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991" r:id="rId2"/>
    <p:sldId id="920" r:id="rId3"/>
    <p:sldId id="291" r:id="rId4"/>
    <p:sldId id="1026" r:id="rId5"/>
    <p:sldId id="997" r:id="rId6"/>
    <p:sldId id="1038" r:id="rId7"/>
    <p:sldId id="1037" r:id="rId8"/>
    <p:sldId id="560" r:id="rId9"/>
    <p:sldId id="561" r:id="rId10"/>
    <p:sldId id="1036" r:id="rId11"/>
    <p:sldId id="996" r:id="rId12"/>
    <p:sldId id="1025" r:id="rId13"/>
    <p:sldId id="919" r:id="rId14"/>
    <p:sldId id="916" r:id="rId15"/>
    <p:sldId id="917" r:id="rId16"/>
    <p:sldId id="918" r:id="rId17"/>
    <p:sldId id="713" r:id="rId18"/>
    <p:sldId id="1019" r:id="rId19"/>
    <p:sldId id="1000" r:id="rId20"/>
    <p:sldId id="1020" r:id="rId21"/>
    <p:sldId id="1021" r:id="rId22"/>
    <p:sldId id="1022" r:id="rId23"/>
    <p:sldId id="1032" r:id="rId24"/>
    <p:sldId id="1023" r:id="rId25"/>
    <p:sldId id="1035" r:id="rId26"/>
    <p:sldId id="1001" r:id="rId27"/>
    <p:sldId id="1008" r:id="rId28"/>
    <p:sldId id="1010" r:id="rId29"/>
    <p:sldId id="1009" r:id="rId30"/>
    <p:sldId id="1002" r:id="rId31"/>
    <p:sldId id="1011" r:id="rId32"/>
    <p:sldId id="1004" r:id="rId33"/>
    <p:sldId id="1016" r:id="rId34"/>
    <p:sldId id="1015" r:id="rId35"/>
    <p:sldId id="1003" r:id="rId36"/>
    <p:sldId id="828" r:id="rId37"/>
    <p:sldId id="831" r:id="rId38"/>
    <p:sldId id="787" r:id="rId39"/>
    <p:sldId id="851" r:id="rId40"/>
    <p:sldId id="853" r:id="rId41"/>
    <p:sldId id="791" r:id="rId42"/>
  </p:sldIdLst>
  <p:sldSz cx="11880850" cy="7164388"/>
  <p:notesSz cx="6797675" cy="9926638"/>
  <p:defaultTextStyle>
    <a:defPPr>
      <a:defRPr lang="ru-RU"/>
    </a:defPPr>
    <a:lvl1pPr marL="0" algn="l" defTabSz="1042569" rtl="0" eaLnBrk="1" latinLnBrk="0" hangingPunct="1">
      <a:defRPr sz="2100" kern="1200">
        <a:solidFill>
          <a:schemeClr val="tx1"/>
        </a:solidFill>
        <a:latin typeface="+mn-lt"/>
        <a:ea typeface="+mn-ea"/>
        <a:cs typeface="+mn-cs"/>
      </a:defRPr>
    </a:lvl1pPr>
    <a:lvl2pPr marL="521284" algn="l" defTabSz="1042569" rtl="0" eaLnBrk="1" latinLnBrk="0" hangingPunct="1">
      <a:defRPr sz="2100" kern="1200">
        <a:solidFill>
          <a:schemeClr val="tx1"/>
        </a:solidFill>
        <a:latin typeface="+mn-lt"/>
        <a:ea typeface="+mn-ea"/>
        <a:cs typeface="+mn-cs"/>
      </a:defRPr>
    </a:lvl2pPr>
    <a:lvl3pPr marL="1042569" algn="l" defTabSz="1042569" rtl="0" eaLnBrk="1" latinLnBrk="0" hangingPunct="1">
      <a:defRPr sz="2100" kern="1200">
        <a:solidFill>
          <a:schemeClr val="tx1"/>
        </a:solidFill>
        <a:latin typeface="+mn-lt"/>
        <a:ea typeface="+mn-ea"/>
        <a:cs typeface="+mn-cs"/>
      </a:defRPr>
    </a:lvl3pPr>
    <a:lvl4pPr marL="1563853" algn="l" defTabSz="1042569" rtl="0" eaLnBrk="1" latinLnBrk="0" hangingPunct="1">
      <a:defRPr sz="2100" kern="1200">
        <a:solidFill>
          <a:schemeClr val="tx1"/>
        </a:solidFill>
        <a:latin typeface="+mn-lt"/>
        <a:ea typeface="+mn-ea"/>
        <a:cs typeface="+mn-cs"/>
      </a:defRPr>
    </a:lvl4pPr>
    <a:lvl5pPr marL="2085137" algn="l" defTabSz="1042569" rtl="0" eaLnBrk="1" latinLnBrk="0" hangingPunct="1">
      <a:defRPr sz="2100" kern="1200">
        <a:solidFill>
          <a:schemeClr val="tx1"/>
        </a:solidFill>
        <a:latin typeface="+mn-lt"/>
        <a:ea typeface="+mn-ea"/>
        <a:cs typeface="+mn-cs"/>
      </a:defRPr>
    </a:lvl5pPr>
    <a:lvl6pPr marL="2606422" algn="l" defTabSz="1042569" rtl="0" eaLnBrk="1" latinLnBrk="0" hangingPunct="1">
      <a:defRPr sz="2100" kern="1200">
        <a:solidFill>
          <a:schemeClr val="tx1"/>
        </a:solidFill>
        <a:latin typeface="+mn-lt"/>
        <a:ea typeface="+mn-ea"/>
        <a:cs typeface="+mn-cs"/>
      </a:defRPr>
    </a:lvl6pPr>
    <a:lvl7pPr marL="3127706" algn="l" defTabSz="1042569" rtl="0" eaLnBrk="1" latinLnBrk="0" hangingPunct="1">
      <a:defRPr sz="2100" kern="1200">
        <a:solidFill>
          <a:schemeClr val="tx1"/>
        </a:solidFill>
        <a:latin typeface="+mn-lt"/>
        <a:ea typeface="+mn-ea"/>
        <a:cs typeface="+mn-cs"/>
      </a:defRPr>
    </a:lvl7pPr>
    <a:lvl8pPr marL="3648990" algn="l" defTabSz="1042569" rtl="0" eaLnBrk="1" latinLnBrk="0" hangingPunct="1">
      <a:defRPr sz="2100" kern="1200">
        <a:solidFill>
          <a:schemeClr val="tx1"/>
        </a:solidFill>
        <a:latin typeface="+mn-lt"/>
        <a:ea typeface="+mn-ea"/>
        <a:cs typeface="+mn-cs"/>
      </a:defRPr>
    </a:lvl8pPr>
    <a:lvl9pPr marL="4170275" algn="l" defTabSz="104256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7">
          <p15:clr>
            <a:srgbClr val="A4A3A4"/>
          </p15:clr>
        </p15:guide>
        <p15:guide id="2" pos="3743">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initials="E" lastIdx="4" clrIdx="0"/>
  <p:cmAuthor id="1" name="Asus"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FF99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75" autoAdjust="0"/>
    <p:restoredTop sz="94058" autoAdjust="0"/>
  </p:normalViewPr>
  <p:slideViewPr>
    <p:cSldViewPr>
      <p:cViewPr>
        <p:scale>
          <a:sx n="57" d="100"/>
          <a:sy n="57" d="100"/>
        </p:scale>
        <p:origin x="1204" y="48"/>
      </p:cViewPr>
      <p:guideLst>
        <p:guide orient="horz" pos="2257"/>
        <p:guide pos="3743"/>
      </p:guideLst>
    </p:cSldViewPr>
  </p:slideViewPr>
  <p:notesTextViewPr>
    <p:cViewPr>
      <p:scale>
        <a:sx n="100" d="100"/>
        <a:sy n="100" d="100"/>
      </p:scale>
      <p:origin x="0" y="0"/>
    </p:cViewPr>
  </p:notesTextViewPr>
  <p:sorterViewPr>
    <p:cViewPr>
      <p:scale>
        <a:sx n="50" d="100"/>
        <a:sy n="50" d="100"/>
      </p:scale>
      <p:origin x="0" y="676"/>
    </p:cViewPr>
  </p:sorterViewPr>
  <p:notesViewPr>
    <p:cSldViewPr>
      <p:cViewPr>
        <p:scale>
          <a:sx n="90" d="100"/>
          <a:sy n="90" d="100"/>
        </p:scale>
        <p:origin x="-1784"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E09E0E-A4A4-4C64-B58E-498C15529B6E}" type="doc">
      <dgm:prSet loTypeId="urn:microsoft.com/office/officeart/2005/8/layout/hList6" loCatId="list" qsTypeId="urn:microsoft.com/office/officeart/2005/8/quickstyle/simple1" qsCatId="simple" csTypeId="urn:microsoft.com/office/officeart/2005/8/colors/accent1_3" csCatId="accent1" phldr="1"/>
      <dgm:spPr/>
      <dgm:t>
        <a:bodyPr/>
        <a:lstStyle/>
        <a:p>
          <a:endParaRPr lang="en-US"/>
        </a:p>
      </dgm:t>
    </dgm:pt>
    <dgm:pt modelId="{36C37890-9E67-4E41-83DF-946421B951D0}">
      <dgm:prSet phldrT="[Text]" custT="1"/>
      <dgm:spPr>
        <a:solidFill>
          <a:schemeClr val="accent5"/>
        </a:solidFill>
      </dgm:spPr>
      <dgm:t>
        <a:bodyPr/>
        <a:lstStyle/>
        <a:p>
          <a:r>
            <a:rPr lang="ru-RU" sz="2000" dirty="0"/>
            <a:t>Контекстные характеристики</a:t>
          </a:r>
          <a:endParaRPr lang="en-US" sz="2000" b="1" dirty="0"/>
        </a:p>
      </dgm:t>
    </dgm:pt>
    <dgm:pt modelId="{A195EF84-82E4-46C8-80EB-D673057FCD99}" type="parTrans" cxnId="{4647D0CC-7D1C-4E6C-95AB-1C003C7FE07C}">
      <dgm:prSet/>
      <dgm:spPr/>
      <dgm:t>
        <a:bodyPr/>
        <a:lstStyle/>
        <a:p>
          <a:endParaRPr lang="en-US"/>
        </a:p>
      </dgm:t>
    </dgm:pt>
    <dgm:pt modelId="{7C566C0C-6816-48AB-B1A0-6603BAFBE2E3}" type="sibTrans" cxnId="{4647D0CC-7D1C-4E6C-95AB-1C003C7FE07C}">
      <dgm:prSet/>
      <dgm:spPr/>
      <dgm:t>
        <a:bodyPr/>
        <a:lstStyle/>
        <a:p>
          <a:endParaRPr lang="en-US"/>
        </a:p>
      </dgm:t>
    </dgm:pt>
    <dgm:pt modelId="{3DDA62B3-1911-4212-8E21-C501EE10BD0B}">
      <dgm:prSet phldrT="[Text]" custT="1"/>
      <dgm:spPr/>
      <dgm:t>
        <a:bodyPr/>
        <a:lstStyle/>
        <a:p>
          <a:r>
            <a:rPr lang="ru-RU" sz="2000" dirty="0"/>
            <a:t>Факторы в фокусе исследования</a:t>
          </a:r>
          <a:endParaRPr lang="en-US" sz="2000" b="1" dirty="0"/>
        </a:p>
      </dgm:t>
    </dgm:pt>
    <dgm:pt modelId="{8951C308-8693-41D4-9681-163EC4B371EC}" type="parTrans" cxnId="{BE47F4E5-9514-4089-9809-0455D0683640}">
      <dgm:prSet/>
      <dgm:spPr/>
      <dgm:t>
        <a:bodyPr/>
        <a:lstStyle/>
        <a:p>
          <a:endParaRPr lang="en-US"/>
        </a:p>
      </dgm:t>
    </dgm:pt>
    <dgm:pt modelId="{CD3FE660-9E2F-418D-906C-C44D53D1242D}" type="sibTrans" cxnId="{BE47F4E5-9514-4089-9809-0455D0683640}">
      <dgm:prSet/>
      <dgm:spPr/>
      <dgm:t>
        <a:bodyPr/>
        <a:lstStyle/>
        <a:p>
          <a:endParaRPr lang="en-US"/>
        </a:p>
      </dgm:t>
    </dgm:pt>
    <dgm:pt modelId="{B3F7FFDE-5AB6-42C9-9F08-C53B46B0C8E7}">
      <dgm:prSet phldrT="[Text]" custT="1"/>
      <dgm:spPr/>
      <dgm:t>
        <a:bodyPr/>
        <a:lstStyle/>
        <a:p>
          <a:r>
            <a:rPr lang="ru-RU" sz="1800" dirty="0"/>
            <a:t>Концентрация на проблемах</a:t>
          </a:r>
          <a:endParaRPr lang="en-US" sz="1800" dirty="0"/>
        </a:p>
      </dgm:t>
    </dgm:pt>
    <dgm:pt modelId="{FC27B105-7441-48DC-AF78-2943B7BC0DBE}" type="parTrans" cxnId="{1E5EACD6-502A-48BC-A35B-6BFFC1D37F1F}">
      <dgm:prSet/>
      <dgm:spPr/>
      <dgm:t>
        <a:bodyPr/>
        <a:lstStyle/>
        <a:p>
          <a:endParaRPr lang="en-US"/>
        </a:p>
      </dgm:t>
    </dgm:pt>
    <dgm:pt modelId="{09428AF4-AB42-4DCC-A687-10B4E2129474}" type="sibTrans" cxnId="{1E5EACD6-502A-48BC-A35B-6BFFC1D37F1F}">
      <dgm:prSet/>
      <dgm:spPr/>
      <dgm:t>
        <a:bodyPr/>
        <a:lstStyle/>
        <a:p>
          <a:endParaRPr lang="en-US"/>
        </a:p>
      </dgm:t>
    </dgm:pt>
    <dgm:pt modelId="{E548B4E7-AF03-4268-9CA9-0D89A4EF118B}">
      <dgm:prSet phldrT="[Text]"/>
      <dgm:spPr>
        <a:solidFill>
          <a:schemeClr val="accent5"/>
        </a:solidFill>
      </dgm:spPr>
      <dgm:t>
        <a:bodyPr/>
        <a:lstStyle/>
        <a:p>
          <a:r>
            <a:rPr lang="ru-RU" sz="2000" b="1" dirty="0"/>
            <a:t>Результаты</a:t>
          </a:r>
          <a:endParaRPr lang="en-US" sz="2000" b="1" dirty="0"/>
        </a:p>
      </dgm:t>
    </dgm:pt>
    <dgm:pt modelId="{F8F656F8-CD96-462B-9B4E-460DF304F931}" type="parTrans" cxnId="{343AF3FD-31AA-4F04-A7CB-685463770A9B}">
      <dgm:prSet/>
      <dgm:spPr/>
      <dgm:t>
        <a:bodyPr/>
        <a:lstStyle/>
        <a:p>
          <a:endParaRPr lang="en-US"/>
        </a:p>
      </dgm:t>
    </dgm:pt>
    <dgm:pt modelId="{21E1FB73-EDB7-489C-9818-EEEEF0D3BFBD}" type="sibTrans" cxnId="{343AF3FD-31AA-4F04-A7CB-685463770A9B}">
      <dgm:prSet/>
      <dgm:spPr/>
      <dgm:t>
        <a:bodyPr/>
        <a:lstStyle/>
        <a:p>
          <a:endParaRPr lang="en-US"/>
        </a:p>
      </dgm:t>
    </dgm:pt>
    <dgm:pt modelId="{DD0228BC-3D60-43B4-9436-3F3EDFC6B049}">
      <dgm:prSet phldrT="[Text]" custT="1"/>
      <dgm:spPr/>
      <dgm:t>
        <a:bodyPr/>
        <a:lstStyle/>
        <a:p>
          <a:r>
            <a:rPr lang="ru-RU" sz="1800" dirty="0"/>
            <a:t>Доступ к образовательным ресурсам</a:t>
          </a:r>
          <a:endParaRPr lang="en-US" sz="1800" dirty="0"/>
        </a:p>
      </dgm:t>
    </dgm:pt>
    <dgm:pt modelId="{01A09F53-AAC2-4F65-A7EA-CF0551EB2D9A}" type="parTrans" cxnId="{07CD41C4-39BC-4EC3-8843-600A17382AA2}">
      <dgm:prSet/>
      <dgm:spPr/>
      <dgm:t>
        <a:bodyPr/>
        <a:lstStyle/>
        <a:p>
          <a:endParaRPr lang="en-US"/>
        </a:p>
      </dgm:t>
    </dgm:pt>
    <dgm:pt modelId="{FF058B6F-E117-49F3-9086-E253A63F1ED7}" type="sibTrans" cxnId="{07CD41C4-39BC-4EC3-8843-600A17382AA2}">
      <dgm:prSet/>
      <dgm:spPr/>
      <dgm:t>
        <a:bodyPr/>
        <a:lstStyle/>
        <a:p>
          <a:endParaRPr lang="en-US"/>
        </a:p>
      </dgm:t>
    </dgm:pt>
    <dgm:pt modelId="{1D1B7381-F5D9-47E6-B12D-ED90E7CDC8A5}">
      <dgm:prSet phldrT="[Text]" custT="1"/>
      <dgm:spPr/>
      <dgm:t>
        <a:bodyPr/>
        <a:lstStyle/>
        <a:p>
          <a:r>
            <a:rPr lang="ru-RU" sz="1800" dirty="0"/>
            <a:t>Политика стратификации</a:t>
          </a:r>
          <a:endParaRPr lang="en-US" sz="1800" dirty="0"/>
        </a:p>
      </dgm:t>
    </dgm:pt>
    <dgm:pt modelId="{CCA54F83-3025-47D1-9799-06AF9855D4A2}" type="parTrans" cxnId="{A0EA02ED-FCC3-42DD-B0BE-88BE688851E9}">
      <dgm:prSet/>
      <dgm:spPr/>
      <dgm:t>
        <a:bodyPr/>
        <a:lstStyle/>
        <a:p>
          <a:endParaRPr lang="en-US"/>
        </a:p>
      </dgm:t>
    </dgm:pt>
    <dgm:pt modelId="{230B6E11-9665-436B-9515-F2BE735F30CD}" type="sibTrans" cxnId="{A0EA02ED-FCC3-42DD-B0BE-88BE688851E9}">
      <dgm:prSet/>
      <dgm:spPr/>
      <dgm:t>
        <a:bodyPr/>
        <a:lstStyle/>
        <a:p>
          <a:endParaRPr lang="en-US"/>
        </a:p>
      </dgm:t>
    </dgm:pt>
    <dgm:pt modelId="{7367CFBD-9CCB-4CE2-AEBB-6D99786F2545}">
      <dgm:prSet phldrT="[Text]" custT="1"/>
      <dgm:spPr/>
      <dgm:t>
        <a:bodyPr/>
        <a:lstStyle/>
        <a:p>
          <a:endParaRPr lang="en-US" sz="1800" dirty="0"/>
        </a:p>
      </dgm:t>
    </dgm:pt>
    <dgm:pt modelId="{177A1EC9-548A-445B-ABC4-38A66EDB93E7}" type="parTrans" cxnId="{7799F336-398E-473C-B289-11CC83DA4B5D}">
      <dgm:prSet/>
      <dgm:spPr/>
      <dgm:t>
        <a:bodyPr/>
        <a:lstStyle/>
        <a:p>
          <a:endParaRPr lang="en-US"/>
        </a:p>
      </dgm:t>
    </dgm:pt>
    <dgm:pt modelId="{C5B6EE40-6DAD-49DC-BBB0-5709DB8D7013}" type="sibTrans" cxnId="{7799F336-398E-473C-B289-11CC83DA4B5D}">
      <dgm:prSet/>
      <dgm:spPr/>
      <dgm:t>
        <a:bodyPr/>
        <a:lstStyle/>
        <a:p>
          <a:endParaRPr lang="en-US"/>
        </a:p>
      </dgm:t>
    </dgm:pt>
    <dgm:pt modelId="{49660441-62FA-455A-95C7-E41EFAFCBC22}">
      <dgm:prSet phldrT="[Text]" custT="1"/>
      <dgm:spPr/>
      <dgm:t>
        <a:bodyPr/>
        <a:lstStyle/>
        <a:p>
          <a:endParaRPr lang="en-US" sz="1800" dirty="0"/>
        </a:p>
      </dgm:t>
    </dgm:pt>
    <dgm:pt modelId="{98809176-7FCC-42DA-A5D2-8E8C92206387}" type="parTrans" cxnId="{4D3EDB72-F5C1-4B93-B16E-7AF452252782}">
      <dgm:prSet/>
      <dgm:spPr/>
      <dgm:t>
        <a:bodyPr/>
        <a:lstStyle/>
        <a:p>
          <a:endParaRPr lang="en-US"/>
        </a:p>
      </dgm:t>
    </dgm:pt>
    <dgm:pt modelId="{CAF5427A-351B-4EB3-A834-D0D36AE710C3}" type="sibTrans" cxnId="{4D3EDB72-F5C1-4B93-B16E-7AF452252782}">
      <dgm:prSet/>
      <dgm:spPr/>
      <dgm:t>
        <a:bodyPr/>
        <a:lstStyle/>
        <a:p>
          <a:endParaRPr lang="en-US"/>
        </a:p>
      </dgm:t>
    </dgm:pt>
    <dgm:pt modelId="{7D1AC2A1-916A-4C9C-A1A5-E768B677F37D}">
      <dgm:prSet phldrT="[Text]" custT="1"/>
      <dgm:spPr/>
      <dgm:t>
        <a:bodyPr/>
        <a:lstStyle/>
        <a:p>
          <a:endParaRPr lang="en-US" sz="1800" dirty="0"/>
        </a:p>
      </dgm:t>
    </dgm:pt>
    <dgm:pt modelId="{0213B475-DE90-405B-99A3-36419331EBDC}" type="parTrans" cxnId="{F0421F59-0604-41E0-9140-AA1E5E305CB9}">
      <dgm:prSet/>
      <dgm:spPr/>
      <dgm:t>
        <a:bodyPr/>
        <a:lstStyle/>
        <a:p>
          <a:endParaRPr lang="en-US"/>
        </a:p>
      </dgm:t>
    </dgm:pt>
    <dgm:pt modelId="{0C7ED792-F62D-4125-ADE0-B5780C4ED5E1}" type="sibTrans" cxnId="{F0421F59-0604-41E0-9140-AA1E5E305CB9}">
      <dgm:prSet/>
      <dgm:spPr/>
      <dgm:t>
        <a:bodyPr/>
        <a:lstStyle/>
        <a:p>
          <a:endParaRPr lang="en-US"/>
        </a:p>
      </dgm:t>
    </dgm:pt>
    <dgm:pt modelId="{53151749-F2DE-4A70-B090-9DA1E8CFA55D}">
      <dgm:prSet phldrT="[Text]" custT="1"/>
      <dgm:spPr/>
      <dgm:t>
        <a:bodyPr/>
        <a:lstStyle/>
        <a:p>
          <a:endParaRPr lang="en-US" sz="1400" dirty="0"/>
        </a:p>
      </dgm:t>
    </dgm:pt>
    <dgm:pt modelId="{B4CD3FA1-17FA-43BF-B59C-F6A4907E4C9F}" type="parTrans" cxnId="{ACBC7301-B9FB-4139-8986-49E939C705BC}">
      <dgm:prSet/>
      <dgm:spPr/>
      <dgm:t>
        <a:bodyPr/>
        <a:lstStyle/>
        <a:p>
          <a:endParaRPr lang="en-US"/>
        </a:p>
      </dgm:t>
    </dgm:pt>
    <dgm:pt modelId="{4B6B9724-5A26-40EC-91B2-B810FF53144D}" type="sibTrans" cxnId="{ACBC7301-B9FB-4139-8986-49E939C705BC}">
      <dgm:prSet/>
      <dgm:spPr/>
      <dgm:t>
        <a:bodyPr/>
        <a:lstStyle/>
        <a:p>
          <a:endParaRPr lang="en-US"/>
        </a:p>
      </dgm:t>
    </dgm:pt>
    <dgm:pt modelId="{DF054F63-3F1B-4A5D-BC80-ED6FFB99344C}">
      <dgm:prSet phldrT="[Text]" custT="1"/>
      <dgm:spPr>
        <a:solidFill>
          <a:schemeClr val="accent5"/>
        </a:solidFill>
      </dgm:spPr>
      <dgm:t>
        <a:bodyPr/>
        <a:lstStyle/>
        <a:p>
          <a:r>
            <a:rPr lang="ru-RU" sz="1800" dirty="0"/>
            <a:t>Доступ к школьному образованию</a:t>
          </a:r>
          <a:endParaRPr lang="en-US" sz="1800" dirty="0"/>
        </a:p>
      </dgm:t>
    </dgm:pt>
    <dgm:pt modelId="{F54EBA4D-BDFB-44DD-83D7-BAAE26F00B54}" type="parTrans" cxnId="{0EA89D58-139C-4F68-B115-BC45B21422B5}">
      <dgm:prSet/>
      <dgm:spPr/>
      <dgm:t>
        <a:bodyPr/>
        <a:lstStyle/>
        <a:p>
          <a:endParaRPr lang="en-US"/>
        </a:p>
      </dgm:t>
    </dgm:pt>
    <dgm:pt modelId="{A9792547-D4D5-49DC-913F-D13E65A7E891}" type="sibTrans" cxnId="{0EA89D58-139C-4F68-B115-BC45B21422B5}">
      <dgm:prSet/>
      <dgm:spPr/>
      <dgm:t>
        <a:bodyPr/>
        <a:lstStyle/>
        <a:p>
          <a:endParaRPr lang="en-US"/>
        </a:p>
      </dgm:t>
    </dgm:pt>
    <dgm:pt modelId="{C4CB8821-F947-4AD1-82D4-5E6E17209C5F}">
      <dgm:prSet phldrT="[Text]" custT="1"/>
      <dgm:spPr>
        <a:solidFill>
          <a:schemeClr val="accent5"/>
        </a:solidFill>
      </dgm:spPr>
      <dgm:t>
        <a:bodyPr/>
        <a:lstStyle/>
        <a:p>
          <a:endParaRPr lang="en-US" sz="1800" dirty="0"/>
        </a:p>
      </dgm:t>
    </dgm:pt>
    <dgm:pt modelId="{73A6E68F-1BFB-4D84-8149-DF30672B1726}" type="parTrans" cxnId="{6EEB26E8-4352-42A4-97DE-114F97B4C79C}">
      <dgm:prSet/>
      <dgm:spPr/>
      <dgm:t>
        <a:bodyPr/>
        <a:lstStyle/>
        <a:p>
          <a:endParaRPr lang="en-US"/>
        </a:p>
      </dgm:t>
    </dgm:pt>
    <dgm:pt modelId="{69C10FF5-7D44-4047-B679-454B4279384C}" type="sibTrans" cxnId="{6EEB26E8-4352-42A4-97DE-114F97B4C79C}">
      <dgm:prSet/>
      <dgm:spPr/>
      <dgm:t>
        <a:bodyPr/>
        <a:lstStyle/>
        <a:p>
          <a:endParaRPr lang="en-US"/>
        </a:p>
      </dgm:t>
    </dgm:pt>
    <dgm:pt modelId="{EEBD9445-1EB8-46E4-802D-B8C48EEC0739}">
      <dgm:prSet phldrT="[Text]" custT="1"/>
      <dgm:spPr>
        <a:solidFill>
          <a:schemeClr val="accent5"/>
        </a:solidFill>
      </dgm:spPr>
      <dgm:t>
        <a:bodyPr/>
        <a:lstStyle/>
        <a:p>
          <a:r>
            <a:rPr lang="ru-RU" sz="1800" dirty="0"/>
            <a:t>Средние результаты</a:t>
          </a:r>
          <a:endParaRPr lang="en-US" sz="1800" dirty="0"/>
        </a:p>
      </dgm:t>
    </dgm:pt>
    <dgm:pt modelId="{AE3B6D50-572A-4D07-828A-03E23F782EBA}" type="parTrans" cxnId="{70F0A4F5-8C89-48E4-857A-D3279AC482DD}">
      <dgm:prSet/>
      <dgm:spPr/>
      <dgm:t>
        <a:bodyPr/>
        <a:lstStyle/>
        <a:p>
          <a:endParaRPr lang="en-US"/>
        </a:p>
      </dgm:t>
    </dgm:pt>
    <dgm:pt modelId="{61718684-ABC0-4869-87CE-9D7BCCBD4374}" type="sibTrans" cxnId="{70F0A4F5-8C89-48E4-857A-D3279AC482DD}">
      <dgm:prSet/>
      <dgm:spPr/>
      <dgm:t>
        <a:bodyPr/>
        <a:lstStyle/>
        <a:p>
          <a:endParaRPr lang="en-US"/>
        </a:p>
      </dgm:t>
    </dgm:pt>
    <dgm:pt modelId="{E0E94B96-74EB-4A41-954C-E5F98AFC00DB}">
      <dgm:prSet phldrT="[Text]" custT="1"/>
      <dgm:spPr>
        <a:solidFill>
          <a:schemeClr val="accent5"/>
        </a:solidFill>
      </dgm:spPr>
      <dgm:t>
        <a:bodyPr/>
        <a:lstStyle/>
        <a:p>
          <a:endParaRPr lang="en-US" sz="1800" dirty="0"/>
        </a:p>
      </dgm:t>
    </dgm:pt>
    <dgm:pt modelId="{73FA95D1-03DC-4D04-BEE3-02A4F3C8CC11}" type="parTrans" cxnId="{A2EAC88E-0B4C-48D8-AB75-A3C251D735C4}">
      <dgm:prSet/>
      <dgm:spPr/>
      <dgm:t>
        <a:bodyPr/>
        <a:lstStyle/>
        <a:p>
          <a:endParaRPr lang="en-US"/>
        </a:p>
      </dgm:t>
    </dgm:pt>
    <dgm:pt modelId="{115D6CDD-32CB-40C7-86D1-516FC4DC3AD7}" type="sibTrans" cxnId="{A2EAC88E-0B4C-48D8-AB75-A3C251D735C4}">
      <dgm:prSet/>
      <dgm:spPr/>
      <dgm:t>
        <a:bodyPr/>
        <a:lstStyle/>
        <a:p>
          <a:endParaRPr lang="en-US"/>
        </a:p>
      </dgm:t>
    </dgm:pt>
    <dgm:pt modelId="{05CFE886-82CA-43F4-8E62-2B55ABCE88BB}">
      <dgm:prSet phldrT="[Text]" custT="1"/>
      <dgm:spPr>
        <a:solidFill>
          <a:schemeClr val="accent5"/>
        </a:solidFill>
      </dgm:spPr>
      <dgm:t>
        <a:bodyPr/>
        <a:lstStyle/>
        <a:p>
          <a:r>
            <a:rPr lang="ru-RU" sz="1800" dirty="0"/>
            <a:t>Отношения и установки</a:t>
          </a:r>
          <a:endParaRPr lang="en-US" sz="1800" dirty="0"/>
        </a:p>
      </dgm:t>
    </dgm:pt>
    <dgm:pt modelId="{E01CF425-7E48-4A65-B60A-47A42676F4DF}" type="parTrans" cxnId="{F58F406D-C47B-404D-8A39-0624C3253233}">
      <dgm:prSet/>
      <dgm:spPr/>
      <dgm:t>
        <a:bodyPr/>
        <a:lstStyle/>
        <a:p>
          <a:endParaRPr lang="en-US"/>
        </a:p>
      </dgm:t>
    </dgm:pt>
    <dgm:pt modelId="{791FABEE-71BB-43D1-9A63-AD1157A3EA8F}" type="sibTrans" cxnId="{F58F406D-C47B-404D-8A39-0624C3253233}">
      <dgm:prSet/>
      <dgm:spPr/>
      <dgm:t>
        <a:bodyPr/>
        <a:lstStyle/>
        <a:p>
          <a:endParaRPr lang="en-US"/>
        </a:p>
      </dgm:t>
    </dgm:pt>
    <dgm:pt modelId="{7C7129A0-031E-4C38-BA8C-BF1C7568129A}">
      <dgm:prSet phldrT="[Text]" custT="1"/>
      <dgm:spPr>
        <a:solidFill>
          <a:schemeClr val="accent5"/>
        </a:solidFill>
      </dgm:spPr>
      <dgm:t>
        <a:bodyPr/>
        <a:lstStyle/>
        <a:p>
          <a:endParaRPr lang="en-US" sz="1800" dirty="0"/>
        </a:p>
      </dgm:t>
    </dgm:pt>
    <dgm:pt modelId="{097429AE-B692-4EA0-8EF2-B23179704504}" type="parTrans" cxnId="{ED6D805E-4D53-4105-8987-4724EC0F4A28}">
      <dgm:prSet/>
      <dgm:spPr/>
      <dgm:t>
        <a:bodyPr/>
        <a:lstStyle/>
        <a:p>
          <a:endParaRPr lang="en-US"/>
        </a:p>
      </dgm:t>
    </dgm:pt>
    <dgm:pt modelId="{940571DE-7E67-4154-8A75-98BFAC0F4089}" type="sibTrans" cxnId="{ED6D805E-4D53-4105-8987-4724EC0F4A28}">
      <dgm:prSet/>
      <dgm:spPr/>
      <dgm:t>
        <a:bodyPr/>
        <a:lstStyle/>
        <a:p>
          <a:endParaRPr lang="en-US"/>
        </a:p>
      </dgm:t>
    </dgm:pt>
    <dgm:pt modelId="{B4301674-B66B-4B6F-A560-A59F3ED0017C}">
      <dgm:prSet phldrT="[Text]" custT="1"/>
      <dgm:spPr>
        <a:solidFill>
          <a:schemeClr val="accent5"/>
        </a:solidFill>
      </dgm:spPr>
      <dgm:t>
        <a:bodyPr/>
        <a:lstStyle/>
        <a:p>
          <a:r>
            <a:rPr lang="ru-RU" sz="1800" dirty="0"/>
            <a:t>Ожидания и планы на будущее</a:t>
          </a:r>
          <a:endParaRPr lang="en-US" sz="1800" dirty="0"/>
        </a:p>
      </dgm:t>
    </dgm:pt>
    <dgm:pt modelId="{A152E62E-AE60-49EB-A356-7FBF237F41A3}" type="parTrans" cxnId="{D80C0338-4152-456B-91C2-E8B42990B93F}">
      <dgm:prSet/>
      <dgm:spPr/>
      <dgm:t>
        <a:bodyPr/>
        <a:lstStyle/>
        <a:p>
          <a:endParaRPr lang="en-US"/>
        </a:p>
      </dgm:t>
    </dgm:pt>
    <dgm:pt modelId="{60052BFF-C933-4059-94DC-E7B8B00EEE77}" type="sibTrans" cxnId="{D80C0338-4152-456B-91C2-E8B42990B93F}">
      <dgm:prSet/>
      <dgm:spPr/>
      <dgm:t>
        <a:bodyPr/>
        <a:lstStyle/>
        <a:p>
          <a:endParaRPr lang="en-US"/>
        </a:p>
      </dgm:t>
    </dgm:pt>
    <dgm:pt modelId="{E20C3834-4D63-43BC-8876-E2FC01688DC8}">
      <dgm:prSet phldrT="[Text]"/>
      <dgm:spPr>
        <a:solidFill>
          <a:schemeClr val="accent5"/>
        </a:solidFill>
      </dgm:spPr>
      <dgm:t>
        <a:bodyPr/>
        <a:lstStyle/>
        <a:p>
          <a:endParaRPr lang="en-US" sz="1500" dirty="0"/>
        </a:p>
      </dgm:t>
    </dgm:pt>
    <dgm:pt modelId="{BB8D78E7-4671-45DD-973A-7A07625D6D6F}" type="parTrans" cxnId="{78A45A0A-7581-430B-89C0-4A762C37A214}">
      <dgm:prSet/>
      <dgm:spPr/>
      <dgm:t>
        <a:bodyPr/>
        <a:lstStyle/>
        <a:p>
          <a:endParaRPr lang="en-US"/>
        </a:p>
      </dgm:t>
    </dgm:pt>
    <dgm:pt modelId="{60AF2FA0-6689-4AC1-81EC-74BD88815E78}" type="sibTrans" cxnId="{78A45A0A-7581-430B-89C0-4A762C37A214}">
      <dgm:prSet/>
      <dgm:spPr/>
      <dgm:t>
        <a:bodyPr/>
        <a:lstStyle/>
        <a:p>
          <a:endParaRPr lang="en-US"/>
        </a:p>
      </dgm:t>
    </dgm:pt>
    <dgm:pt modelId="{18694472-DE82-47DF-A429-404F894097C9}">
      <dgm:prSet phldrT="[Text]" custT="1"/>
      <dgm:spPr>
        <a:solidFill>
          <a:schemeClr val="accent5"/>
        </a:solidFill>
      </dgm:spPr>
      <dgm:t>
        <a:bodyPr/>
        <a:lstStyle/>
        <a:p>
          <a:r>
            <a:rPr lang="ru-RU" sz="1800" dirty="0"/>
            <a:t>Социально-экономический статус</a:t>
          </a:r>
          <a:endParaRPr lang="en-US" sz="1800" dirty="0"/>
        </a:p>
      </dgm:t>
    </dgm:pt>
    <dgm:pt modelId="{A849DC92-DF67-483A-84E3-85BD8ECD8EF3}" type="parTrans" cxnId="{80C72CFD-599A-418A-95C5-A6CE027F3226}">
      <dgm:prSet/>
      <dgm:spPr/>
      <dgm:t>
        <a:bodyPr/>
        <a:lstStyle/>
        <a:p>
          <a:endParaRPr lang="en-US"/>
        </a:p>
      </dgm:t>
    </dgm:pt>
    <dgm:pt modelId="{D3E3F0CE-2E10-4621-A2D1-FFDE7C3A0C17}" type="sibTrans" cxnId="{80C72CFD-599A-418A-95C5-A6CE027F3226}">
      <dgm:prSet/>
      <dgm:spPr/>
      <dgm:t>
        <a:bodyPr/>
        <a:lstStyle/>
        <a:p>
          <a:endParaRPr lang="en-US"/>
        </a:p>
      </dgm:t>
    </dgm:pt>
    <dgm:pt modelId="{7EDA1E45-3212-4397-B060-BB2A96F30C04}">
      <dgm:prSet phldrT="[Text]" custT="1"/>
      <dgm:spPr>
        <a:solidFill>
          <a:schemeClr val="accent5"/>
        </a:solidFill>
      </dgm:spPr>
      <dgm:t>
        <a:bodyPr/>
        <a:lstStyle/>
        <a:p>
          <a:endParaRPr lang="en-US" sz="1800" dirty="0"/>
        </a:p>
      </dgm:t>
    </dgm:pt>
    <dgm:pt modelId="{C8E7FEF0-7A4A-4BB7-A694-43C6D213F694}" type="parTrans" cxnId="{16CCD9B9-2D37-4648-8482-28E60C8050CD}">
      <dgm:prSet/>
      <dgm:spPr/>
      <dgm:t>
        <a:bodyPr/>
        <a:lstStyle/>
        <a:p>
          <a:endParaRPr lang="en-US"/>
        </a:p>
      </dgm:t>
    </dgm:pt>
    <dgm:pt modelId="{508A237A-7C2B-4570-A8FE-D8ED15AA1653}" type="sibTrans" cxnId="{16CCD9B9-2D37-4648-8482-28E60C8050CD}">
      <dgm:prSet/>
      <dgm:spPr/>
      <dgm:t>
        <a:bodyPr/>
        <a:lstStyle/>
        <a:p>
          <a:endParaRPr lang="en-US"/>
        </a:p>
      </dgm:t>
    </dgm:pt>
    <dgm:pt modelId="{BBCEB3F7-CDFF-457E-9BEA-6F0B10A10B6F}">
      <dgm:prSet phldrT="[Text]" custT="1"/>
      <dgm:spPr>
        <a:solidFill>
          <a:schemeClr val="accent5"/>
        </a:solidFill>
      </dgm:spPr>
      <dgm:t>
        <a:bodyPr/>
        <a:lstStyle/>
        <a:p>
          <a:r>
            <a:rPr lang="ru-RU" sz="1800" dirty="0"/>
            <a:t>Характеристики иммигрантов</a:t>
          </a:r>
          <a:endParaRPr lang="en-US" sz="1800" dirty="0"/>
        </a:p>
      </dgm:t>
    </dgm:pt>
    <dgm:pt modelId="{423E8217-6015-4662-98D4-4F86DFAC44B4}" type="parTrans" cxnId="{45C87816-6CF8-4D47-96AF-D42CE0A9FB4E}">
      <dgm:prSet/>
      <dgm:spPr/>
      <dgm:t>
        <a:bodyPr/>
        <a:lstStyle/>
        <a:p>
          <a:endParaRPr lang="en-US"/>
        </a:p>
      </dgm:t>
    </dgm:pt>
    <dgm:pt modelId="{432850E2-A055-4B7A-ADF9-3D3E3EB6E0C2}" type="sibTrans" cxnId="{45C87816-6CF8-4D47-96AF-D42CE0A9FB4E}">
      <dgm:prSet/>
      <dgm:spPr/>
      <dgm:t>
        <a:bodyPr/>
        <a:lstStyle/>
        <a:p>
          <a:endParaRPr lang="en-US"/>
        </a:p>
      </dgm:t>
    </dgm:pt>
    <dgm:pt modelId="{4C6D1A2E-B40F-40A3-8B9C-89D0F1EB3FB4}">
      <dgm:prSet phldrT="[Text]" custT="1"/>
      <dgm:spPr>
        <a:solidFill>
          <a:schemeClr val="accent5"/>
        </a:solidFill>
      </dgm:spPr>
      <dgm:t>
        <a:bodyPr/>
        <a:lstStyle/>
        <a:p>
          <a:endParaRPr lang="en-US" sz="1800" dirty="0"/>
        </a:p>
      </dgm:t>
    </dgm:pt>
    <dgm:pt modelId="{9E90B997-78CF-4EEF-8AD5-3C348AF61080}" type="parTrans" cxnId="{CDC30ABE-A0DA-4231-BFD8-DE8166927142}">
      <dgm:prSet/>
      <dgm:spPr/>
      <dgm:t>
        <a:bodyPr/>
        <a:lstStyle/>
        <a:p>
          <a:endParaRPr lang="en-US"/>
        </a:p>
      </dgm:t>
    </dgm:pt>
    <dgm:pt modelId="{CEF01D21-08CE-40B4-8183-41E36EC1AE39}" type="sibTrans" cxnId="{CDC30ABE-A0DA-4231-BFD8-DE8166927142}">
      <dgm:prSet/>
      <dgm:spPr/>
      <dgm:t>
        <a:bodyPr/>
        <a:lstStyle/>
        <a:p>
          <a:endParaRPr lang="en-US"/>
        </a:p>
      </dgm:t>
    </dgm:pt>
    <dgm:pt modelId="{29D215E1-E593-4DF4-8F50-CF81E72C63A2}">
      <dgm:prSet phldrT="[Text]" custT="1"/>
      <dgm:spPr>
        <a:solidFill>
          <a:schemeClr val="accent5"/>
        </a:solidFill>
      </dgm:spPr>
      <dgm:t>
        <a:bodyPr/>
        <a:lstStyle/>
        <a:p>
          <a:r>
            <a:rPr lang="ru-RU" sz="1800" dirty="0"/>
            <a:t>Гендерные характеристики</a:t>
          </a:r>
          <a:endParaRPr lang="en-US" sz="1800" dirty="0"/>
        </a:p>
      </dgm:t>
    </dgm:pt>
    <dgm:pt modelId="{901180E4-3E9E-4101-955D-C0B32285A3E0}" type="parTrans" cxnId="{5DC4FAD3-40B5-4B6F-9C91-D36907E6D7CC}">
      <dgm:prSet/>
      <dgm:spPr/>
      <dgm:t>
        <a:bodyPr/>
        <a:lstStyle/>
        <a:p>
          <a:endParaRPr lang="en-US"/>
        </a:p>
      </dgm:t>
    </dgm:pt>
    <dgm:pt modelId="{2F8B71C9-9F97-4A32-8453-2E19539D7C4F}" type="sibTrans" cxnId="{5DC4FAD3-40B5-4B6F-9C91-D36907E6D7CC}">
      <dgm:prSet/>
      <dgm:spPr/>
      <dgm:t>
        <a:bodyPr/>
        <a:lstStyle/>
        <a:p>
          <a:endParaRPr lang="en-US"/>
        </a:p>
      </dgm:t>
    </dgm:pt>
    <dgm:pt modelId="{36BC746B-BA39-452C-B6E9-59774C854148}">
      <dgm:prSet phldrT="[Text]"/>
      <dgm:spPr>
        <a:solidFill>
          <a:schemeClr val="accent5"/>
        </a:solidFill>
      </dgm:spPr>
      <dgm:t>
        <a:bodyPr/>
        <a:lstStyle/>
        <a:p>
          <a:endParaRPr lang="en-US" sz="1500" dirty="0"/>
        </a:p>
      </dgm:t>
    </dgm:pt>
    <dgm:pt modelId="{1A09F61B-29F0-4320-A652-8E2FA554F2D4}" type="parTrans" cxnId="{0B8BD2E1-09D6-4637-B665-6E1BAFAA9BC6}">
      <dgm:prSet/>
      <dgm:spPr/>
      <dgm:t>
        <a:bodyPr/>
        <a:lstStyle/>
        <a:p>
          <a:endParaRPr lang="en-US"/>
        </a:p>
      </dgm:t>
    </dgm:pt>
    <dgm:pt modelId="{0E4336A5-C58A-414B-A892-BB9D94649948}" type="sibTrans" cxnId="{0B8BD2E1-09D6-4637-B665-6E1BAFAA9BC6}">
      <dgm:prSet/>
      <dgm:spPr/>
      <dgm:t>
        <a:bodyPr/>
        <a:lstStyle/>
        <a:p>
          <a:endParaRPr lang="en-US"/>
        </a:p>
      </dgm:t>
    </dgm:pt>
    <dgm:pt modelId="{A28D5CFD-9682-4067-82C5-371971D70BFD}" type="pres">
      <dgm:prSet presAssocID="{14E09E0E-A4A4-4C64-B58E-498C15529B6E}" presName="Name0" presStyleCnt="0">
        <dgm:presLayoutVars>
          <dgm:dir/>
          <dgm:resizeHandles val="exact"/>
        </dgm:presLayoutVars>
      </dgm:prSet>
      <dgm:spPr/>
    </dgm:pt>
    <dgm:pt modelId="{E37F53CB-3756-47BA-B0EF-9E853023E769}" type="pres">
      <dgm:prSet presAssocID="{36C37890-9E67-4E41-83DF-946421B951D0}" presName="node" presStyleLbl="node1" presStyleIdx="0" presStyleCnt="3">
        <dgm:presLayoutVars>
          <dgm:bulletEnabled val="1"/>
        </dgm:presLayoutVars>
      </dgm:prSet>
      <dgm:spPr/>
    </dgm:pt>
    <dgm:pt modelId="{1134CBD6-1275-492B-A0B5-2CBB4B3FEC07}" type="pres">
      <dgm:prSet presAssocID="{7C566C0C-6816-48AB-B1A0-6603BAFBE2E3}" presName="sibTrans" presStyleCnt="0"/>
      <dgm:spPr/>
    </dgm:pt>
    <dgm:pt modelId="{BC9BA59D-B8F2-41CB-A2F4-52472CEEE2A9}" type="pres">
      <dgm:prSet presAssocID="{3DDA62B3-1911-4212-8E21-C501EE10BD0B}" presName="node" presStyleLbl="node1" presStyleIdx="1" presStyleCnt="3">
        <dgm:presLayoutVars>
          <dgm:bulletEnabled val="1"/>
        </dgm:presLayoutVars>
      </dgm:prSet>
      <dgm:spPr/>
    </dgm:pt>
    <dgm:pt modelId="{CB0CAB20-EBD1-43D8-9F24-E906155FD5DB}" type="pres">
      <dgm:prSet presAssocID="{CD3FE660-9E2F-418D-906C-C44D53D1242D}" presName="sibTrans" presStyleCnt="0"/>
      <dgm:spPr/>
    </dgm:pt>
    <dgm:pt modelId="{69585BD5-3AB1-45AB-9FB8-AB5255FC4EBD}" type="pres">
      <dgm:prSet presAssocID="{E548B4E7-AF03-4268-9CA9-0D89A4EF118B}" presName="node" presStyleLbl="node1" presStyleIdx="2" presStyleCnt="3">
        <dgm:presLayoutVars>
          <dgm:bulletEnabled val="1"/>
        </dgm:presLayoutVars>
      </dgm:prSet>
      <dgm:spPr/>
    </dgm:pt>
  </dgm:ptLst>
  <dgm:cxnLst>
    <dgm:cxn modelId="{ACBC7301-B9FB-4139-8986-49E939C705BC}" srcId="{3DDA62B3-1911-4212-8E21-C501EE10BD0B}" destId="{53151749-F2DE-4A70-B090-9DA1E8CFA55D}" srcOrd="0" destOrd="0" parTransId="{B4CD3FA1-17FA-43BF-B59C-F6A4907E4C9F}" sibTransId="{4B6B9724-5A26-40EC-91B2-B810FF53144D}"/>
    <dgm:cxn modelId="{78A45A0A-7581-430B-89C0-4A762C37A214}" srcId="{36C37890-9E67-4E41-83DF-946421B951D0}" destId="{E20C3834-4D63-43BC-8876-E2FC01688DC8}" srcOrd="0" destOrd="0" parTransId="{BB8D78E7-4671-45DD-973A-7A07625D6D6F}" sibTransId="{60AF2FA0-6689-4AC1-81EC-74BD88815E78}"/>
    <dgm:cxn modelId="{32F63B11-AE5B-4D61-B6FD-208717888DB5}" type="presOf" srcId="{E20C3834-4D63-43BC-8876-E2FC01688DC8}" destId="{E37F53CB-3756-47BA-B0EF-9E853023E769}" srcOrd="0" destOrd="1" presId="urn:microsoft.com/office/officeart/2005/8/layout/hList6"/>
    <dgm:cxn modelId="{45C87816-6CF8-4D47-96AF-D42CE0A9FB4E}" srcId="{36C37890-9E67-4E41-83DF-946421B951D0}" destId="{BBCEB3F7-CDFF-457E-9BEA-6F0B10A10B6F}" srcOrd="3" destOrd="0" parTransId="{423E8217-6015-4662-98D4-4F86DFAC44B4}" sibTransId="{432850E2-A055-4B7A-ADF9-3D3E3EB6E0C2}"/>
    <dgm:cxn modelId="{540AA117-7594-4A23-93D7-6EB97700CFDD}" type="presOf" srcId="{14E09E0E-A4A4-4C64-B58E-498C15529B6E}" destId="{A28D5CFD-9682-4067-82C5-371971D70BFD}" srcOrd="0" destOrd="0" presId="urn:microsoft.com/office/officeart/2005/8/layout/hList6"/>
    <dgm:cxn modelId="{528A5F1B-7E19-4D8E-B710-380051DB0915}" type="presOf" srcId="{7C7129A0-031E-4C38-BA8C-BF1C7568129A}" destId="{69585BD5-3AB1-45AB-9FB8-AB5255FC4EBD}" srcOrd="0" destOrd="6" presId="urn:microsoft.com/office/officeart/2005/8/layout/hList6"/>
    <dgm:cxn modelId="{B8FAB534-CCF7-4196-85A5-E0EDD108EA98}" type="presOf" srcId="{DF054F63-3F1B-4A5D-BC80-ED6FFB99344C}" destId="{69585BD5-3AB1-45AB-9FB8-AB5255FC4EBD}" srcOrd="0" destOrd="1" presId="urn:microsoft.com/office/officeart/2005/8/layout/hList6"/>
    <dgm:cxn modelId="{81471636-8336-42CA-9A82-2B6D5D2974D3}" type="presOf" srcId="{BBCEB3F7-CDFF-457E-9BEA-6F0B10A10B6F}" destId="{E37F53CB-3756-47BA-B0EF-9E853023E769}" srcOrd="0" destOrd="4" presId="urn:microsoft.com/office/officeart/2005/8/layout/hList6"/>
    <dgm:cxn modelId="{7799F336-398E-473C-B289-11CC83DA4B5D}" srcId="{3DDA62B3-1911-4212-8E21-C501EE10BD0B}" destId="{7367CFBD-9CCB-4CE2-AEBB-6D99786F2545}" srcOrd="2" destOrd="0" parTransId="{177A1EC9-548A-445B-ABC4-38A66EDB93E7}" sibTransId="{C5B6EE40-6DAD-49DC-BBB0-5709DB8D7013}"/>
    <dgm:cxn modelId="{D80C0338-4152-456B-91C2-E8B42990B93F}" srcId="{E548B4E7-AF03-4268-9CA9-0D89A4EF118B}" destId="{B4301674-B66B-4B6F-A560-A59F3ED0017C}" srcOrd="6" destOrd="0" parTransId="{A152E62E-AE60-49EB-A356-7FBF237F41A3}" sibTransId="{60052BFF-C933-4059-94DC-E7B8B00EEE77}"/>
    <dgm:cxn modelId="{ED6D805E-4D53-4105-8987-4724EC0F4A28}" srcId="{E548B4E7-AF03-4268-9CA9-0D89A4EF118B}" destId="{7C7129A0-031E-4C38-BA8C-BF1C7568129A}" srcOrd="5" destOrd="0" parTransId="{097429AE-B692-4EA0-8EF2-B23179704504}" sibTransId="{940571DE-7E67-4154-8A75-98BFAC0F4089}"/>
    <dgm:cxn modelId="{0054E142-45CB-4B2B-91E7-8216EA6556A8}" type="presOf" srcId="{C4CB8821-F947-4AD1-82D4-5E6E17209C5F}" destId="{69585BD5-3AB1-45AB-9FB8-AB5255FC4EBD}" srcOrd="0" destOrd="2" presId="urn:microsoft.com/office/officeart/2005/8/layout/hList6"/>
    <dgm:cxn modelId="{F58F406D-C47B-404D-8A39-0624C3253233}" srcId="{E548B4E7-AF03-4268-9CA9-0D89A4EF118B}" destId="{05CFE886-82CA-43F4-8E62-2B55ABCE88BB}" srcOrd="4" destOrd="0" parTransId="{E01CF425-7E48-4A65-B60A-47A42676F4DF}" sibTransId="{791FABEE-71BB-43D1-9A63-AD1157A3EA8F}"/>
    <dgm:cxn modelId="{4D3EDB72-F5C1-4B93-B16E-7AF452252782}" srcId="{3DDA62B3-1911-4212-8E21-C501EE10BD0B}" destId="{49660441-62FA-455A-95C7-E41EFAFCBC22}" srcOrd="4" destOrd="0" parTransId="{98809176-7FCC-42DA-A5D2-8E8C92206387}" sibTransId="{CAF5427A-351B-4EB3-A834-D0D36AE710C3}"/>
    <dgm:cxn modelId="{CD98B473-7FC7-48E1-9203-BD2402B6F367}" type="presOf" srcId="{7EDA1E45-3212-4397-B060-BB2A96F30C04}" destId="{E37F53CB-3756-47BA-B0EF-9E853023E769}" srcOrd="0" destOrd="3" presId="urn:microsoft.com/office/officeart/2005/8/layout/hList6"/>
    <dgm:cxn modelId="{E611A754-8F67-407A-B03D-8335A63ABD15}" type="presOf" srcId="{36C37890-9E67-4E41-83DF-946421B951D0}" destId="{E37F53CB-3756-47BA-B0EF-9E853023E769}" srcOrd="0" destOrd="0" presId="urn:microsoft.com/office/officeart/2005/8/layout/hList6"/>
    <dgm:cxn modelId="{FDC58756-2202-4CE4-8988-C2D27A4606C0}" type="presOf" srcId="{4C6D1A2E-B40F-40A3-8B9C-89D0F1EB3FB4}" destId="{E37F53CB-3756-47BA-B0EF-9E853023E769}" srcOrd="0" destOrd="5" presId="urn:microsoft.com/office/officeart/2005/8/layout/hList6"/>
    <dgm:cxn modelId="{C3102578-12E0-47AE-AEF9-F5470CE91992}" type="presOf" srcId="{B4301674-B66B-4B6F-A560-A59F3ED0017C}" destId="{69585BD5-3AB1-45AB-9FB8-AB5255FC4EBD}" srcOrd="0" destOrd="7" presId="urn:microsoft.com/office/officeart/2005/8/layout/hList6"/>
    <dgm:cxn modelId="{0EA89D58-139C-4F68-B115-BC45B21422B5}" srcId="{E548B4E7-AF03-4268-9CA9-0D89A4EF118B}" destId="{DF054F63-3F1B-4A5D-BC80-ED6FFB99344C}" srcOrd="0" destOrd="0" parTransId="{F54EBA4D-BDFB-44DD-83D7-BAAE26F00B54}" sibTransId="{A9792547-D4D5-49DC-913F-D13E65A7E891}"/>
    <dgm:cxn modelId="{F0421F59-0604-41E0-9140-AA1E5E305CB9}" srcId="{3DDA62B3-1911-4212-8E21-C501EE10BD0B}" destId="{7D1AC2A1-916A-4C9C-A1A5-E768B677F37D}" srcOrd="6" destOrd="0" parTransId="{0213B475-DE90-405B-99A3-36419331EBDC}" sibTransId="{0C7ED792-F62D-4125-ADE0-B5780C4ED5E1}"/>
    <dgm:cxn modelId="{49249979-A3CA-4CFA-A3F9-37DF8B546D87}" type="presOf" srcId="{36BC746B-BA39-452C-B6E9-59774C854148}" destId="{E37F53CB-3756-47BA-B0EF-9E853023E769}" srcOrd="0" destOrd="7" presId="urn:microsoft.com/office/officeart/2005/8/layout/hList6"/>
    <dgm:cxn modelId="{39E6DE7D-4313-4FD7-A1DA-32C6E8960010}" type="presOf" srcId="{3DDA62B3-1911-4212-8E21-C501EE10BD0B}" destId="{BC9BA59D-B8F2-41CB-A2F4-52472CEEE2A9}" srcOrd="0" destOrd="0" presId="urn:microsoft.com/office/officeart/2005/8/layout/hList6"/>
    <dgm:cxn modelId="{FF378C84-E51E-44E5-B6FE-C8FAFF3A3B41}" type="presOf" srcId="{E0E94B96-74EB-4A41-954C-E5F98AFC00DB}" destId="{69585BD5-3AB1-45AB-9FB8-AB5255FC4EBD}" srcOrd="0" destOrd="4" presId="urn:microsoft.com/office/officeart/2005/8/layout/hList6"/>
    <dgm:cxn modelId="{72B22A8A-6EAE-47B9-8BDA-85ED4B157AA2}" type="presOf" srcId="{DD0228BC-3D60-43B4-9436-3F3EDFC6B049}" destId="{BC9BA59D-B8F2-41CB-A2F4-52472CEEE2A9}" srcOrd="0" destOrd="4" presId="urn:microsoft.com/office/officeart/2005/8/layout/hList6"/>
    <dgm:cxn modelId="{A2EAC88E-0B4C-48D8-AB75-A3C251D735C4}" srcId="{E548B4E7-AF03-4268-9CA9-0D89A4EF118B}" destId="{E0E94B96-74EB-4A41-954C-E5F98AFC00DB}" srcOrd="3" destOrd="0" parTransId="{73FA95D1-03DC-4D04-BEE3-02A4F3C8CC11}" sibTransId="{115D6CDD-32CB-40C7-86D1-516FC4DC3AD7}"/>
    <dgm:cxn modelId="{274D91B8-1DC4-424A-A302-C4FA5D2F7420}" type="presOf" srcId="{E548B4E7-AF03-4268-9CA9-0D89A4EF118B}" destId="{69585BD5-3AB1-45AB-9FB8-AB5255FC4EBD}" srcOrd="0" destOrd="0" presId="urn:microsoft.com/office/officeart/2005/8/layout/hList6"/>
    <dgm:cxn modelId="{16CCD9B9-2D37-4648-8482-28E60C8050CD}" srcId="{36C37890-9E67-4E41-83DF-946421B951D0}" destId="{7EDA1E45-3212-4397-B060-BB2A96F30C04}" srcOrd="2" destOrd="0" parTransId="{C8E7FEF0-7A4A-4BB7-A694-43C6D213F694}" sibTransId="{508A237A-7C2B-4570-A8FE-D8ED15AA1653}"/>
    <dgm:cxn modelId="{CDC30ABE-A0DA-4231-BFD8-DE8166927142}" srcId="{36C37890-9E67-4E41-83DF-946421B951D0}" destId="{4C6D1A2E-B40F-40A3-8B9C-89D0F1EB3FB4}" srcOrd="4" destOrd="0" parTransId="{9E90B997-78CF-4EEF-8AD5-3C348AF61080}" sibTransId="{CEF01D21-08CE-40B4-8183-41E36EC1AE39}"/>
    <dgm:cxn modelId="{07CD41C4-39BC-4EC3-8843-600A17382AA2}" srcId="{3DDA62B3-1911-4212-8E21-C501EE10BD0B}" destId="{DD0228BC-3D60-43B4-9436-3F3EDFC6B049}" srcOrd="3" destOrd="0" parTransId="{01A09F53-AAC2-4F65-A7EA-CF0551EB2D9A}" sibTransId="{FF058B6F-E117-49F3-9086-E253A63F1ED7}"/>
    <dgm:cxn modelId="{4647D0CC-7D1C-4E6C-95AB-1C003C7FE07C}" srcId="{14E09E0E-A4A4-4C64-B58E-498C15529B6E}" destId="{36C37890-9E67-4E41-83DF-946421B951D0}" srcOrd="0" destOrd="0" parTransId="{A195EF84-82E4-46C8-80EB-D673057FCD99}" sibTransId="{7C566C0C-6816-48AB-B1A0-6603BAFBE2E3}"/>
    <dgm:cxn modelId="{466DAECE-2A6C-428F-A3F2-7B9D11A02C77}" type="presOf" srcId="{29D215E1-E593-4DF4-8F50-CF81E72C63A2}" destId="{E37F53CB-3756-47BA-B0EF-9E853023E769}" srcOrd="0" destOrd="6" presId="urn:microsoft.com/office/officeart/2005/8/layout/hList6"/>
    <dgm:cxn modelId="{1E2F2FD2-1367-4377-A709-D4298A0E1793}" type="presOf" srcId="{05CFE886-82CA-43F4-8E62-2B55ABCE88BB}" destId="{69585BD5-3AB1-45AB-9FB8-AB5255FC4EBD}" srcOrd="0" destOrd="5" presId="urn:microsoft.com/office/officeart/2005/8/layout/hList6"/>
    <dgm:cxn modelId="{68B048D2-5F41-48A8-A595-8CE9BC482219}" type="presOf" srcId="{53151749-F2DE-4A70-B090-9DA1E8CFA55D}" destId="{BC9BA59D-B8F2-41CB-A2F4-52472CEEE2A9}" srcOrd="0" destOrd="1" presId="urn:microsoft.com/office/officeart/2005/8/layout/hList6"/>
    <dgm:cxn modelId="{5DC4FAD3-40B5-4B6F-9C91-D36907E6D7CC}" srcId="{36C37890-9E67-4E41-83DF-946421B951D0}" destId="{29D215E1-E593-4DF4-8F50-CF81E72C63A2}" srcOrd="5" destOrd="0" parTransId="{901180E4-3E9E-4101-955D-C0B32285A3E0}" sibTransId="{2F8B71C9-9F97-4A32-8453-2E19539D7C4F}"/>
    <dgm:cxn modelId="{1E5EACD6-502A-48BC-A35B-6BFFC1D37F1F}" srcId="{3DDA62B3-1911-4212-8E21-C501EE10BD0B}" destId="{B3F7FFDE-5AB6-42C9-9F08-C53B46B0C8E7}" srcOrd="1" destOrd="0" parTransId="{FC27B105-7441-48DC-AF78-2943B7BC0DBE}" sibTransId="{09428AF4-AB42-4DCC-A687-10B4E2129474}"/>
    <dgm:cxn modelId="{037B36D7-CD88-4C54-99F4-3F378DDD66D8}" type="presOf" srcId="{18694472-DE82-47DF-A429-404F894097C9}" destId="{E37F53CB-3756-47BA-B0EF-9E853023E769}" srcOrd="0" destOrd="2" presId="urn:microsoft.com/office/officeart/2005/8/layout/hList6"/>
    <dgm:cxn modelId="{57DB50D9-0B1C-4850-86DF-4E01451B0A00}" type="presOf" srcId="{1D1B7381-F5D9-47E6-B12D-ED90E7CDC8A5}" destId="{BC9BA59D-B8F2-41CB-A2F4-52472CEEE2A9}" srcOrd="0" destOrd="6" presId="urn:microsoft.com/office/officeart/2005/8/layout/hList6"/>
    <dgm:cxn modelId="{98833CDA-55DD-4C4C-BFAC-45CA5CC3E0E9}" type="presOf" srcId="{7D1AC2A1-916A-4C9C-A1A5-E768B677F37D}" destId="{BC9BA59D-B8F2-41CB-A2F4-52472CEEE2A9}" srcOrd="0" destOrd="7" presId="urn:microsoft.com/office/officeart/2005/8/layout/hList6"/>
    <dgm:cxn modelId="{D2A298DA-7ED3-47D9-8F2D-1C0AE326F6AC}" type="presOf" srcId="{B3F7FFDE-5AB6-42C9-9F08-C53B46B0C8E7}" destId="{BC9BA59D-B8F2-41CB-A2F4-52472CEEE2A9}" srcOrd="0" destOrd="2" presId="urn:microsoft.com/office/officeart/2005/8/layout/hList6"/>
    <dgm:cxn modelId="{0B8BD2E1-09D6-4637-B665-6E1BAFAA9BC6}" srcId="{36C37890-9E67-4E41-83DF-946421B951D0}" destId="{36BC746B-BA39-452C-B6E9-59774C854148}" srcOrd="6" destOrd="0" parTransId="{1A09F61B-29F0-4320-A652-8E2FA554F2D4}" sibTransId="{0E4336A5-C58A-414B-A892-BB9D94649948}"/>
    <dgm:cxn modelId="{BE47F4E5-9514-4089-9809-0455D0683640}" srcId="{14E09E0E-A4A4-4C64-B58E-498C15529B6E}" destId="{3DDA62B3-1911-4212-8E21-C501EE10BD0B}" srcOrd="1" destOrd="0" parTransId="{8951C308-8693-41D4-9681-163EC4B371EC}" sibTransId="{CD3FE660-9E2F-418D-906C-C44D53D1242D}"/>
    <dgm:cxn modelId="{F947DDE6-846D-4655-97A3-7566948F3A2A}" type="presOf" srcId="{EEBD9445-1EB8-46E4-802D-B8C48EEC0739}" destId="{69585BD5-3AB1-45AB-9FB8-AB5255FC4EBD}" srcOrd="0" destOrd="3" presId="urn:microsoft.com/office/officeart/2005/8/layout/hList6"/>
    <dgm:cxn modelId="{6EEB26E8-4352-42A4-97DE-114F97B4C79C}" srcId="{E548B4E7-AF03-4268-9CA9-0D89A4EF118B}" destId="{C4CB8821-F947-4AD1-82D4-5E6E17209C5F}" srcOrd="1" destOrd="0" parTransId="{73A6E68F-1BFB-4D84-8149-DF30672B1726}" sibTransId="{69C10FF5-7D44-4047-B679-454B4279384C}"/>
    <dgm:cxn modelId="{A0EA02ED-FCC3-42DD-B0BE-88BE688851E9}" srcId="{3DDA62B3-1911-4212-8E21-C501EE10BD0B}" destId="{1D1B7381-F5D9-47E6-B12D-ED90E7CDC8A5}" srcOrd="5" destOrd="0" parTransId="{CCA54F83-3025-47D1-9799-06AF9855D4A2}" sibTransId="{230B6E11-9665-436B-9515-F2BE735F30CD}"/>
    <dgm:cxn modelId="{70F0A4F5-8C89-48E4-857A-D3279AC482DD}" srcId="{E548B4E7-AF03-4268-9CA9-0D89A4EF118B}" destId="{EEBD9445-1EB8-46E4-802D-B8C48EEC0739}" srcOrd="2" destOrd="0" parTransId="{AE3B6D50-572A-4D07-828A-03E23F782EBA}" sibTransId="{61718684-ABC0-4869-87CE-9D7BCCBD4374}"/>
    <dgm:cxn modelId="{BF4CFBF5-BEB9-4F13-B66B-421A01C729B8}" type="presOf" srcId="{7367CFBD-9CCB-4CE2-AEBB-6D99786F2545}" destId="{BC9BA59D-B8F2-41CB-A2F4-52472CEEE2A9}" srcOrd="0" destOrd="3" presId="urn:microsoft.com/office/officeart/2005/8/layout/hList6"/>
    <dgm:cxn modelId="{80C72CFD-599A-418A-95C5-A6CE027F3226}" srcId="{36C37890-9E67-4E41-83DF-946421B951D0}" destId="{18694472-DE82-47DF-A429-404F894097C9}" srcOrd="1" destOrd="0" parTransId="{A849DC92-DF67-483A-84E3-85BD8ECD8EF3}" sibTransId="{D3E3F0CE-2E10-4621-A2D1-FFDE7C3A0C17}"/>
    <dgm:cxn modelId="{343AF3FD-31AA-4F04-A7CB-685463770A9B}" srcId="{14E09E0E-A4A4-4C64-B58E-498C15529B6E}" destId="{E548B4E7-AF03-4268-9CA9-0D89A4EF118B}" srcOrd="2" destOrd="0" parTransId="{F8F656F8-CD96-462B-9B4E-460DF304F931}" sibTransId="{21E1FB73-EDB7-489C-9818-EEEEF0D3BFBD}"/>
    <dgm:cxn modelId="{F4BF3FFE-8AC1-44A3-8241-F68B3EB0E618}" type="presOf" srcId="{49660441-62FA-455A-95C7-E41EFAFCBC22}" destId="{BC9BA59D-B8F2-41CB-A2F4-52472CEEE2A9}" srcOrd="0" destOrd="5" presId="urn:microsoft.com/office/officeart/2005/8/layout/hList6"/>
    <dgm:cxn modelId="{648F5F77-84FC-4294-8961-E0EF8AAE84B9}" type="presParOf" srcId="{A28D5CFD-9682-4067-82C5-371971D70BFD}" destId="{E37F53CB-3756-47BA-B0EF-9E853023E769}" srcOrd="0" destOrd="0" presId="urn:microsoft.com/office/officeart/2005/8/layout/hList6"/>
    <dgm:cxn modelId="{C3A3CED4-D1AC-4D13-AACF-50A77AACA593}" type="presParOf" srcId="{A28D5CFD-9682-4067-82C5-371971D70BFD}" destId="{1134CBD6-1275-492B-A0B5-2CBB4B3FEC07}" srcOrd="1" destOrd="0" presId="urn:microsoft.com/office/officeart/2005/8/layout/hList6"/>
    <dgm:cxn modelId="{3B855CCA-12B9-423B-8F73-8C9D4E908797}" type="presParOf" srcId="{A28D5CFD-9682-4067-82C5-371971D70BFD}" destId="{BC9BA59D-B8F2-41CB-A2F4-52472CEEE2A9}" srcOrd="2" destOrd="0" presId="urn:microsoft.com/office/officeart/2005/8/layout/hList6"/>
    <dgm:cxn modelId="{9D1A828C-94FB-4A0C-B6DD-A79ACA0C3E33}" type="presParOf" srcId="{A28D5CFD-9682-4067-82C5-371971D70BFD}" destId="{CB0CAB20-EBD1-43D8-9F24-E906155FD5DB}" srcOrd="3" destOrd="0" presId="urn:microsoft.com/office/officeart/2005/8/layout/hList6"/>
    <dgm:cxn modelId="{26CD062E-832D-4C25-8648-7970E4013F0E}" type="presParOf" srcId="{A28D5CFD-9682-4067-82C5-371971D70BFD}" destId="{69585BD5-3AB1-45AB-9FB8-AB5255FC4EBD}"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F53CB-3756-47BA-B0EF-9E853023E769}">
      <dsp:nvSpPr>
        <dsp:cNvPr id="0" name=""/>
        <dsp:cNvSpPr/>
      </dsp:nvSpPr>
      <dsp:spPr>
        <a:xfrm rot="16200000">
          <a:off x="-1279126" y="1280145"/>
          <a:ext cx="5209936" cy="2649644"/>
        </a:xfrm>
        <a:prstGeom prst="flowChartManualOperati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ru-RU" sz="2000" kern="1200" dirty="0"/>
            <a:t>Контекстные характеристики</a:t>
          </a:r>
          <a:endParaRPr lang="en-US" sz="2000" b="1" kern="1200" dirty="0"/>
        </a:p>
        <a:p>
          <a:pPr marL="114300" lvl="1" indent="-114300" algn="l" defTabSz="666750">
            <a:lnSpc>
              <a:spcPct val="90000"/>
            </a:lnSpc>
            <a:spcBef>
              <a:spcPct val="0"/>
            </a:spcBef>
            <a:spcAft>
              <a:spcPct val="15000"/>
            </a:spcAft>
            <a:buChar char="•"/>
          </a:pPr>
          <a:endParaRPr lang="en-US" sz="1500" kern="1200" dirty="0"/>
        </a:p>
        <a:p>
          <a:pPr marL="171450" lvl="1" indent="-171450" algn="l" defTabSz="800100">
            <a:lnSpc>
              <a:spcPct val="90000"/>
            </a:lnSpc>
            <a:spcBef>
              <a:spcPct val="0"/>
            </a:spcBef>
            <a:spcAft>
              <a:spcPct val="15000"/>
            </a:spcAft>
            <a:buChar char="•"/>
          </a:pPr>
          <a:r>
            <a:rPr lang="ru-RU" sz="1800" kern="1200" dirty="0"/>
            <a:t>Социально-экономический статус</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ru-RU" sz="1800" kern="1200" dirty="0"/>
            <a:t>Характеристики иммигрантов</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ru-RU" sz="1800" kern="1200" dirty="0"/>
            <a:t>Гендерные характеристики</a:t>
          </a:r>
          <a:endParaRPr lang="en-US" sz="1800" kern="1200" dirty="0"/>
        </a:p>
        <a:p>
          <a:pPr marL="114300" lvl="1" indent="-114300" algn="l" defTabSz="666750">
            <a:lnSpc>
              <a:spcPct val="90000"/>
            </a:lnSpc>
            <a:spcBef>
              <a:spcPct val="0"/>
            </a:spcBef>
            <a:spcAft>
              <a:spcPct val="15000"/>
            </a:spcAft>
            <a:buChar char="•"/>
          </a:pPr>
          <a:endParaRPr lang="en-US" sz="1500" kern="1200" dirty="0"/>
        </a:p>
      </dsp:txBody>
      <dsp:txXfrm rot="5400000">
        <a:off x="1020" y="1041986"/>
        <a:ext cx="2649644" cy="3125962"/>
      </dsp:txXfrm>
    </dsp:sp>
    <dsp:sp modelId="{BC9BA59D-B8F2-41CB-A2F4-52472CEEE2A9}">
      <dsp:nvSpPr>
        <dsp:cNvPr id="0" name=""/>
        <dsp:cNvSpPr/>
      </dsp:nvSpPr>
      <dsp:spPr>
        <a:xfrm rot="16200000">
          <a:off x="1569241" y="1280145"/>
          <a:ext cx="5209936" cy="2649644"/>
        </a:xfrm>
        <a:prstGeom prst="flowChartManualOperation">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ru-RU" sz="2000" kern="1200" dirty="0"/>
            <a:t>Факторы в фокусе исследования</a:t>
          </a:r>
          <a:endParaRPr lang="en-US" sz="2000" b="1" kern="1200" dirty="0"/>
        </a:p>
        <a:p>
          <a:pPr marL="114300" lvl="1" indent="-114300" algn="l" defTabSz="622300">
            <a:lnSpc>
              <a:spcPct val="90000"/>
            </a:lnSpc>
            <a:spcBef>
              <a:spcPct val="0"/>
            </a:spcBef>
            <a:spcAft>
              <a:spcPct val="15000"/>
            </a:spcAft>
            <a:buChar char="•"/>
          </a:pPr>
          <a:endParaRPr lang="en-US" sz="1400" kern="1200" dirty="0"/>
        </a:p>
        <a:p>
          <a:pPr marL="171450" lvl="1" indent="-171450" algn="l" defTabSz="800100">
            <a:lnSpc>
              <a:spcPct val="90000"/>
            </a:lnSpc>
            <a:spcBef>
              <a:spcPct val="0"/>
            </a:spcBef>
            <a:spcAft>
              <a:spcPct val="15000"/>
            </a:spcAft>
            <a:buChar char="•"/>
          </a:pPr>
          <a:r>
            <a:rPr lang="ru-RU" sz="1800" kern="1200" dirty="0"/>
            <a:t>Концентрация на проблемах</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ru-RU" sz="1800" kern="1200" dirty="0"/>
            <a:t>Доступ к образовательным ресурсам</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ru-RU" sz="1800" kern="1200" dirty="0"/>
            <a:t>Политика стратификации</a:t>
          </a: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rot="5400000">
        <a:off x="2849387" y="1041986"/>
        <a:ext cx="2649644" cy="3125962"/>
      </dsp:txXfrm>
    </dsp:sp>
    <dsp:sp modelId="{69585BD5-3AB1-45AB-9FB8-AB5255FC4EBD}">
      <dsp:nvSpPr>
        <dsp:cNvPr id="0" name=""/>
        <dsp:cNvSpPr/>
      </dsp:nvSpPr>
      <dsp:spPr>
        <a:xfrm rot="16200000">
          <a:off x="4417608" y="1280145"/>
          <a:ext cx="5209936" cy="2649644"/>
        </a:xfrm>
        <a:prstGeom prst="flowChartManualOperati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89000">
            <a:lnSpc>
              <a:spcPct val="90000"/>
            </a:lnSpc>
            <a:spcBef>
              <a:spcPct val="0"/>
            </a:spcBef>
            <a:spcAft>
              <a:spcPct val="35000"/>
            </a:spcAft>
            <a:buNone/>
          </a:pPr>
          <a:r>
            <a:rPr lang="ru-RU" sz="2000" b="1" kern="1200" dirty="0"/>
            <a:t>Результаты</a:t>
          </a:r>
          <a:endParaRPr lang="en-US" sz="2000" b="1" kern="1200" dirty="0"/>
        </a:p>
        <a:p>
          <a:pPr marL="171450" lvl="1" indent="-171450" algn="l" defTabSz="800100">
            <a:lnSpc>
              <a:spcPct val="90000"/>
            </a:lnSpc>
            <a:spcBef>
              <a:spcPct val="0"/>
            </a:spcBef>
            <a:spcAft>
              <a:spcPct val="15000"/>
            </a:spcAft>
            <a:buChar char="•"/>
          </a:pPr>
          <a:r>
            <a:rPr lang="ru-RU" sz="1800" kern="1200" dirty="0"/>
            <a:t>Доступ к школьному образованию</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ru-RU" sz="1800" kern="1200" dirty="0"/>
            <a:t>Средние результаты</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ru-RU" sz="1800" kern="1200" dirty="0"/>
            <a:t>Отношения и установки</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ru-RU" sz="1800" kern="1200" dirty="0"/>
            <a:t>Ожидания и планы на будущее</a:t>
          </a:r>
          <a:endParaRPr lang="en-US" sz="1800" kern="1200" dirty="0"/>
        </a:p>
      </dsp:txBody>
      <dsp:txXfrm rot="5400000">
        <a:off x="5697754" y="1041986"/>
        <a:ext cx="2649644" cy="312596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FA546F4-3602-4837-BFFD-3E3B4BA3A09D}" type="datetimeFigureOut">
              <a:rPr lang="ru-RU" smtClean="0"/>
              <a:pPr/>
              <a:t>12.03.2021</a:t>
            </a:fld>
            <a:endParaRPr lang="ru-RU"/>
          </a:p>
        </p:txBody>
      </p:sp>
      <p:sp>
        <p:nvSpPr>
          <p:cNvPr id="4" name="Образ слайда 3"/>
          <p:cNvSpPr>
            <a:spLocks noGrp="1" noRot="1" noChangeAspect="1"/>
          </p:cNvSpPr>
          <p:nvPr>
            <p:ph type="sldImg" idx="2"/>
          </p:nvPr>
        </p:nvSpPr>
        <p:spPr>
          <a:xfrm>
            <a:off x="312738" y="744538"/>
            <a:ext cx="6172200" cy="3722687"/>
          </a:xfrm>
          <a:prstGeom prst="rect">
            <a:avLst/>
          </a:prstGeom>
          <a:noFill/>
          <a:ln w="12700">
            <a:solidFill>
              <a:prstClr val="black"/>
            </a:solidFill>
          </a:ln>
        </p:spPr>
        <p:txBody>
          <a:bodyPr vert="horz" lIns="91440" tIns="45720" rIns="91440" bIns="45720" rtlCol="0" anchor="ctr"/>
          <a:lstStyle/>
          <a:p>
            <a:r>
              <a:rPr lang="ru-RU" dirty="0" err="1"/>
              <a:t>Енка</a:t>
            </a:r>
            <a:r>
              <a:rPr lang="ru-RU" dirty="0"/>
              <a:t> </a:t>
            </a:r>
            <a:r>
              <a:rPr lang="ru-RU" dirty="0" err="1"/>
              <a:t>стра</a:t>
            </a:r>
            <a:endParaRPr lang="ru-RU" dirty="0"/>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66E0C06-5FE1-4F23-A7EB-1A222EB9CE1A}" type="slidenum">
              <a:rPr lang="ru-RU" smtClean="0"/>
              <a:pPr/>
              <a:t>‹#›</a:t>
            </a:fld>
            <a:endParaRPr lang="ru-RU"/>
          </a:p>
        </p:txBody>
      </p:sp>
    </p:spTree>
    <p:extLst>
      <p:ext uri="{BB962C8B-B14F-4D97-AF65-F5344CB8AC3E}">
        <p14:creationId xmlns:p14="http://schemas.microsoft.com/office/powerpoint/2010/main" val="2892271425"/>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7"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7" algn="l" defTabSz="914293" rtl="0" eaLnBrk="1" latinLnBrk="0" hangingPunct="1">
      <a:defRPr sz="1200" kern="1200">
        <a:solidFill>
          <a:schemeClr val="tx1"/>
        </a:solidFill>
        <a:latin typeface="+mn-lt"/>
        <a:ea typeface="+mn-ea"/>
        <a:cs typeface="+mn-cs"/>
      </a:defRPr>
    </a:lvl5pPr>
    <a:lvl6pPr marL="2285734"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3"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17</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767" y="4715153"/>
            <a:ext cx="5815413" cy="4784670"/>
          </a:xfrm>
        </p:spPr>
        <p:txBody>
          <a:bodyPr>
            <a:normAutofit fontScale="32500" lnSpcReduction="20000"/>
          </a:bodyPr>
          <a:lstStyle/>
          <a:p>
            <a:r>
              <a:rPr lang="ru-RU" sz="3100" dirty="0"/>
              <a:t>Основными ориентирами для совершенствования качества общего образования в России (как внутренними, так и внешними) могут служить национальные стандарты – планируемые результаты, заданные в Федеральных государственных образовательных стандартах, и международные стандарты – образовательные результаты, заданные в международных документах, среди которых выделим «Навыки 21 века» и концептуальную рамку образовательных результатов ОЭСР 2030.</a:t>
            </a:r>
          </a:p>
          <a:p>
            <a:r>
              <a:rPr lang="ru-RU" sz="3100" dirty="0"/>
              <a:t>При явных различиях структуры и содержания данных документов можно выделить общие особенности в концепциях представления образовательных результатов, заданных как перспективы развития школы:</a:t>
            </a:r>
          </a:p>
          <a:p>
            <a:pPr lvl="0"/>
            <a:r>
              <a:rPr lang="ru-RU" sz="3100" dirty="0"/>
              <a:t>комплексный подход к формированию образовательных результатов: выделение содержательных составляющих, связанных с формированием (в терминах ФГОС) предметных, </a:t>
            </a:r>
            <a:r>
              <a:rPr lang="ru-RU" sz="3100" dirty="0" err="1"/>
              <a:t>метапредметных</a:t>
            </a:r>
            <a:r>
              <a:rPr lang="ru-RU" sz="3100" dirty="0"/>
              <a:t> и личностных результатов;</a:t>
            </a:r>
          </a:p>
          <a:p>
            <a:pPr lvl="0"/>
            <a:r>
              <a:rPr lang="ru-RU" sz="3100" dirty="0" err="1"/>
              <a:t>контекстуализация</a:t>
            </a:r>
            <a:r>
              <a:rPr lang="ru-RU" sz="3100" dirty="0"/>
              <a:t> содержания образования и учебной деятельности (применение знаний в ситуациях, приближенных к реальным, формирование стратегий поведения в различных контекстах реальной жизни и др.); </a:t>
            </a:r>
          </a:p>
          <a:p>
            <a:r>
              <a:rPr lang="ru-RU" sz="3100" dirty="0"/>
              <a:t>- включение в оценочные процедуры методик оценки самостоятельной активности учащихся: их способности решать проблемы, проводить проекты и исследования как индивидуально, так и в групповой деятельности.</a:t>
            </a:r>
          </a:p>
          <a:p>
            <a:endParaRPr lang="ru-RU" sz="3100" dirty="0"/>
          </a:p>
          <a:p>
            <a:r>
              <a:rPr lang="ru-RU" sz="3100" dirty="0"/>
              <a:t>Модели структуры содержания образовательных результатов в рассматриваемых документах представлены на  слайде. В международном стандарте «Навыки </a:t>
            </a:r>
            <a:r>
              <a:rPr lang="tr-TR" sz="3100" dirty="0"/>
              <a:t>XXI</a:t>
            </a:r>
            <a:r>
              <a:rPr lang="ru-RU" sz="3100" dirty="0"/>
              <a:t> века» (рис. 2) выделяются:</a:t>
            </a:r>
          </a:p>
          <a:p>
            <a:pPr lvl="0" fontAlgn="base"/>
            <a:r>
              <a:rPr lang="ru-RU" sz="3100" dirty="0"/>
              <a:t>базовые навыки (способность учащихся применять знания и умения для решения повседневных задач в ситуациях, которые отличаются от учебных);</a:t>
            </a:r>
          </a:p>
          <a:p>
            <a:pPr lvl="0" fontAlgn="base"/>
            <a:r>
              <a:rPr lang="ru-RU" sz="3100" dirty="0"/>
              <a:t>компетенции (способность учащихся решать нетипичные задачи в ситуациях, которые отличаются от учебных);</a:t>
            </a:r>
          </a:p>
          <a:p>
            <a:pPr lvl="0" fontAlgn="base"/>
            <a:r>
              <a:rPr lang="ru-RU" sz="3100" dirty="0"/>
              <a:t>личностные качества (способность учащихся справляться с изменениями окружающей среды в ситуациях, которые отличаются от учебных).</a:t>
            </a:r>
          </a:p>
          <a:p>
            <a:r>
              <a:rPr lang="ru-RU" sz="3100" dirty="0"/>
              <a:t>В рамке образовательных результатов ОЭСР 2030, модель которых также представлена на  слайде, можно выделить:</a:t>
            </a:r>
          </a:p>
          <a:p>
            <a:r>
              <a:rPr lang="ru-RU" sz="3100" dirty="0"/>
              <a:t>- систему знаний, умений, отношений и ценностей, создающих основу образовательных результатов;</a:t>
            </a:r>
          </a:p>
          <a:p>
            <a:r>
              <a:rPr lang="ru-RU" sz="3100" dirty="0"/>
              <a:t>- компетенции, как способность мобилизовать знания, умения, отношения и ценности, проявлять рефлексивный подход к процессу обучения и обеспечивать возможность взаимодействовать и действовать в мире;</a:t>
            </a:r>
          </a:p>
          <a:p>
            <a:r>
              <a:rPr lang="ru-RU" sz="3100" dirty="0"/>
              <a:t>- стратегии поведения, демонстрирующие способность действовать в различных </a:t>
            </a:r>
            <a:r>
              <a:rPr lang="ru-RU" sz="3100" dirty="0" err="1"/>
              <a:t>внеучебных</a:t>
            </a:r>
            <a:r>
              <a:rPr lang="ru-RU" sz="3100" dirty="0"/>
              <a:t> ситуациях.</a:t>
            </a:r>
          </a:p>
          <a:p>
            <a:pPr fontAlgn="base"/>
            <a:r>
              <a:rPr lang="ru-RU" sz="3100" dirty="0"/>
              <a:t> </a:t>
            </a:r>
          </a:p>
          <a:p>
            <a:endParaRPr lang="ru-RU" dirty="0"/>
          </a:p>
          <a:p>
            <a:r>
              <a:rPr lang="ru-RU" dirty="0"/>
              <a:t> </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18</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endParaRPr lang="ru-RU" dirty="0"/>
          </a:p>
          <a:p>
            <a:r>
              <a:rPr lang="ru-RU" dirty="0"/>
              <a:t> </a:t>
            </a:r>
            <a:r>
              <a:rPr lang="ru-RU" i="1" dirty="0"/>
              <a:t> Чем отличается новая система заданий от традиционно используемых в отечественной школе?</a:t>
            </a:r>
            <a:endParaRPr lang="ru-RU" dirty="0"/>
          </a:p>
          <a:p>
            <a:r>
              <a:rPr lang="ru-RU" dirty="0"/>
              <a:t>По каждому направлению функциональной грамотности разрабатываемые задания объединены в тематические блоки, составляющие основу инструментария (также как и в исследовании </a:t>
            </a:r>
            <a:r>
              <a:rPr lang="en-US" dirty="0"/>
              <a:t>PISA</a:t>
            </a:r>
            <a:r>
              <a:rPr lang="ru-RU" dirty="0"/>
              <a:t>). Блок заданий включает в себя описание реальной ситуации, представленное, как правило, в проблемном ключе, и ряд вопросов-заданий, относящихся к этой ситуации. Учащиеся должны выполнить задания, используя знания из различных предметных областей. Их последовательное выполнение способствует тому, что двигаясь от вопроса к вопросу, ученики погружаются в описанную историю (ситуацию) и приобретают как новые знания, так и функциональные навыки.</a:t>
            </a:r>
          </a:p>
          <a:p>
            <a:r>
              <a:rPr lang="ru-RU" dirty="0"/>
              <a:t>Предложенные ситуации связаны с разнообразными аспектами окружающей жизни, наиболее близкими к личному миру учащихся и вызывающими у них интерес. Предложенные ситуации также связаны с профессиональной деятельностью, повседневной жизнью местного общества, проблемами окружающей среды. Могут быть предложены и ситуации, связанные с наукой.</a:t>
            </a:r>
          </a:p>
          <a:p>
            <a:endParaRPr lang="ru-RU" dirty="0"/>
          </a:p>
          <a:p>
            <a:r>
              <a:rPr lang="ru-RU" dirty="0"/>
              <a:t>Наличие контекста задания является важным условием задания на формирование и оценку функциональной грамотности. Ведь функциональная грамотность и предполагает способность применить знания в реальной ситуации, а не в привычной учебной. Именно наличие контекста, в который помещена проблемная ситуация, дает ответ на вопрос, </a:t>
            </a:r>
            <a:r>
              <a:rPr lang="ru-RU" i="1" dirty="0"/>
              <a:t>зачем</a:t>
            </a:r>
            <a:r>
              <a:rPr lang="ru-RU" dirty="0"/>
              <a:t> может понадобиться то или иное знание. Задания (задачи) вне контекста очень часто не мотивируют учащихся прикладывать усилия для их выполнения.</a:t>
            </a:r>
          </a:p>
          <a:p>
            <a:endParaRPr lang="ru-RU" dirty="0"/>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22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a:p>
            <a:r>
              <a:rPr lang="ru-RU" sz="1400" dirty="0"/>
              <a:t>Как отличить  задания, направленные на  формирование и оценку функциональной грамотности?</a:t>
            </a:r>
          </a:p>
          <a:p>
            <a:endParaRPr lang="ru-RU" sz="1400" dirty="0"/>
          </a:p>
          <a:p>
            <a:r>
              <a:rPr lang="ru-RU" sz="1400" dirty="0"/>
              <a:t>Как оценить уровень </a:t>
            </a:r>
            <a:r>
              <a:rPr lang="ru-RU" sz="1400" dirty="0" err="1"/>
              <a:t>сформированности</a:t>
            </a:r>
            <a:r>
              <a:rPr lang="ru-RU" sz="1400" dirty="0"/>
              <a:t> функциональной  грамотности?</a:t>
            </a:r>
          </a:p>
          <a:p>
            <a:endParaRPr lang="ru-RU" sz="1400" dirty="0"/>
          </a:p>
          <a:p>
            <a:r>
              <a:rPr lang="ru-RU" sz="1400" dirty="0"/>
              <a:t>Чтобы оценить уровень функциональной грамотности своих учеников, учителю нужно дать им нетипичные задания, в которых предлагается рассмотреть некоторые проблемы из реальной жизни. Решение этих задач, как правило, требует применения знаний в незнакомой ситуации, поиска новых решений или способов действий, т.е. требует творческой активности.</a:t>
            </a:r>
          </a:p>
          <a:p>
            <a:r>
              <a:rPr lang="ru-RU" sz="1400" dirty="0"/>
              <a:t> </a:t>
            </a:r>
          </a:p>
          <a:p>
            <a:endParaRPr lang="ru-RU" sz="1400"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24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400" dirty="0"/>
              <a:t>В отличие от </a:t>
            </a:r>
            <a:r>
              <a:rPr lang="ru-RU" sz="1400" dirty="0" err="1"/>
              <a:t>Рособрнадзора</a:t>
            </a:r>
            <a:r>
              <a:rPr lang="ru-RU" sz="1400" dirty="0"/>
              <a:t>, ставящего основной задачей оценить уровень функциональной грамотности,  Министерство просвещения приоритетной задачей видит повышение качества образования в ходе внедрения  ФГОС и формирования функциональной грамотности учащихся  с учетом перспективных направлений развития  отечественных и международных исследований. </a:t>
            </a:r>
          </a:p>
          <a:p>
            <a:endParaRPr lang="ru-RU" sz="1400" dirty="0"/>
          </a:p>
          <a:p>
            <a:r>
              <a:rPr lang="ru-RU" sz="1400" dirty="0"/>
              <a:t>Исследование </a:t>
            </a:r>
            <a:r>
              <a:rPr lang="en-US" sz="1400" dirty="0"/>
              <a:t>PISA-2021</a:t>
            </a:r>
            <a:r>
              <a:rPr lang="ru-RU" sz="1400" dirty="0"/>
              <a:t> является</a:t>
            </a:r>
            <a:r>
              <a:rPr lang="en-US" sz="1400" dirty="0"/>
              <a:t>  </a:t>
            </a:r>
            <a:r>
              <a:rPr lang="ru-RU" sz="1400" dirty="0"/>
              <a:t>одним из ориентиров обновления учебно-методических материалов для системы общего образования.</a:t>
            </a:r>
          </a:p>
          <a:p>
            <a:endParaRPr lang="ru-RU" sz="1400"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35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12738" y="744538"/>
            <a:ext cx="6172200" cy="3722687"/>
          </a:xfrm>
        </p:spPr>
      </p:sp>
      <p:sp>
        <p:nvSpPr>
          <p:cNvPr id="3" name="Заметки 2"/>
          <p:cNvSpPr>
            <a:spLocks noGrp="1"/>
          </p:cNvSpPr>
          <p:nvPr>
            <p:ph type="body" idx="1"/>
          </p:nvPr>
        </p:nvSpPr>
        <p:spPr/>
        <p:txBody>
          <a:bodyPr>
            <a:normAutofit/>
          </a:bodyPr>
          <a:lstStyle/>
          <a:p>
            <a:r>
              <a:rPr lang="ru-RU" dirty="0"/>
              <a:t>Задача  повышения качества образования  - формирования функциональной грамотности - способности применять полученные в процессе обучения знания для решения различных учебных и практических задач – </a:t>
            </a:r>
          </a:p>
          <a:p>
            <a:r>
              <a:rPr lang="ru-RU" dirty="0"/>
              <a:t>начала реализоваться в 2019 году в рамках инновационного проекта Министерства просвещения Российской Федерации «Мониторинг формирования функциональной грамотности», осуществление которого поручено ФГБНУ «Институт стратегии развития образования Российской академии образования».  Перед профессиональным сообществом была поставлена  задача разработки национального инструментария и технологии,.</a:t>
            </a:r>
          </a:p>
          <a:p>
            <a:endParaRPr lang="ru-RU" dirty="0"/>
          </a:p>
          <a:p>
            <a:r>
              <a:rPr lang="ru-RU" dirty="0"/>
              <a:t>Результаты мониторинга формирования и оценки функциональной грамотности будут учитываться при реализации проекта Федеральной службы по надзору в сфере образования и науки, основой которого будет «Методология и критерии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 утвержденные 6 мая 2019 года Федеральной службой по надзору в сфере образования и науки (приказ 590) и Министерством просвещения Российской Федерации (приказ 219).</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36</a:t>
            </a:fld>
            <a:endParaRPr lang="ru-RU"/>
          </a:p>
        </p:txBody>
      </p:sp>
    </p:spTree>
    <p:extLst>
      <p:ext uri="{BB962C8B-B14F-4D97-AF65-F5344CB8AC3E}">
        <p14:creationId xmlns:p14="http://schemas.microsoft.com/office/powerpoint/2010/main" val="2309071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37</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В исследовании </a:t>
            </a:r>
            <a:r>
              <a:rPr lang="en-US" dirty="0"/>
              <a:t>PISA </a:t>
            </a:r>
            <a:r>
              <a:rPr lang="ru-RU" dirty="0"/>
              <a:t>в качестве основных содержательных составляющих функциональной грамотности выделены шесть: </a:t>
            </a:r>
            <a:r>
              <a:rPr lang="ru-RU" i="1" dirty="0"/>
              <a:t>математическая грамотность, читательская грамотность, естественнонаучная грамотность, финансовая грамотность, глобальные компетенции и </a:t>
            </a:r>
            <a:r>
              <a:rPr lang="ru-RU" i="1" dirty="0" err="1"/>
              <a:t>креативное</a:t>
            </a:r>
            <a:r>
              <a:rPr lang="ru-RU" i="1" dirty="0"/>
              <a:t> мышление</a:t>
            </a:r>
            <a:r>
              <a:rPr lang="ru-RU" dirty="0"/>
              <a:t>. </a:t>
            </a:r>
          </a:p>
          <a:p>
            <a:endParaRPr lang="ru-RU" dirty="0"/>
          </a:p>
          <a:p>
            <a:r>
              <a:rPr lang="ru-RU" dirty="0"/>
              <a:t>Главной характеристикой каждой составляющей является способность действовать и взаимодействовать с окружающим миром, решая при этом разнообразные задачи. Например, в </a:t>
            </a:r>
            <a:r>
              <a:rPr lang="ru-RU" i="1" dirty="0"/>
              <a:t>читательской грамотности</a:t>
            </a:r>
            <a:r>
              <a:rPr lang="ru-RU" dirty="0"/>
              <a:t> проявляется способность человека понимать, использовать, оценивать тексты, размышлять о них и заниматься чтением для того, чтобы достигать своих целей, расширять свои знания и возможности, участвовать в социальной жизни». </a:t>
            </a:r>
          </a:p>
          <a:p>
            <a:endParaRPr lang="ru-RU" i="1" dirty="0"/>
          </a:p>
          <a:p>
            <a:r>
              <a:rPr lang="ru-RU" i="1" dirty="0"/>
              <a:t>Как учитель может убедиться в том, что функциональная грамотность сформирована у ученика? </a:t>
            </a:r>
            <a:endParaRPr lang="ru-RU" dirty="0"/>
          </a:p>
          <a:p>
            <a:r>
              <a:rPr lang="ru-RU" dirty="0"/>
              <a:t>Функциональная грамотность в основном проявляется в решении проблемных задач, выходящих за пределы учебных ситуаций, и не похожих на те задачи, в ходе которых приобретались и отрабатывались знания и умения.</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38</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39</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40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a:extLst>
              <a:ext uri="{FF2B5EF4-FFF2-40B4-BE49-F238E27FC236}">
                <a16:creationId xmlns:a16="http://schemas.microsoft.com/office/drawing/2014/main" id="{E6245679-C160-4FAE-B34D-6BFED616BEE6}"/>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Заметки 2">
            <a:extLst>
              <a:ext uri="{FF2B5EF4-FFF2-40B4-BE49-F238E27FC236}">
                <a16:creationId xmlns:a16="http://schemas.microsoft.com/office/drawing/2014/main" id="{3B57CD92-7250-439A-9ADA-F5A4014995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a:t>2 слайда: место в Российской повестке: конкурентоспособность, повышение качества, нацпроект, бедность</a:t>
            </a:r>
          </a:p>
          <a:p>
            <a:pPr eaLnBrk="1" hangingPunct="1">
              <a:spcBef>
                <a:spcPct val="0"/>
              </a:spcBef>
            </a:pPr>
            <a:r>
              <a:rPr lang="ru-RU" altLang="ru-RU"/>
              <a:t>2 слайд: добавить, что равенство возможностей – это важный критерий качества образовательных систем и конкурентоспособности</a:t>
            </a:r>
          </a:p>
          <a:p>
            <a:pPr eaLnBrk="1" hangingPunct="1">
              <a:spcBef>
                <a:spcPct val="0"/>
              </a:spcBef>
            </a:pPr>
            <a:r>
              <a:rPr lang="ru-RU" altLang="ru-RU"/>
              <a:t>Международные инструменты оценки включают в себя этот параметр (равенство). Он же ложится в основание политик. Работа с неравенством становится важной частью образовательной политики. </a:t>
            </a:r>
          </a:p>
          <a:p>
            <a:pPr eaLnBrk="1" hangingPunct="1">
              <a:spcBef>
                <a:spcPct val="0"/>
              </a:spcBef>
            </a:pPr>
            <a:r>
              <a:rPr lang="ru-RU" altLang="ru-RU"/>
              <a:t>Кейс страны, в которой есть учёт неравенства в политике страны. </a:t>
            </a:r>
          </a:p>
          <a:p>
            <a:pPr eaLnBrk="1" hangingPunct="1">
              <a:spcBef>
                <a:spcPct val="0"/>
              </a:spcBef>
            </a:pPr>
            <a:endParaRPr lang="ru-RU" alt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a:ln/>
        </p:spPr>
      </p:sp>
      <p:sp>
        <p:nvSpPr>
          <p:cNvPr id="78851" name="Заметки 2"/>
          <p:cNvSpPr>
            <a:spLocks noGrp="1"/>
          </p:cNvSpPr>
          <p:nvPr>
            <p:ph type="body" idx="1"/>
          </p:nvPr>
        </p:nvSpPr>
        <p:spPr>
          <a:noFill/>
          <a:ln/>
        </p:spPr>
        <p:txBody>
          <a:bodyPr/>
          <a:lstStyle/>
          <a:p>
            <a:endParaRPr lang="ru-RU"/>
          </a:p>
        </p:txBody>
      </p:sp>
      <p:sp>
        <p:nvSpPr>
          <p:cNvPr id="78852" name="Номер слайда 3"/>
          <p:cNvSpPr>
            <a:spLocks noGrp="1"/>
          </p:cNvSpPr>
          <p:nvPr>
            <p:ph type="sldNum" sz="quarter" idx="5"/>
          </p:nvPr>
        </p:nvSpPr>
        <p:spPr>
          <a:noFill/>
        </p:spPr>
        <p:txBody>
          <a:bodyPr/>
          <a:lstStyle/>
          <a:p>
            <a:fld id="{876606BA-0030-4ECF-A0B2-1D221DE62FE0}" type="slidenum">
              <a:rPr lang="ru-RU" smtClean="0"/>
              <a:pPr/>
              <a:t>41</a:t>
            </a:fld>
            <a:endParaRPr lang="ru-RU"/>
          </a:p>
        </p:txBody>
      </p:sp>
    </p:spTree>
    <p:extLst>
      <p:ext uri="{BB962C8B-B14F-4D97-AF65-F5344CB8AC3E}">
        <p14:creationId xmlns:p14="http://schemas.microsoft.com/office/powerpoint/2010/main" val="296953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287970"/>
            <a:r>
              <a:rPr lang="ru-RU" sz="1400" baseline="0" dirty="0"/>
              <a:t>Для понимания проблемы формирования и оценки функциональной грамотности  необходимо оценить состояние российского образования . </a:t>
            </a:r>
          </a:p>
          <a:p>
            <a:pPr marL="0" lvl="1" indent="287970" defTabSz="914306">
              <a:defRPr/>
            </a:pPr>
            <a:endParaRPr lang="ru-RU" sz="1400" b="0" i="0" baseline="0" dirty="0"/>
          </a:p>
          <a:p>
            <a:pPr marL="0" lvl="1" indent="287970" defTabSz="914306">
              <a:defRPr/>
            </a:pPr>
            <a:r>
              <a:rPr lang="ru-RU" sz="1400" b="1" dirty="0">
                <a:solidFill>
                  <a:schemeClr val="tx2"/>
                </a:solidFill>
              </a:rPr>
              <a:t>Оценка качества образования в  странах в международных рейтингах опирается на данные международных исследований </a:t>
            </a:r>
            <a:r>
              <a:rPr lang="en-US" sz="1400" b="1" dirty="0">
                <a:solidFill>
                  <a:schemeClr val="tx2"/>
                </a:solidFill>
              </a:rPr>
              <a:t>PIRLS, TIMSS </a:t>
            </a:r>
            <a:r>
              <a:rPr lang="ru-RU" sz="1400" b="1" dirty="0">
                <a:solidFill>
                  <a:schemeClr val="tx2"/>
                </a:solidFill>
              </a:rPr>
              <a:t>и </a:t>
            </a:r>
            <a:r>
              <a:rPr lang="en-US" sz="1400" b="1" dirty="0">
                <a:solidFill>
                  <a:schemeClr val="tx2"/>
                </a:solidFill>
              </a:rPr>
              <a:t>PISA</a:t>
            </a:r>
            <a:r>
              <a:rPr lang="ru-RU" sz="1400" b="1" dirty="0">
                <a:solidFill>
                  <a:schemeClr val="tx2"/>
                </a:solidFill>
              </a:rPr>
              <a:t> </a:t>
            </a:r>
            <a:endParaRPr lang="ru-RU" sz="1400" dirty="0">
              <a:solidFill>
                <a:schemeClr val="tx2"/>
              </a:solidFill>
            </a:endParaRPr>
          </a:p>
          <a:p>
            <a:pPr marL="0" lvl="1" indent="287970" defTabSz="914306">
              <a:defRPr/>
            </a:pPr>
            <a:endParaRPr lang="ru-RU" sz="1400" b="0" i="0" baseline="0" dirty="0"/>
          </a:p>
          <a:p>
            <a:pPr marL="0" lvl="1" indent="287970" defTabSz="914306">
              <a:defRPr/>
            </a:pPr>
            <a:r>
              <a:rPr lang="ru-RU" sz="1400" b="0" i="0" baseline="0" dirty="0"/>
              <a:t>В исследованиях </a:t>
            </a:r>
            <a:r>
              <a:rPr lang="ru-RU" sz="1400" b="1" baseline="0" dirty="0"/>
              <a:t>PIRLS и TIMSS </a:t>
            </a:r>
            <a:r>
              <a:rPr lang="ru-RU" sz="1400" baseline="0" dirty="0"/>
              <a:t>оценивается </a:t>
            </a:r>
            <a:r>
              <a:rPr lang="ru-RU" sz="1400" b="1" baseline="0" dirty="0"/>
              <a:t>общеобразовательная подготовка</a:t>
            </a:r>
            <a:r>
              <a:rPr lang="ru-RU" sz="1400" baseline="0" dirty="0"/>
              <a:t>, успехи в обучении</a:t>
            </a:r>
          </a:p>
          <a:p>
            <a:pPr marL="0" lvl="1" indent="287970" defTabSz="914306">
              <a:defRPr/>
            </a:pPr>
            <a:r>
              <a:rPr lang="ru-RU" sz="1400" baseline="0" dirty="0"/>
              <a:t>В исследовании </a:t>
            </a:r>
            <a:r>
              <a:rPr lang="ru-RU" sz="1400" b="1" baseline="0" dirty="0"/>
              <a:t>PISA</a:t>
            </a:r>
            <a:r>
              <a:rPr lang="ru-RU" sz="1400" baseline="0" dirty="0"/>
              <a:t> речь идёт преимущественно о </a:t>
            </a:r>
            <a:r>
              <a:rPr lang="ru-RU" sz="1400" b="1" baseline="0" dirty="0"/>
              <a:t>функциональной грамотности </a:t>
            </a:r>
            <a:r>
              <a:rPr lang="ru-RU" sz="1400" baseline="0" dirty="0"/>
              <a:t>и  </a:t>
            </a:r>
            <a:r>
              <a:rPr lang="ru-RU" sz="1400" b="1" baseline="0" dirty="0"/>
              <a:t>навыках разрешения проблем</a:t>
            </a:r>
            <a:r>
              <a:rPr lang="ru-RU" sz="1400" baseline="0" dirty="0"/>
              <a:t>, иными словами об ответе на вопрос: «</a:t>
            </a:r>
            <a:r>
              <a:rPr lang="ru-RU" sz="1400" b="1" i="1" baseline="0" dirty="0"/>
              <a:t>Обладают ли учащиеся 15-летнего возраста, получившие обязательное общее образование, знаниями и умениями, необходимыми им для полноценного функционирования в современном обществе, т.е. для решения широкого диапазона задач в различных сферах человеческой деятельности, общения и социальных отношений?</a:t>
            </a:r>
            <a:r>
              <a:rPr lang="ru-RU" sz="1400" baseline="0" dirty="0"/>
              <a:t>».</a:t>
            </a:r>
          </a:p>
          <a:p>
            <a:pPr marL="0" lvl="1" indent="287970" defTabSz="914306">
              <a:defRPr/>
            </a:pPr>
            <a:r>
              <a:rPr lang="ru-RU" sz="1400" b="0" i="0" baseline="0" dirty="0"/>
              <a:t>Каковы же на сегодня успехи России в этих исследованиях?</a:t>
            </a:r>
          </a:p>
          <a:p>
            <a:pPr indent="287970"/>
            <a:endParaRPr lang="ru-RU" baseline="0" dirty="0"/>
          </a:p>
          <a:p>
            <a:pPr indent="287970"/>
            <a:endParaRPr lang="ru-RU" dirty="0"/>
          </a:p>
          <a:p>
            <a:pPr indent="287970"/>
            <a:endParaRPr lang="ru-RU" dirty="0"/>
          </a:p>
        </p:txBody>
      </p:sp>
      <p:sp>
        <p:nvSpPr>
          <p:cNvPr id="4" name="Номер слайда 3"/>
          <p:cNvSpPr>
            <a:spLocks noGrp="1"/>
          </p:cNvSpPr>
          <p:nvPr>
            <p:ph type="sldNum" sz="quarter" idx="10"/>
          </p:nvPr>
        </p:nvSpPr>
        <p:spPr/>
        <p:txBody>
          <a:bodyPr/>
          <a:lstStyle/>
          <a:p>
            <a:fld id="{9447256E-483B-4BC1-BFF8-D2418426C52D}" type="slidenum">
              <a:rPr lang="ru-RU" smtClean="0"/>
              <a:pPr/>
              <a:t>4</a:t>
            </a:fld>
            <a:endParaRPr lang="ru-RU"/>
          </a:p>
        </p:txBody>
      </p:sp>
    </p:spTree>
    <p:extLst>
      <p:ext uri="{BB962C8B-B14F-4D97-AF65-F5344CB8AC3E}">
        <p14:creationId xmlns:p14="http://schemas.microsoft.com/office/powerpoint/2010/main" val="2398429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a:extLst>
              <a:ext uri="{FF2B5EF4-FFF2-40B4-BE49-F238E27FC236}">
                <a16:creationId xmlns:a16="http://schemas.microsoft.com/office/drawing/2014/main" id="{0B0A912A-5DF0-4037-92A2-FE2E75910A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a:extLst>
              <a:ext uri="{FF2B5EF4-FFF2-40B4-BE49-F238E27FC236}">
                <a16:creationId xmlns:a16="http://schemas.microsoft.com/office/drawing/2014/main" id="{A3454CDF-C8CE-4108-AE16-C1CF5FF470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48132" name="Номер слайда 3">
            <a:extLst>
              <a:ext uri="{FF2B5EF4-FFF2-40B4-BE49-F238E27FC236}">
                <a16:creationId xmlns:a16="http://schemas.microsoft.com/office/drawing/2014/main" id="{E242CAD2-F320-4EE3-B023-5553AE75F8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A85727CB-54A8-4ADC-B0CC-283DBE97A32C}" type="slidenum">
              <a:rPr lang="ru-RU" altLang="ru-RU"/>
              <a:pPr eaLnBrk="1" hangingPunct="1"/>
              <a:t>8</a:t>
            </a:fld>
            <a:endParaRPr lang="ru-RU" altLang="ru-RU"/>
          </a:p>
        </p:txBody>
      </p:sp>
    </p:spTree>
    <p:extLst>
      <p:ext uri="{BB962C8B-B14F-4D97-AF65-F5344CB8AC3E}">
        <p14:creationId xmlns:p14="http://schemas.microsoft.com/office/powerpoint/2010/main" val="1272585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a:extLst>
              <a:ext uri="{FF2B5EF4-FFF2-40B4-BE49-F238E27FC236}">
                <a16:creationId xmlns:a16="http://schemas.microsoft.com/office/drawing/2014/main" id="{78912978-0956-4FC4-B236-8FA8FD5AE3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Заметки 2">
            <a:extLst>
              <a:ext uri="{FF2B5EF4-FFF2-40B4-BE49-F238E27FC236}">
                <a16:creationId xmlns:a16="http://schemas.microsoft.com/office/drawing/2014/main" id="{D6EE445D-CCE8-4413-B624-3804C6F4B2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49156" name="Номер слайда 3">
            <a:extLst>
              <a:ext uri="{FF2B5EF4-FFF2-40B4-BE49-F238E27FC236}">
                <a16:creationId xmlns:a16="http://schemas.microsoft.com/office/drawing/2014/main" id="{BE638921-D5AD-4E06-988B-9E331C6842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8679ED30-9FCD-4475-846F-E861D3A07429}" type="slidenum">
              <a:rPr lang="ru-RU" altLang="ru-RU"/>
              <a:pPr eaLnBrk="1" hangingPunct="1"/>
              <a:t>9</a:t>
            </a:fld>
            <a:endParaRPr lang="ru-RU" altLang="ru-RU"/>
          </a:p>
        </p:txBody>
      </p:sp>
    </p:spTree>
    <p:extLst>
      <p:ext uri="{BB962C8B-B14F-4D97-AF65-F5344CB8AC3E}">
        <p14:creationId xmlns:p14="http://schemas.microsoft.com/office/powerpoint/2010/main" val="145808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400" dirty="0"/>
              <a:t>Анализ приведенных определений показывает, что основными составляющими функциональной грамотности являются способность человека действовать в современном обществе, решать различные задачи, используя при этом определенные знания, умения и компетенции. </a:t>
            </a:r>
          </a:p>
          <a:p>
            <a:endParaRPr lang="ru-RU" sz="1400" dirty="0"/>
          </a:p>
          <a:p>
            <a:r>
              <a:rPr lang="ru-RU" sz="1400" dirty="0"/>
              <a:t>На практике функциональная грамотность проявляется в действиях учащихся, а оценка </a:t>
            </a:r>
            <a:r>
              <a:rPr lang="ru-RU" sz="1400" dirty="0" err="1"/>
              <a:t>сформированности</a:t>
            </a:r>
            <a:r>
              <a:rPr lang="ru-RU" sz="1400" dirty="0"/>
              <a:t> функциональной грамотности может осуществляться через оценку определенных стратегий действий, поведения учащихся, которые они могли бы продемонстрировать в различных ситуациях реальной жизни.</a:t>
            </a:r>
          </a:p>
          <a:p>
            <a:endParaRPr lang="ru-RU" sz="1400"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13</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400" dirty="0"/>
              <a:t>В качестве основных ориентиров при обсуждении вопросов, связанных с функциональной грамотностью учащихся, будем использовать работы отечественных ученых и положения международного исследования </a:t>
            </a:r>
            <a:r>
              <a:rPr lang="en-US" sz="1400" dirty="0"/>
              <a:t>PISA</a:t>
            </a:r>
            <a:r>
              <a:rPr lang="ru-RU" sz="1400" dirty="0"/>
              <a:t>, в рамках которого впервые были разработаны подходы к оценке функциональной грамотности и получены данные об уровне функциональной грамотности школьников в странах мира. </a:t>
            </a:r>
          </a:p>
          <a:p>
            <a:endParaRPr lang="ru-RU" sz="1400" dirty="0"/>
          </a:p>
          <a:p>
            <a:r>
              <a:rPr lang="ru-RU" sz="1400" dirty="0"/>
              <a:t>Приведем несколько определений, которые раскрывают основной смысл данного понятия. </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14</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15</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1066" y="2225605"/>
            <a:ext cx="10098723" cy="1535700"/>
          </a:xfrm>
        </p:spPr>
        <p:txBody>
          <a:bodyPr/>
          <a:lstStyle/>
          <a:p>
            <a:r>
              <a:rPr lang="ru-RU"/>
              <a:t>Образец заголовка</a:t>
            </a:r>
          </a:p>
        </p:txBody>
      </p:sp>
      <p:sp>
        <p:nvSpPr>
          <p:cNvPr id="3" name="Подзаголовок 2"/>
          <p:cNvSpPr>
            <a:spLocks noGrp="1"/>
          </p:cNvSpPr>
          <p:nvPr>
            <p:ph type="subTitle" idx="1"/>
          </p:nvPr>
        </p:nvSpPr>
        <p:spPr>
          <a:xfrm>
            <a:off x="1782130" y="4059820"/>
            <a:ext cx="8316595" cy="1830899"/>
          </a:xfrm>
        </p:spPr>
        <p:txBody>
          <a:bodyPr/>
          <a:lstStyle>
            <a:lvl1pPr marL="0" indent="0" algn="ctr">
              <a:buNone/>
              <a:defRPr>
                <a:solidFill>
                  <a:schemeClr val="tx1">
                    <a:tint val="75000"/>
                  </a:schemeClr>
                </a:solidFill>
              </a:defRPr>
            </a:lvl1pPr>
            <a:lvl2pPr marL="521284" indent="0" algn="ctr">
              <a:buNone/>
              <a:defRPr>
                <a:solidFill>
                  <a:schemeClr val="tx1">
                    <a:tint val="75000"/>
                  </a:schemeClr>
                </a:solidFill>
              </a:defRPr>
            </a:lvl2pPr>
            <a:lvl3pPr marL="1042569" indent="0" algn="ctr">
              <a:buNone/>
              <a:defRPr>
                <a:solidFill>
                  <a:schemeClr val="tx1">
                    <a:tint val="75000"/>
                  </a:schemeClr>
                </a:solidFill>
              </a:defRPr>
            </a:lvl3pPr>
            <a:lvl4pPr marL="1563853" indent="0" algn="ctr">
              <a:buNone/>
              <a:defRPr>
                <a:solidFill>
                  <a:schemeClr val="tx1">
                    <a:tint val="75000"/>
                  </a:schemeClr>
                </a:solidFill>
              </a:defRPr>
            </a:lvl4pPr>
            <a:lvl5pPr marL="2085137" indent="0" algn="ctr">
              <a:buNone/>
              <a:defRPr>
                <a:solidFill>
                  <a:schemeClr val="tx1">
                    <a:tint val="75000"/>
                  </a:schemeClr>
                </a:solidFill>
              </a:defRPr>
            </a:lvl5pPr>
            <a:lvl6pPr marL="2606422" indent="0" algn="ctr">
              <a:buNone/>
              <a:defRPr>
                <a:solidFill>
                  <a:schemeClr val="tx1">
                    <a:tint val="75000"/>
                  </a:schemeClr>
                </a:solidFill>
              </a:defRPr>
            </a:lvl6pPr>
            <a:lvl7pPr marL="3127706" indent="0" algn="ctr">
              <a:buNone/>
              <a:defRPr>
                <a:solidFill>
                  <a:schemeClr val="tx1">
                    <a:tint val="75000"/>
                  </a:schemeClr>
                </a:solidFill>
              </a:defRPr>
            </a:lvl7pPr>
            <a:lvl8pPr marL="3648990" indent="0" algn="ctr">
              <a:buNone/>
              <a:defRPr>
                <a:solidFill>
                  <a:schemeClr val="tx1">
                    <a:tint val="75000"/>
                  </a:schemeClr>
                </a:solidFill>
              </a:defRPr>
            </a:lvl8pPr>
            <a:lvl9pPr marL="4170275"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460BE020-E3D2-4B40-A05B-7CD782450F67}" type="datetimeFigureOut">
              <a:rPr lang="ru-RU" smtClean="0"/>
              <a:pPr/>
              <a:t>12.03.2021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60BE020-E3D2-4B40-A05B-7CD782450F67}" type="datetimeFigureOut">
              <a:rPr lang="ru-RU" smtClean="0"/>
              <a:pPr/>
              <a:t>12.03.2021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613618" y="286908"/>
            <a:ext cx="2673191" cy="611294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94044" y="286908"/>
            <a:ext cx="7821560" cy="611294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60BE020-E3D2-4B40-A05B-7CD782450F67}" type="datetimeFigureOut">
              <a:rPr lang="ru-RU" smtClean="0"/>
              <a:pPr/>
              <a:t>12.03.2021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2" name="Номер слайда">
            <a:extLst>
              <a:ext uri="{FF2B5EF4-FFF2-40B4-BE49-F238E27FC236}">
                <a16:creationId xmlns:a16="http://schemas.microsoft.com/office/drawing/2014/main" id="{55D5DEE0-D7D2-4421-91AF-37E7FBF6357D}"/>
              </a:ext>
            </a:extLst>
          </p:cNvPr>
          <p:cNvSpPr txBox="1">
            <a:spLocks noGrp="1"/>
          </p:cNvSpPr>
          <p:nvPr>
            <p:ph type="sldNum" sz="quarter" idx="10"/>
          </p:nvPr>
        </p:nvSpPr>
        <p:spPr/>
        <p:txBody>
          <a:bodyPr/>
          <a:lstStyle>
            <a:lvl1pPr>
              <a:defRPr/>
            </a:lvl1pPr>
          </a:lstStyle>
          <a:p>
            <a:pPr>
              <a:defRPr/>
            </a:pPr>
            <a:fld id="{84B04BE0-2DE3-449E-88B5-422E366A3E26}" type="slidenum">
              <a:rPr/>
              <a:pPr>
                <a:defRPr/>
              </a:pPr>
              <a:t>‹#›</a:t>
            </a:fld>
            <a:endParaRPr/>
          </a:p>
        </p:txBody>
      </p:sp>
    </p:spTree>
    <p:extLst>
      <p:ext uri="{BB962C8B-B14F-4D97-AF65-F5344CB8AC3E}">
        <p14:creationId xmlns:p14="http://schemas.microsoft.com/office/powerpoint/2010/main" val="24493978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4" y="286910"/>
            <a:ext cx="10692765" cy="775005"/>
          </a:xfrm>
        </p:spPr>
        <p:txBody>
          <a:bodyPr>
            <a:normAutofit/>
          </a:bodyPr>
          <a:lstStyle>
            <a:lvl1pPr>
              <a:defRPr sz="4000" b="1"/>
            </a:lvl1p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60BE020-E3D2-4B40-A05B-7CD782450F67}" type="datetimeFigureOut">
              <a:rPr lang="ru-RU" smtClean="0"/>
              <a:pPr/>
              <a:t>12.03.2021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8508" y="4603785"/>
            <a:ext cx="10098723" cy="1422928"/>
          </a:xfrm>
        </p:spPr>
        <p:txBody>
          <a:bodyPr anchor="t"/>
          <a:lstStyle>
            <a:lvl1pPr algn="l">
              <a:defRPr sz="4700" b="1" cap="all"/>
            </a:lvl1pPr>
          </a:lstStyle>
          <a:p>
            <a:r>
              <a:rPr lang="ru-RU"/>
              <a:t>Образец заголовка</a:t>
            </a:r>
          </a:p>
        </p:txBody>
      </p:sp>
      <p:sp>
        <p:nvSpPr>
          <p:cNvPr id="3" name="Текст 2"/>
          <p:cNvSpPr>
            <a:spLocks noGrp="1"/>
          </p:cNvSpPr>
          <p:nvPr>
            <p:ph type="body" idx="1"/>
          </p:nvPr>
        </p:nvSpPr>
        <p:spPr>
          <a:xfrm>
            <a:off x="938508" y="3036576"/>
            <a:ext cx="10098723" cy="1567210"/>
          </a:xfrm>
        </p:spPr>
        <p:txBody>
          <a:bodyPr anchor="b"/>
          <a:lstStyle>
            <a:lvl1pPr marL="0" indent="0">
              <a:buNone/>
              <a:defRPr sz="2300">
                <a:solidFill>
                  <a:schemeClr val="tx1">
                    <a:tint val="75000"/>
                  </a:schemeClr>
                </a:solidFill>
              </a:defRPr>
            </a:lvl1pPr>
            <a:lvl2pPr marL="521284" indent="0">
              <a:buNone/>
              <a:defRPr sz="2100">
                <a:solidFill>
                  <a:schemeClr val="tx1">
                    <a:tint val="75000"/>
                  </a:schemeClr>
                </a:solidFill>
              </a:defRPr>
            </a:lvl2pPr>
            <a:lvl3pPr marL="1042569" indent="0">
              <a:buNone/>
              <a:defRPr sz="1900">
                <a:solidFill>
                  <a:schemeClr val="tx1">
                    <a:tint val="75000"/>
                  </a:schemeClr>
                </a:solidFill>
              </a:defRPr>
            </a:lvl3pPr>
            <a:lvl4pPr marL="1563853" indent="0">
              <a:buNone/>
              <a:defRPr sz="1600">
                <a:solidFill>
                  <a:schemeClr val="tx1">
                    <a:tint val="75000"/>
                  </a:schemeClr>
                </a:solidFill>
              </a:defRPr>
            </a:lvl4pPr>
            <a:lvl5pPr marL="2085137" indent="0">
              <a:buNone/>
              <a:defRPr sz="1600">
                <a:solidFill>
                  <a:schemeClr val="tx1">
                    <a:tint val="75000"/>
                  </a:schemeClr>
                </a:solidFill>
              </a:defRPr>
            </a:lvl5pPr>
            <a:lvl6pPr marL="2606422" indent="0">
              <a:buNone/>
              <a:defRPr sz="1600">
                <a:solidFill>
                  <a:schemeClr val="tx1">
                    <a:tint val="75000"/>
                  </a:schemeClr>
                </a:solidFill>
              </a:defRPr>
            </a:lvl6pPr>
            <a:lvl7pPr marL="3127706" indent="0">
              <a:buNone/>
              <a:defRPr sz="1600">
                <a:solidFill>
                  <a:schemeClr val="tx1">
                    <a:tint val="75000"/>
                  </a:schemeClr>
                </a:solidFill>
              </a:defRPr>
            </a:lvl7pPr>
            <a:lvl8pPr marL="3648990" indent="0">
              <a:buNone/>
              <a:defRPr sz="1600">
                <a:solidFill>
                  <a:schemeClr val="tx1">
                    <a:tint val="75000"/>
                  </a:schemeClr>
                </a:solidFill>
              </a:defRPr>
            </a:lvl8pPr>
            <a:lvl9pPr marL="4170275"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60BE020-E3D2-4B40-A05B-7CD782450F67}" type="datetimeFigureOut">
              <a:rPr lang="ru-RU" smtClean="0"/>
              <a:pPr/>
              <a:t>12.03.2021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594047" y="1671693"/>
            <a:ext cx="5247375" cy="472816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039435" y="1671693"/>
            <a:ext cx="5247375" cy="472816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60BE020-E3D2-4B40-A05B-7CD782450F67}" type="datetimeFigureOut">
              <a:rPr lang="ru-RU" smtClean="0"/>
              <a:pPr/>
              <a:t>12.03.2021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594045" y="1603698"/>
            <a:ext cx="5249437" cy="668343"/>
          </a:xfrm>
        </p:spPr>
        <p:txBody>
          <a:bodyPr anchor="b"/>
          <a:lstStyle>
            <a:lvl1pPr marL="0" indent="0">
              <a:buNone/>
              <a:defRPr sz="2700" b="1"/>
            </a:lvl1pPr>
            <a:lvl2pPr marL="521284" indent="0">
              <a:buNone/>
              <a:defRPr sz="2300" b="1"/>
            </a:lvl2pPr>
            <a:lvl3pPr marL="1042569" indent="0">
              <a:buNone/>
              <a:defRPr sz="2100" b="1"/>
            </a:lvl3pPr>
            <a:lvl4pPr marL="1563853" indent="0">
              <a:buNone/>
              <a:defRPr sz="1900" b="1"/>
            </a:lvl4pPr>
            <a:lvl5pPr marL="2085137" indent="0">
              <a:buNone/>
              <a:defRPr sz="1900" b="1"/>
            </a:lvl5pPr>
            <a:lvl6pPr marL="2606422" indent="0">
              <a:buNone/>
              <a:defRPr sz="1900" b="1"/>
            </a:lvl6pPr>
            <a:lvl7pPr marL="3127706" indent="0">
              <a:buNone/>
              <a:defRPr sz="1900" b="1"/>
            </a:lvl7pPr>
            <a:lvl8pPr marL="3648990" indent="0">
              <a:buNone/>
              <a:defRPr sz="1900" b="1"/>
            </a:lvl8pPr>
            <a:lvl9pPr marL="4170275" indent="0">
              <a:buNone/>
              <a:defRPr sz="1900" b="1"/>
            </a:lvl9pPr>
          </a:lstStyle>
          <a:p>
            <a:pPr lvl="0"/>
            <a:r>
              <a:rPr lang="ru-RU"/>
              <a:t>Образец текста</a:t>
            </a:r>
          </a:p>
        </p:txBody>
      </p:sp>
      <p:sp>
        <p:nvSpPr>
          <p:cNvPr id="4" name="Содержимое 3"/>
          <p:cNvSpPr>
            <a:spLocks noGrp="1"/>
          </p:cNvSpPr>
          <p:nvPr>
            <p:ph sz="half" idx="2"/>
          </p:nvPr>
        </p:nvSpPr>
        <p:spPr>
          <a:xfrm>
            <a:off x="594045" y="2272043"/>
            <a:ext cx="5249437" cy="4127814"/>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035309" y="1603698"/>
            <a:ext cx="5251501" cy="668343"/>
          </a:xfrm>
        </p:spPr>
        <p:txBody>
          <a:bodyPr anchor="b"/>
          <a:lstStyle>
            <a:lvl1pPr marL="0" indent="0">
              <a:buNone/>
              <a:defRPr sz="2700" b="1"/>
            </a:lvl1pPr>
            <a:lvl2pPr marL="521284" indent="0">
              <a:buNone/>
              <a:defRPr sz="2300" b="1"/>
            </a:lvl2pPr>
            <a:lvl3pPr marL="1042569" indent="0">
              <a:buNone/>
              <a:defRPr sz="2100" b="1"/>
            </a:lvl3pPr>
            <a:lvl4pPr marL="1563853" indent="0">
              <a:buNone/>
              <a:defRPr sz="1900" b="1"/>
            </a:lvl4pPr>
            <a:lvl5pPr marL="2085137" indent="0">
              <a:buNone/>
              <a:defRPr sz="1900" b="1"/>
            </a:lvl5pPr>
            <a:lvl6pPr marL="2606422" indent="0">
              <a:buNone/>
              <a:defRPr sz="1900" b="1"/>
            </a:lvl6pPr>
            <a:lvl7pPr marL="3127706" indent="0">
              <a:buNone/>
              <a:defRPr sz="1900" b="1"/>
            </a:lvl7pPr>
            <a:lvl8pPr marL="3648990" indent="0">
              <a:buNone/>
              <a:defRPr sz="1900" b="1"/>
            </a:lvl8pPr>
            <a:lvl9pPr marL="4170275" indent="0">
              <a:buNone/>
              <a:defRPr sz="1900" b="1"/>
            </a:lvl9pPr>
          </a:lstStyle>
          <a:p>
            <a:pPr lvl="0"/>
            <a:r>
              <a:rPr lang="ru-RU"/>
              <a:t>Образец текста</a:t>
            </a:r>
          </a:p>
        </p:txBody>
      </p:sp>
      <p:sp>
        <p:nvSpPr>
          <p:cNvPr id="6" name="Содержимое 5"/>
          <p:cNvSpPr>
            <a:spLocks noGrp="1"/>
          </p:cNvSpPr>
          <p:nvPr>
            <p:ph sz="quarter" idx="4"/>
          </p:nvPr>
        </p:nvSpPr>
        <p:spPr>
          <a:xfrm>
            <a:off x="6035309" y="2272043"/>
            <a:ext cx="5251501" cy="4127814"/>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60BE020-E3D2-4B40-A05B-7CD782450F67}" type="datetimeFigureOut">
              <a:rPr lang="ru-RU" smtClean="0"/>
              <a:pPr/>
              <a:t>12.03.2021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60BE020-E3D2-4B40-A05B-7CD782450F67}" type="datetimeFigureOut">
              <a:rPr lang="ru-RU" smtClean="0"/>
              <a:pPr/>
              <a:t>12.03.2021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0BE020-E3D2-4B40-A05B-7CD782450F67}" type="datetimeFigureOut">
              <a:rPr lang="ru-RU" smtClean="0"/>
              <a:pPr/>
              <a:t>12.03.2021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6" y="285251"/>
            <a:ext cx="3908718" cy="1213966"/>
          </a:xfrm>
        </p:spPr>
        <p:txBody>
          <a:bodyPr anchor="b"/>
          <a:lstStyle>
            <a:lvl1pPr algn="l">
              <a:defRPr sz="2300" b="1"/>
            </a:lvl1pPr>
          </a:lstStyle>
          <a:p>
            <a:r>
              <a:rPr lang="ru-RU"/>
              <a:t>Образец заголовка</a:t>
            </a:r>
          </a:p>
        </p:txBody>
      </p:sp>
      <p:sp>
        <p:nvSpPr>
          <p:cNvPr id="3" name="Содержимое 2"/>
          <p:cNvSpPr>
            <a:spLocks noGrp="1"/>
          </p:cNvSpPr>
          <p:nvPr>
            <p:ph idx="1"/>
          </p:nvPr>
        </p:nvSpPr>
        <p:spPr>
          <a:xfrm>
            <a:off x="4645084" y="285251"/>
            <a:ext cx="6641725" cy="6114606"/>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94046" y="1499216"/>
            <a:ext cx="3908718" cy="4900641"/>
          </a:xfrm>
        </p:spPr>
        <p:txBody>
          <a:bodyPr/>
          <a:lstStyle>
            <a:lvl1pPr marL="0" indent="0">
              <a:buNone/>
              <a:defRPr sz="1600"/>
            </a:lvl1pPr>
            <a:lvl2pPr marL="521284" indent="0">
              <a:buNone/>
              <a:defRPr sz="1500"/>
            </a:lvl2pPr>
            <a:lvl3pPr marL="1042569" indent="0">
              <a:buNone/>
              <a:defRPr sz="1100"/>
            </a:lvl3pPr>
            <a:lvl4pPr marL="1563853" indent="0">
              <a:buNone/>
              <a:defRPr sz="1100"/>
            </a:lvl4pPr>
            <a:lvl5pPr marL="2085137" indent="0">
              <a:buNone/>
              <a:defRPr sz="1100"/>
            </a:lvl5pPr>
            <a:lvl6pPr marL="2606422" indent="0">
              <a:buNone/>
              <a:defRPr sz="1100"/>
            </a:lvl6pPr>
            <a:lvl7pPr marL="3127706" indent="0">
              <a:buNone/>
              <a:defRPr sz="1100"/>
            </a:lvl7pPr>
            <a:lvl8pPr marL="3648990" indent="0">
              <a:buNone/>
              <a:defRPr sz="1100"/>
            </a:lvl8pPr>
            <a:lvl9pPr marL="4170275" indent="0">
              <a:buNone/>
              <a:defRPr sz="1100"/>
            </a:lvl9pPr>
          </a:lstStyle>
          <a:p>
            <a:pPr lvl="0"/>
            <a:r>
              <a:rPr lang="ru-RU"/>
              <a:t>Образец текста</a:t>
            </a:r>
          </a:p>
        </p:txBody>
      </p:sp>
      <p:sp>
        <p:nvSpPr>
          <p:cNvPr id="5" name="Дата 4"/>
          <p:cNvSpPr>
            <a:spLocks noGrp="1"/>
          </p:cNvSpPr>
          <p:nvPr>
            <p:ph type="dt" sz="half" idx="10"/>
          </p:nvPr>
        </p:nvSpPr>
        <p:spPr/>
        <p:txBody>
          <a:bodyPr/>
          <a:lstStyle/>
          <a:p>
            <a:fld id="{460BE020-E3D2-4B40-A05B-7CD782450F67}" type="datetimeFigureOut">
              <a:rPr lang="ru-RU" smtClean="0"/>
              <a:pPr/>
              <a:t>12.03.2021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8730" y="5015073"/>
            <a:ext cx="7128510" cy="592058"/>
          </a:xfrm>
        </p:spPr>
        <p:txBody>
          <a:bodyPr anchor="b"/>
          <a:lstStyle>
            <a:lvl1pPr algn="l">
              <a:defRPr sz="2300" b="1"/>
            </a:lvl1pPr>
          </a:lstStyle>
          <a:p>
            <a:r>
              <a:rPr lang="ru-RU"/>
              <a:t>Образец заголовка</a:t>
            </a:r>
          </a:p>
        </p:txBody>
      </p:sp>
      <p:sp>
        <p:nvSpPr>
          <p:cNvPr id="3" name="Рисунок 2"/>
          <p:cNvSpPr>
            <a:spLocks noGrp="1"/>
          </p:cNvSpPr>
          <p:nvPr>
            <p:ph type="pic" idx="1"/>
          </p:nvPr>
        </p:nvSpPr>
        <p:spPr>
          <a:xfrm>
            <a:off x="2328730" y="640151"/>
            <a:ext cx="7128510" cy="4298633"/>
          </a:xfrm>
        </p:spPr>
        <p:txBody>
          <a:bodyPr/>
          <a:lstStyle>
            <a:lvl1pPr marL="0" indent="0">
              <a:buNone/>
              <a:defRPr sz="3600"/>
            </a:lvl1pPr>
            <a:lvl2pPr marL="521284" indent="0">
              <a:buNone/>
              <a:defRPr sz="3200"/>
            </a:lvl2pPr>
            <a:lvl3pPr marL="1042569" indent="0">
              <a:buNone/>
              <a:defRPr sz="2700"/>
            </a:lvl3pPr>
            <a:lvl4pPr marL="1563853" indent="0">
              <a:buNone/>
              <a:defRPr sz="2300"/>
            </a:lvl4pPr>
            <a:lvl5pPr marL="2085137" indent="0">
              <a:buNone/>
              <a:defRPr sz="2300"/>
            </a:lvl5pPr>
            <a:lvl6pPr marL="2606422" indent="0">
              <a:buNone/>
              <a:defRPr sz="2300"/>
            </a:lvl6pPr>
            <a:lvl7pPr marL="3127706" indent="0">
              <a:buNone/>
              <a:defRPr sz="2300"/>
            </a:lvl7pPr>
            <a:lvl8pPr marL="3648990" indent="0">
              <a:buNone/>
              <a:defRPr sz="2300"/>
            </a:lvl8pPr>
            <a:lvl9pPr marL="4170275" indent="0">
              <a:buNone/>
              <a:defRPr sz="2300"/>
            </a:lvl9pPr>
          </a:lstStyle>
          <a:p>
            <a:endParaRPr lang="ru-RU"/>
          </a:p>
        </p:txBody>
      </p:sp>
      <p:sp>
        <p:nvSpPr>
          <p:cNvPr id="4" name="Текст 3"/>
          <p:cNvSpPr>
            <a:spLocks noGrp="1"/>
          </p:cNvSpPr>
          <p:nvPr>
            <p:ph type="body" sz="half" idx="2"/>
          </p:nvPr>
        </p:nvSpPr>
        <p:spPr>
          <a:xfrm>
            <a:off x="2328730" y="5607131"/>
            <a:ext cx="7128510" cy="840819"/>
          </a:xfrm>
        </p:spPr>
        <p:txBody>
          <a:bodyPr/>
          <a:lstStyle>
            <a:lvl1pPr marL="0" indent="0">
              <a:buNone/>
              <a:defRPr sz="1600"/>
            </a:lvl1pPr>
            <a:lvl2pPr marL="521284" indent="0">
              <a:buNone/>
              <a:defRPr sz="1500"/>
            </a:lvl2pPr>
            <a:lvl3pPr marL="1042569" indent="0">
              <a:buNone/>
              <a:defRPr sz="1100"/>
            </a:lvl3pPr>
            <a:lvl4pPr marL="1563853" indent="0">
              <a:buNone/>
              <a:defRPr sz="1100"/>
            </a:lvl4pPr>
            <a:lvl5pPr marL="2085137" indent="0">
              <a:buNone/>
              <a:defRPr sz="1100"/>
            </a:lvl5pPr>
            <a:lvl6pPr marL="2606422" indent="0">
              <a:buNone/>
              <a:defRPr sz="1100"/>
            </a:lvl6pPr>
            <a:lvl7pPr marL="3127706" indent="0">
              <a:buNone/>
              <a:defRPr sz="1100"/>
            </a:lvl7pPr>
            <a:lvl8pPr marL="3648990" indent="0">
              <a:buNone/>
              <a:defRPr sz="1100"/>
            </a:lvl8pPr>
            <a:lvl9pPr marL="4170275" indent="0">
              <a:buNone/>
              <a:defRPr sz="1100"/>
            </a:lvl9pPr>
          </a:lstStyle>
          <a:p>
            <a:pPr lvl="0"/>
            <a:r>
              <a:rPr lang="ru-RU"/>
              <a:t>Образец текста</a:t>
            </a:r>
          </a:p>
        </p:txBody>
      </p:sp>
      <p:sp>
        <p:nvSpPr>
          <p:cNvPr id="5" name="Дата 4"/>
          <p:cNvSpPr>
            <a:spLocks noGrp="1"/>
          </p:cNvSpPr>
          <p:nvPr>
            <p:ph type="dt" sz="half" idx="10"/>
          </p:nvPr>
        </p:nvSpPr>
        <p:spPr/>
        <p:txBody>
          <a:bodyPr/>
          <a:lstStyle/>
          <a:p>
            <a:fld id="{460BE020-E3D2-4B40-A05B-7CD782450F67}" type="datetimeFigureOut">
              <a:rPr lang="ru-RU" smtClean="0"/>
              <a:pPr/>
              <a:t>12.03.2021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4" y="286910"/>
            <a:ext cx="10692765" cy="1194065"/>
          </a:xfrm>
          <a:prstGeom prst="rect">
            <a:avLst/>
          </a:prstGeom>
        </p:spPr>
        <p:txBody>
          <a:bodyPr vert="horz" lIns="104257" tIns="52128" rIns="104257" bIns="52128" rtlCol="0" anchor="ctr">
            <a:normAutofit/>
          </a:bodyPr>
          <a:lstStyle/>
          <a:p>
            <a:r>
              <a:rPr lang="ru-RU"/>
              <a:t>Образец заголовка</a:t>
            </a:r>
          </a:p>
        </p:txBody>
      </p:sp>
      <p:sp>
        <p:nvSpPr>
          <p:cNvPr id="3" name="Текст 2"/>
          <p:cNvSpPr>
            <a:spLocks noGrp="1"/>
          </p:cNvSpPr>
          <p:nvPr>
            <p:ph type="body" idx="1"/>
          </p:nvPr>
        </p:nvSpPr>
        <p:spPr>
          <a:xfrm>
            <a:off x="594044" y="1671693"/>
            <a:ext cx="10692765" cy="4728165"/>
          </a:xfrm>
          <a:prstGeom prst="rect">
            <a:avLst/>
          </a:prstGeom>
        </p:spPr>
        <p:txBody>
          <a:bodyPr vert="horz" lIns="104257" tIns="52128" rIns="104257" bIns="52128"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594043" y="6640325"/>
            <a:ext cx="2772198" cy="381438"/>
          </a:xfrm>
          <a:prstGeom prst="rect">
            <a:avLst/>
          </a:prstGeom>
        </p:spPr>
        <p:txBody>
          <a:bodyPr vert="horz" lIns="104257" tIns="52128" rIns="104257" bIns="52128" rtlCol="0" anchor="ctr"/>
          <a:lstStyle>
            <a:lvl1pPr algn="l">
              <a:defRPr sz="1500">
                <a:solidFill>
                  <a:schemeClr val="tx1">
                    <a:tint val="75000"/>
                  </a:schemeClr>
                </a:solidFill>
              </a:defRPr>
            </a:lvl1pPr>
          </a:lstStyle>
          <a:p>
            <a:fld id="{460BE020-E3D2-4B40-A05B-7CD782450F67}" type="datetimeFigureOut">
              <a:rPr lang="ru-RU" smtClean="0"/>
              <a:pPr/>
              <a:t>12.03.2021</a:t>
            </a:fld>
            <a:endParaRPr lang="ru-RU"/>
          </a:p>
        </p:txBody>
      </p:sp>
      <p:sp>
        <p:nvSpPr>
          <p:cNvPr id="5" name="Нижний колонтитул 4"/>
          <p:cNvSpPr>
            <a:spLocks noGrp="1"/>
          </p:cNvSpPr>
          <p:nvPr>
            <p:ph type="ftr" sz="quarter" idx="3"/>
          </p:nvPr>
        </p:nvSpPr>
        <p:spPr>
          <a:xfrm>
            <a:off x="4059292" y="6640325"/>
            <a:ext cx="3762269" cy="381438"/>
          </a:xfrm>
          <a:prstGeom prst="rect">
            <a:avLst/>
          </a:prstGeom>
        </p:spPr>
        <p:txBody>
          <a:bodyPr vert="horz" lIns="104257" tIns="52128" rIns="104257" bIns="52128" rtlCol="0" anchor="ctr"/>
          <a:lstStyle>
            <a:lvl1pPr algn="ctr">
              <a:defRPr sz="15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514611" y="6640325"/>
            <a:ext cx="2772198" cy="381438"/>
          </a:xfrm>
          <a:prstGeom prst="rect">
            <a:avLst/>
          </a:prstGeom>
        </p:spPr>
        <p:txBody>
          <a:bodyPr vert="horz" lIns="104257" tIns="52128" rIns="104257" bIns="52128" rtlCol="0" anchor="ctr"/>
          <a:lstStyle>
            <a:lvl1pPr algn="r">
              <a:defRPr sz="1500">
                <a:solidFill>
                  <a:schemeClr val="tx1">
                    <a:tint val="75000"/>
                  </a:schemeClr>
                </a:solidFill>
              </a:defRPr>
            </a:lvl1pPr>
          </a:lstStyle>
          <a:p>
            <a:fld id="{D2BAD091-9B88-4E15-8364-95918717355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042569" rtl="0" eaLnBrk="1" latinLnBrk="0" hangingPunct="1">
        <a:spcBef>
          <a:spcPct val="0"/>
        </a:spcBef>
        <a:buNone/>
        <a:defRPr sz="5100" kern="1200">
          <a:solidFill>
            <a:schemeClr val="tx1"/>
          </a:solidFill>
          <a:latin typeface="+mj-lt"/>
          <a:ea typeface="+mj-ea"/>
          <a:cs typeface="+mj-cs"/>
        </a:defRPr>
      </a:lvl1pPr>
    </p:titleStyle>
    <p:bodyStyle>
      <a:lvl1pPr marL="390964" indent="-390964" algn="l" defTabSz="104256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47087" indent="-325803" algn="l" defTabSz="104256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211" indent="-260643" algn="l" defTabSz="104256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4494"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5779"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7063"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8349"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9633"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0917"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ru-RU"/>
      </a:defPPr>
      <a:lvl1pPr marL="0" algn="l" defTabSz="1042569" rtl="0" eaLnBrk="1" latinLnBrk="0" hangingPunct="1">
        <a:defRPr sz="2100" kern="1200">
          <a:solidFill>
            <a:schemeClr val="tx1"/>
          </a:solidFill>
          <a:latin typeface="+mn-lt"/>
          <a:ea typeface="+mn-ea"/>
          <a:cs typeface="+mn-cs"/>
        </a:defRPr>
      </a:lvl1pPr>
      <a:lvl2pPr marL="521284" algn="l" defTabSz="1042569" rtl="0" eaLnBrk="1" latinLnBrk="0" hangingPunct="1">
        <a:defRPr sz="2100" kern="1200">
          <a:solidFill>
            <a:schemeClr val="tx1"/>
          </a:solidFill>
          <a:latin typeface="+mn-lt"/>
          <a:ea typeface="+mn-ea"/>
          <a:cs typeface="+mn-cs"/>
        </a:defRPr>
      </a:lvl2pPr>
      <a:lvl3pPr marL="1042569" algn="l" defTabSz="1042569" rtl="0" eaLnBrk="1" latinLnBrk="0" hangingPunct="1">
        <a:defRPr sz="2100" kern="1200">
          <a:solidFill>
            <a:schemeClr val="tx1"/>
          </a:solidFill>
          <a:latin typeface="+mn-lt"/>
          <a:ea typeface="+mn-ea"/>
          <a:cs typeface="+mn-cs"/>
        </a:defRPr>
      </a:lvl3pPr>
      <a:lvl4pPr marL="1563853" algn="l" defTabSz="1042569" rtl="0" eaLnBrk="1" latinLnBrk="0" hangingPunct="1">
        <a:defRPr sz="2100" kern="1200">
          <a:solidFill>
            <a:schemeClr val="tx1"/>
          </a:solidFill>
          <a:latin typeface="+mn-lt"/>
          <a:ea typeface="+mn-ea"/>
          <a:cs typeface="+mn-cs"/>
        </a:defRPr>
      </a:lvl4pPr>
      <a:lvl5pPr marL="2085137" algn="l" defTabSz="1042569" rtl="0" eaLnBrk="1" latinLnBrk="0" hangingPunct="1">
        <a:defRPr sz="2100" kern="1200">
          <a:solidFill>
            <a:schemeClr val="tx1"/>
          </a:solidFill>
          <a:latin typeface="+mn-lt"/>
          <a:ea typeface="+mn-ea"/>
          <a:cs typeface="+mn-cs"/>
        </a:defRPr>
      </a:lvl5pPr>
      <a:lvl6pPr marL="2606422" algn="l" defTabSz="1042569" rtl="0" eaLnBrk="1" latinLnBrk="0" hangingPunct="1">
        <a:defRPr sz="2100" kern="1200">
          <a:solidFill>
            <a:schemeClr val="tx1"/>
          </a:solidFill>
          <a:latin typeface="+mn-lt"/>
          <a:ea typeface="+mn-ea"/>
          <a:cs typeface="+mn-cs"/>
        </a:defRPr>
      </a:lvl6pPr>
      <a:lvl7pPr marL="3127706" algn="l" defTabSz="1042569" rtl="0" eaLnBrk="1" latinLnBrk="0" hangingPunct="1">
        <a:defRPr sz="2100" kern="1200">
          <a:solidFill>
            <a:schemeClr val="tx1"/>
          </a:solidFill>
          <a:latin typeface="+mn-lt"/>
          <a:ea typeface="+mn-ea"/>
          <a:cs typeface="+mn-cs"/>
        </a:defRPr>
      </a:lvl7pPr>
      <a:lvl8pPr marL="3648990" algn="l" defTabSz="1042569" rtl="0" eaLnBrk="1" latinLnBrk="0" hangingPunct="1">
        <a:defRPr sz="2100" kern="1200">
          <a:solidFill>
            <a:schemeClr val="tx1"/>
          </a:solidFill>
          <a:latin typeface="+mn-lt"/>
          <a:ea typeface="+mn-ea"/>
          <a:cs typeface="+mn-cs"/>
        </a:defRPr>
      </a:lvl8pPr>
      <a:lvl9pPr marL="4170275" algn="l" defTabSz="1042569"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10" Type="http://schemas.openxmlformats.org/officeDocument/2006/relationships/image" Target="../media/image22.emf"/><Relationship Id="rId4" Type="http://schemas.openxmlformats.org/officeDocument/2006/relationships/image" Target="../media/image16.emf"/><Relationship Id="rId9" Type="http://schemas.openxmlformats.org/officeDocument/2006/relationships/image" Target="../media/image21.emf"/></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mckinsey.com/our-people/martha-laboissiere"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www.mckinsey.com/our-people/bryan-hancock" TargetMode="External"/><Relationship Id="rId5" Type="http://schemas.openxmlformats.org/officeDocument/2006/relationships/image" Target="../media/image4.png"/><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2.png"/><Relationship Id="rId2"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emf"/></Relationships>
</file>

<file path=ppt/slides/_rels/slide3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78458" y="4701630"/>
            <a:ext cx="11416754" cy="2014984"/>
          </a:xfrm>
        </p:spPr>
        <p:txBody>
          <a:bodyPr>
            <a:normAutofit/>
          </a:bodyPr>
          <a:lstStyle/>
          <a:p>
            <a:pPr>
              <a:lnSpc>
                <a:spcPct val="90000"/>
              </a:lnSpc>
              <a:defRPr/>
            </a:pPr>
            <a:endParaRPr lang="ru-RU" sz="1700" i="1" dirty="0">
              <a:solidFill>
                <a:schemeClr val="bg2">
                  <a:lumMod val="50000"/>
                </a:schemeClr>
              </a:solidFill>
            </a:endParaRPr>
          </a:p>
          <a:p>
            <a:pPr algn="r">
              <a:defRPr/>
            </a:pPr>
            <a:endParaRPr lang="ru-RU" sz="1400" i="1" dirty="0">
              <a:solidFill>
                <a:srgbClr val="333300"/>
              </a:solidFill>
              <a:latin typeface="Times New Roman" pitchFamily="18" charset="0"/>
              <a:cs typeface="Estrangelo Edessa" pitchFamily="66"/>
            </a:endParaRPr>
          </a:p>
          <a:p>
            <a:pPr>
              <a:lnSpc>
                <a:spcPct val="90000"/>
              </a:lnSpc>
              <a:defRPr/>
            </a:pPr>
            <a:endParaRPr lang="ru-RU" sz="2400" i="1" dirty="0">
              <a:solidFill>
                <a:schemeClr val="bg2">
                  <a:lumMod val="50000"/>
                </a:schemeClr>
              </a:solidFill>
            </a:endParaRPr>
          </a:p>
        </p:txBody>
      </p:sp>
      <p:sp>
        <p:nvSpPr>
          <p:cNvPr id="13315" name="Rectangle 2"/>
          <p:cNvSpPr>
            <a:spLocks noGrp="1" noChangeArrowheads="1"/>
          </p:cNvSpPr>
          <p:nvPr>
            <p:ph type="ctrTitle"/>
          </p:nvPr>
        </p:nvSpPr>
        <p:spPr>
          <a:xfrm>
            <a:off x="0" y="873990"/>
            <a:ext cx="11880850" cy="991737"/>
          </a:xfrm>
        </p:spPr>
        <p:txBody>
          <a:bodyPr/>
          <a:lstStyle/>
          <a:p>
            <a:pPr eaLnBrk="1" hangingPunct="1"/>
            <a:endParaRPr lang="ru-RU" sz="4300" dirty="0"/>
          </a:p>
        </p:txBody>
      </p:sp>
      <p:sp>
        <p:nvSpPr>
          <p:cNvPr id="6" name="Прямоугольник 5"/>
          <p:cNvSpPr/>
          <p:nvPr/>
        </p:nvSpPr>
        <p:spPr>
          <a:xfrm>
            <a:off x="278459" y="2612017"/>
            <a:ext cx="11323935" cy="2141210"/>
          </a:xfrm>
          <a:prstGeom prst="rect">
            <a:avLst/>
          </a:prstGeom>
        </p:spPr>
        <p:txBody>
          <a:bodyPr lIns="108823" tIns="54411" rIns="108823" bIns="54411">
            <a:spAutoFit/>
          </a:bodyPr>
          <a:lstStyle/>
          <a:p>
            <a:pPr algn="ctr">
              <a:defRPr/>
            </a:pPr>
            <a:r>
              <a:rPr lang="ru-RU" sz="3300" b="1" dirty="0">
                <a:solidFill>
                  <a:srgbClr val="D16349"/>
                </a:solidFill>
                <a:latin typeface="Georgia"/>
                <a:ea typeface="+mj-ea"/>
                <a:cs typeface="+mj-cs"/>
              </a:rPr>
              <a:t>Совершенствование аналитической деятельности по итогам внешних оценочных процедур</a:t>
            </a:r>
          </a:p>
          <a:p>
            <a:pPr algn="ctr">
              <a:defRPr/>
            </a:pPr>
            <a:endParaRPr lang="ru-RU" sz="3300" b="1" dirty="0">
              <a:solidFill>
                <a:srgbClr val="D16349"/>
              </a:solidFill>
              <a:latin typeface="Georgia"/>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br>
              <a:rPr lang="ru-RU" dirty="0"/>
            </a:br>
            <a:r>
              <a:rPr lang="ru-RU" dirty="0"/>
              <a:t>Концепция грамотности</a:t>
            </a:r>
            <a:br>
              <a:rPr lang="ru-RU" dirty="0"/>
            </a:br>
            <a:r>
              <a:rPr lang="ru-RU" dirty="0"/>
              <a:t>(простая грамотность)</a:t>
            </a:r>
          </a:p>
        </p:txBody>
      </p:sp>
      <p:sp>
        <p:nvSpPr>
          <p:cNvPr id="16387" name="Содержимое 2"/>
          <p:cNvSpPr>
            <a:spLocks noGrp="1"/>
          </p:cNvSpPr>
          <p:nvPr>
            <p:ph sz="quarter" idx="1"/>
          </p:nvPr>
        </p:nvSpPr>
        <p:spPr>
          <a:xfrm>
            <a:off x="391903" y="1595403"/>
            <a:ext cx="11049604" cy="4776259"/>
          </a:xfrm>
        </p:spPr>
        <p:txBody>
          <a:bodyPr>
            <a:normAutofit fontScale="92500" lnSpcReduction="10000"/>
          </a:bodyPr>
          <a:lstStyle/>
          <a:p>
            <a:endParaRPr lang="ru-RU" dirty="0"/>
          </a:p>
          <a:p>
            <a:r>
              <a:rPr lang="ru-RU" dirty="0"/>
              <a:t>Овладение навыками чтения и письма  и счета </a:t>
            </a:r>
          </a:p>
          <a:p>
            <a:r>
              <a:rPr lang="ru-RU" dirty="0"/>
              <a:t>Овладение навыками грамотности (минимальный набор знаний и умений) в прикладных целях, «грамотность как наличие жизненных навыков».</a:t>
            </a:r>
          </a:p>
          <a:p>
            <a:pPr algn="r">
              <a:buFont typeface="Wingdings 2" pitchFamily="18" charset="2"/>
              <a:buNone/>
            </a:pPr>
            <a:r>
              <a:rPr lang="ru-RU" sz="2100" i="1" dirty="0"/>
              <a:t>Декларация «Образование для всех»</a:t>
            </a:r>
          </a:p>
          <a:p>
            <a:pPr algn="r">
              <a:buFont typeface="Wingdings 2" pitchFamily="18" charset="2"/>
              <a:buNone/>
            </a:pPr>
            <a:r>
              <a:rPr lang="ru-RU" sz="2100" i="1" dirty="0"/>
              <a:t>1990 г., </a:t>
            </a:r>
            <a:r>
              <a:rPr lang="ru-RU" sz="2100" i="1" dirty="0" err="1"/>
              <a:t>Джомтьен</a:t>
            </a:r>
            <a:r>
              <a:rPr lang="ru-RU" sz="2100" i="1" dirty="0"/>
              <a:t>, 2000 г., Дакар,</a:t>
            </a:r>
          </a:p>
          <a:p>
            <a:pPr algn="r">
              <a:buFont typeface="Wingdings 2" pitchFamily="18" charset="2"/>
              <a:buNone/>
            </a:pPr>
            <a:r>
              <a:rPr lang="ru-RU" sz="2100" i="1" dirty="0"/>
              <a:t>ООН,  «Десятилетие грамотности», 2002 </a:t>
            </a:r>
          </a:p>
          <a:p>
            <a:pPr algn="r">
              <a:buFont typeface="Wingdings 2" pitchFamily="18" charset="2"/>
              <a:buNone/>
            </a:pPr>
            <a:endParaRPr lang="ru-RU" sz="2100" i="1" dirty="0"/>
          </a:p>
          <a:p>
            <a:pPr algn="ctr">
              <a:buFont typeface="Wingdings 2" pitchFamily="18" charset="2"/>
              <a:buNone/>
            </a:pPr>
            <a:endParaRPr lang="ru-RU" sz="2100" i="1" dirty="0"/>
          </a:p>
          <a:p>
            <a:pPr>
              <a:buFont typeface="Wingdings 2" pitchFamily="18" charset="2"/>
              <a:buNone/>
            </a:pPr>
            <a:r>
              <a:rPr lang="ru-RU" sz="2100" dirty="0"/>
              <a:t> </a:t>
            </a:r>
          </a:p>
          <a:p>
            <a:pPr>
              <a:buFont typeface="Wingdings" pitchFamily="2" charset="2"/>
              <a:buChar char="ü"/>
            </a:pPr>
            <a:endParaRPr lang="ru-RU" sz="2100" dirty="0"/>
          </a:p>
        </p:txBody>
      </p:sp>
    </p:spTree>
    <p:extLst>
      <p:ext uri="{BB962C8B-B14F-4D97-AF65-F5344CB8AC3E}">
        <p14:creationId xmlns:p14="http://schemas.microsoft.com/office/powerpoint/2010/main" val="16669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826" y="286910"/>
            <a:ext cx="10746984" cy="1279060"/>
          </a:xfrm>
        </p:spPr>
        <p:txBody>
          <a:bodyPr>
            <a:normAutofit fontScale="90000"/>
          </a:bodyPr>
          <a:lstStyle/>
          <a:p>
            <a:pPr>
              <a:defRPr/>
            </a:pPr>
            <a:r>
              <a:rPr lang="ru-RU" dirty="0"/>
              <a:t>Концепция грамотности</a:t>
            </a:r>
            <a:br>
              <a:rPr lang="ru-RU" dirty="0"/>
            </a:br>
            <a:r>
              <a:rPr lang="ru-RU" dirty="0"/>
              <a:t>(когнитивная)</a:t>
            </a:r>
          </a:p>
        </p:txBody>
      </p:sp>
      <p:sp>
        <p:nvSpPr>
          <p:cNvPr id="15363" name="Содержимое 2"/>
          <p:cNvSpPr>
            <a:spLocks noGrp="1"/>
          </p:cNvSpPr>
          <p:nvPr>
            <p:ph sz="quarter" idx="1"/>
          </p:nvPr>
        </p:nvSpPr>
        <p:spPr>
          <a:xfrm>
            <a:off x="391903" y="1296179"/>
            <a:ext cx="11049604" cy="5075484"/>
          </a:xfrm>
        </p:spPr>
        <p:txBody>
          <a:bodyPr>
            <a:normAutofit/>
          </a:bodyPr>
          <a:lstStyle/>
          <a:p>
            <a:endParaRPr lang="ru-RU" sz="2400" dirty="0"/>
          </a:p>
          <a:p>
            <a:endParaRPr lang="ru-RU" sz="2400" dirty="0"/>
          </a:p>
          <a:p>
            <a:r>
              <a:rPr lang="ru-RU" sz="2400" dirty="0"/>
              <a:t>Образование, нацеленное на развитие способности к абстрактному мышлению или освоению различных методов мышления и работы («научиться учиться»)</a:t>
            </a:r>
            <a:r>
              <a:rPr lang="ru-RU" sz="2400" i="1" dirty="0"/>
              <a:t>.</a:t>
            </a:r>
          </a:p>
          <a:p>
            <a:pPr algn="r">
              <a:buFont typeface="Wingdings 2" pitchFamily="18" charset="2"/>
              <a:buNone/>
            </a:pPr>
            <a:r>
              <a:rPr lang="ru-RU" sz="2400" i="1" dirty="0"/>
              <a:t>Качественное образование для всей молодежи:</a:t>
            </a:r>
          </a:p>
          <a:p>
            <a:pPr algn="r">
              <a:buFont typeface="Wingdings 2" pitchFamily="18" charset="2"/>
              <a:buNone/>
            </a:pPr>
            <a:r>
              <a:rPr lang="ru-RU" sz="2400" i="1" dirty="0"/>
              <a:t>вызовы, тенденции и приоритеты. </a:t>
            </a:r>
          </a:p>
          <a:p>
            <a:pPr algn="r">
              <a:buFont typeface="Wingdings 2" pitchFamily="18" charset="2"/>
              <a:buNone/>
            </a:pPr>
            <a:r>
              <a:rPr lang="ru-RU" sz="2400" i="1" dirty="0"/>
              <a:t>ЮНЕСКО Женева, 2004 </a:t>
            </a:r>
            <a:r>
              <a:rPr lang="ru-RU" sz="2100" i="1" dirty="0"/>
              <a:t>г.</a:t>
            </a:r>
          </a:p>
          <a:p>
            <a:pPr>
              <a:buNone/>
            </a:pPr>
            <a:endParaRPr lang="ru-RU" sz="1400" dirty="0"/>
          </a:p>
          <a:p>
            <a:pPr>
              <a:buNone/>
            </a:pPr>
            <a:endParaRPr lang="ru-RU" sz="1400" dirty="0"/>
          </a:p>
          <a:p>
            <a:pPr>
              <a:buNone/>
            </a:pPr>
            <a:endParaRPr lang="ru-RU"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br>
              <a:rPr lang="ru-RU" dirty="0"/>
            </a:br>
            <a:r>
              <a:rPr lang="ru-RU" dirty="0"/>
              <a:t>Концепция универсальных компетентностей  (функциональной грамотности)</a:t>
            </a:r>
          </a:p>
        </p:txBody>
      </p:sp>
      <p:sp>
        <p:nvSpPr>
          <p:cNvPr id="15363" name="Содержимое 2"/>
          <p:cNvSpPr>
            <a:spLocks noGrp="1"/>
          </p:cNvSpPr>
          <p:nvPr>
            <p:ph sz="quarter" idx="1"/>
          </p:nvPr>
        </p:nvSpPr>
        <p:spPr>
          <a:xfrm>
            <a:off x="391903" y="1296179"/>
            <a:ext cx="11049604" cy="5075484"/>
          </a:xfrm>
        </p:spPr>
        <p:txBody>
          <a:bodyPr>
            <a:normAutofit/>
          </a:bodyPr>
          <a:lstStyle/>
          <a:p>
            <a:endParaRPr lang="ru-RU" sz="2400" dirty="0"/>
          </a:p>
          <a:p>
            <a:r>
              <a:rPr lang="ru-RU" sz="2800" dirty="0"/>
              <a:t>Новая грамотность – понимание глобального контекста жизни каждого человека, умение общаться с информацией, обучение на протяжении всей жизни для расширения возможностей участия в экономической и социальной жизни</a:t>
            </a:r>
            <a:endParaRPr lang="ru-RU" sz="2800" i="1" dirty="0"/>
          </a:p>
          <a:p>
            <a:pPr algn="r">
              <a:buFont typeface="Wingdings 2" pitchFamily="18" charset="2"/>
              <a:buNone/>
            </a:pPr>
            <a:r>
              <a:rPr lang="ru-RU" sz="2400" i="1" dirty="0"/>
              <a:t>Ключевые компетентности и новая грамотность</a:t>
            </a:r>
          </a:p>
          <a:p>
            <a:pPr algn="r">
              <a:buFont typeface="Wingdings 2" pitchFamily="18" charset="2"/>
              <a:buNone/>
            </a:pPr>
            <a:r>
              <a:rPr lang="ru-RU" sz="2400" i="1" dirty="0"/>
              <a:t>Всемирный банк развития, 2015 </a:t>
            </a:r>
            <a:r>
              <a:rPr lang="ru-RU" sz="2100" i="1" dirty="0"/>
              <a:t>г.</a:t>
            </a:r>
          </a:p>
          <a:p>
            <a:pPr>
              <a:buNone/>
            </a:pPr>
            <a:endParaRPr lang="ru-RU" sz="1400" dirty="0"/>
          </a:p>
          <a:p>
            <a:pPr>
              <a:buNone/>
            </a:pPr>
            <a:endParaRPr lang="ru-RU"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Заголовок 1"/>
          <p:cNvSpPr txBox="1">
            <a:spLocks noGrp="1"/>
          </p:cNvSpPr>
          <p:nvPr>
            <p:ph type="title"/>
          </p:nvPr>
        </p:nvSpPr>
        <p:spPr>
          <a:xfrm>
            <a:off x="467818" y="341835"/>
            <a:ext cx="11366914" cy="1224136"/>
          </a:xfrm>
          <a:prstGeom prst="rect">
            <a:avLst/>
          </a:prstGeom>
        </p:spPr>
        <p:txBody>
          <a:bodyPr>
            <a:normAutofit/>
          </a:bodyPr>
          <a:lstStyle>
            <a:lvl1pPr defTabSz="1053388">
              <a:defRPr sz="5022"/>
            </a:lvl1pPr>
          </a:lstStyle>
          <a:p>
            <a:r>
              <a:rPr sz="3600" dirty="0" err="1"/>
              <a:t>Функциональная</a:t>
            </a:r>
            <a:r>
              <a:rPr sz="3600" dirty="0"/>
              <a:t> </a:t>
            </a:r>
            <a:r>
              <a:rPr sz="3600" dirty="0" err="1"/>
              <a:t>грамотность</a:t>
            </a:r>
            <a:r>
              <a:rPr lang="ru-RU" sz="3600" dirty="0"/>
              <a:t> </a:t>
            </a:r>
            <a:r>
              <a:rPr lang="ru-RU" sz="3600" b="0" i="1" dirty="0"/>
              <a:t>(определение 4)</a:t>
            </a:r>
            <a:endParaRPr sz="3600" b="0" i="1" dirty="0"/>
          </a:p>
        </p:txBody>
      </p:sp>
      <p:sp>
        <p:nvSpPr>
          <p:cNvPr id="248" name="Объект 2"/>
          <p:cNvSpPr txBox="1">
            <a:spLocks noGrp="1"/>
          </p:cNvSpPr>
          <p:nvPr>
            <p:ph type="body" idx="1"/>
          </p:nvPr>
        </p:nvSpPr>
        <p:spPr>
          <a:xfrm>
            <a:off x="594042" y="1421954"/>
            <a:ext cx="10692767" cy="5400599"/>
          </a:xfrm>
          <a:prstGeom prst="rect">
            <a:avLst/>
          </a:prstGeom>
        </p:spPr>
        <p:txBody>
          <a:bodyPr>
            <a:normAutofit fontScale="92500"/>
          </a:bodyPr>
          <a:lstStyle/>
          <a:p>
            <a:pPr marL="0" indent="0" algn="just">
              <a:buNone/>
            </a:pPr>
            <a:r>
              <a:rPr lang="ru-RU" dirty="0"/>
              <a:t>Определение функциональной грамотности в</a:t>
            </a:r>
            <a:r>
              <a:rPr lang="ru-RU" b="1" dirty="0"/>
              <a:t> исследовании </a:t>
            </a:r>
            <a:r>
              <a:rPr lang="en-US" b="1" dirty="0"/>
              <a:t>PISA </a:t>
            </a:r>
            <a:r>
              <a:rPr lang="ru-RU" dirty="0"/>
              <a:t>заложено в основном вопросе, на который отвечает исследование: «Обладают ли учащиеся 15-летнего возраста, получившие обязательное общее образование, знаниями и умениями, необходимыми им для полноценного функционирования в современном обществе, т.е. для решения широкого диапазона задач в различных сферах человеческой деятельности, общения и социальных отношений?» [</a:t>
            </a:r>
            <a:r>
              <a:rPr lang="en-US" sz="2600" i="1" dirty="0"/>
              <a:t>PISA 2018 Assessment and Analytical Framework. Paris</a:t>
            </a:r>
            <a:r>
              <a:rPr lang="ru-RU" sz="2600" i="1" dirty="0"/>
              <a:t>: </a:t>
            </a:r>
            <a:r>
              <a:rPr lang="en-US" sz="2600" i="1" dirty="0"/>
              <a:t>OECD Publishing</a:t>
            </a:r>
            <a:r>
              <a:rPr lang="ru-RU" sz="2600" i="1" dirty="0"/>
              <a:t>, 2019. 308 </a:t>
            </a:r>
            <a:r>
              <a:rPr lang="en-US" sz="2600" i="1" dirty="0"/>
              <a:t>p</a:t>
            </a:r>
            <a:r>
              <a:rPr lang="ru-RU" sz="2600" i="1" dirty="0"/>
              <a:t>. </a:t>
            </a:r>
            <a:r>
              <a:rPr lang="ru-RU" dirty="0"/>
              <a:t>]</a:t>
            </a:r>
          </a:p>
          <a:p>
            <a:endParaRPr lang="ru-RU" sz="4000" i="1" dirty="0"/>
          </a:p>
        </p:txBody>
      </p:sp>
      <p:sp>
        <p:nvSpPr>
          <p:cNvPr id="249" name="Номер слайда 3"/>
          <p:cNvSpPr txBox="1">
            <a:spLocks noGrp="1"/>
          </p:cNvSpPr>
          <p:nvPr>
            <p:ph type="sldNum" sz="quarter" idx="4294967295"/>
          </p:nvPr>
        </p:nvSpPr>
        <p:spPr>
          <a:xfrm>
            <a:off x="11072091" y="5880403"/>
            <a:ext cx="214717" cy="27687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6517" tIns="38258" rIns="76517" bIns="38258"/>
          <a:lstStyle/>
          <a:p>
            <a:fld id="{86CB4B4D-7CA3-9044-876B-883B54F8677D}" type="slidenum">
              <a:rPr/>
              <a:pPr/>
              <a:t>13</a:t>
            </a:fld>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Заголовок 1"/>
          <p:cNvSpPr txBox="1">
            <a:spLocks noGrp="1"/>
          </p:cNvSpPr>
          <p:nvPr>
            <p:ph type="title"/>
          </p:nvPr>
        </p:nvSpPr>
        <p:spPr>
          <a:xfrm>
            <a:off x="467818" y="341835"/>
            <a:ext cx="11366914" cy="1224136"/>
          </a:xfrm>
          <a:prstGeom prst="rect">
            <a:avLst/>
          </a:prstGeom>
        </p:spPr>
        <p:txBody>
          <a:bodyPr>
            <a:normAutofit/>
          </a:bodyPr>
          <a:lstStyle>
            <a:lvl1pPr defTabSz="1053388">
              <a:defRPr sz="5022"/>
            </a:lvl1pPr>
          </a:lstStyle>
          <a:p>
            <a:r>
              <a:rPr sz="3600" dirty="0" err="1"/>
              <a:t>Функциональная</a:t>
            </a:r>
            <a:r>
              <a:rPr sz="3600" dirty="0"/>
              <a:t> </a:t>
            </a:r>
            <a:r>
              <a:rPr sz="3600" dirty="0" err="1"/>
              <a:t>грамотность</a:t>
            </a:r>
            <a:r>
              <a:rPr lang="ru-RU" sz="3600" dirty="0"/>
              <a:t>  </a:t>
            </a:r>
            <a:r>
              <a:rPr lang="ru-RU" sz="3600" b="0" i="1" dirty="0"/>
              <a:t>(определение 1)</a:t>
            </a:r>
            <a:endParaRPr sz="3600" b="0" i="1" dirty="0"/>
          </a:p>
        </p:txBody>
      </p:sp>
      <p:sp>
        <p:nvSpPr>
          <p:cNvPr id="248" name="Объект 2"/>
          <p:cNvSpPr txBox="1">
            <a:spLocks noGrp="1"/>
          </p:cNvSpPr>
          <p:nvPr>
            <p:ph type="body" idx="1"/>
          </p:nvPr>
        </p:nvSpPr>
        <p:spPr>
          <a:xfrm>
            <a:off x="594042" y="1421954"/>
            <a:ext cx="10692767" cy="5616624"/>
          </a:xfrm>
          <a:prstGeom prst="rect">
            <a:avLst/>
          </a:prstGeom>
        </p:spPr>
        <p:txBody>
          <a:bodyPr>
            <a:normAutofit fontScale="92500" lnSpcReduction="20000"/>
          </a:bodyPr>
          <a:lstStyle/>
          <a:p>
            <a:pPr marL="390525" indent="-28575" algn="just">
              <a:buNone/>
            </a:pPr>
            <a:r>
              <a:rPr lang="ru-RU" sz="4000" b="1" dirty="0"/>
              <a:t>Леонтьев А.А</a:t>
            </a:r>
            <a:r>
              <a:rPr lang="ru-RU" sz="4000" dirty="0"/>
              <a:t>.: «Функционально грамотный человек — это человек, который способен использовать все постоянно приобретаемые в течение жизни знания, умения и навыки для решения максимально широкого диапазона жизненных </a:t>
            </a:r>
            <a:r>
              <a:rPr lang="ru-RU" sz="4000" dirty="0">
                <a:solidFill>
                  <a:schemeClr val="tx1">
                    <a:lumMod val="95000"/>
                    <a:lumOff val="5000"/>
                  </a:schemeClr>
                </a:solidFill>
              </a:rPr>
              <a:t>задач в различных сферах человеческой деятельности, общения и социальных отношений» </a:t>
            </a:r>
            <a:r>
              <a:rPr lang="en-US" sz="4000" i="1" dirty="0">
                <a:solidFill>
                  <a:schemeClr val="tx1">
                    <a:lumMod val="95000"/>
                    <a:lumOff val="5000"/>
                  </a:schemeClr>
                </a:solidFill>
              </a:rPr>
              <a:t>[</a:t>
            </a:r>
            <a:r>
              <a:rPr lang="ru-RU" sz="4000" i="1" dirty="0">
                <a:solidFill>
                  <a:schemeClr val="tx1">
                    <a:lumMod val="95000"/>
                    <a:lumOff val="5000"/>
                  </a:schemeClr>
                </a:solidFill>
              </a:rPr>
              <a:t>Образовательная система «Школа 2100». Педагогика здравого смысла / под ред. А. А. Леонтьева. М.: </a:t>
            </a:r>
            <a:r>
              <a:rPr lang="ru-RU" sz="4000" i="1" dirty="0" err="1">
                <a:solidFill>
                  <a:schemeClr val="tx1">
                    <a:lumMod val="95000"/>
                    <a:lumOff val="5000"/>
                  </a:schemeClr>
                </a:solidFill>
              </a:rPr>
              <a:t>Баласс</a:t>
            </a:r>
            <a:r>
              <a:rPr lang="ru-RU" sz="4000" i="1" dirty="0">
                <a:solidFill>
                  <a:schemeClr val="tx1">
                    <a:lumMod val="95000"/>
                    <a:lumOff val="5000"/>
                  </a:schemeClr>
                </a:solidFill>
              </a:rPr>
              <a:t>, 2003. С. 35.</a:t>
            </a:r>
            <a:r>
              <a:rPr lang="en-US" sz="4000" i="1" dirty="0">
                <a:solidFill>
                  <a:schemeClr val="tx1">
                    <a:lumMod val="95000"/>
                    <a:lumOff val="5000"/>
                  </a:schemeClr>
                </a:solidFill>
              </a:rPr>
              <a:t>]</a:t>
            </a:r>
            <a:endParaRPr lang="ru-RU" sz="4000" i="1" dirty="0">
              <a:solidFill>
                <a:schemeClr val="tx1">
                  <a:lumMod val="95000"/>
                  <a:lumOff val="5000"/>
                </a:schemeClr>
              </a:solidFill>
            </a:endParaRPr>
          </a:p>
        </p:txBody>
      </p:sp>
      <p:sp>
        <p:nvSpPr>
          <p:cNvPr id="249" name="Номер слайда 3"/>
          <p:cNvSpPr txBox="1">
            <a:spLocks noGrp="1"/>
          </p:cNvSpPr>
          <p:nvPr>
            <p:ph type="sldNum" sz="quarter" idx="4294967295"/>
          </p:nvPr>
        </p:nvSpPr>
        <p:spPr>
          <a:xfrm>
            <a:off x="11072091" y="5880403"/>
            <a:ext cx="214717" cy="27687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6517" tIns="38258" rIns="76517" bIns="38258"/>
          <a:lstStyle/>
          <a:p>
            <a:fld id="{86CB4B4D-7CA3-9044-876B-883B54F8677D}" type="slidenum">
              <a:rPr/>
              <a:pPr/>
              <a:t>14</a:t>
            </a:fld>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Заголовок 1"/>
          <p:cNvSpPr txBox="1">
            <a:spLocks noGrp="1"/>
          </p:cNvSpPr>
          <p:nvPr>
            <p:ph type="title"/>
          </p:nvPr>
        </p:nvSpPr>
        <p:spPr>
          <a:xfrm>
            <a:off x="467818" y="341835"/>
            <a:ext cx="11366914" cy="1224136"/>
          </a:xfrm>
          <a:prstGeom prst="rect">
            <a:avLst/>
          </a:prstGeom>
        </p:spPr>
        <p:txBody>
          <a:bodyPr>
            <a:normAutofit/>
          </a:bodyPr>
          <a:lstStyle>
            <a:lvl1pPr defTabSz="1053388">
              <a:defRPr sz="5022"/>
            </a:lvl1pPr>
          </a:lstStyle>
          <a:p>
            <a:r>
              <a:rPr sz="3600" dirty="0" err="1"/>
              <a:t>Функциональная</a:t>
            </a:r>
            <a:r>
              <a:rPr sz="3600" dirty="0"/>
              <a:t> </a:t>
            </a:r>
            <a:r>
              <a:rPr sz="3600" dirty="0" err="1"/>
              <a:t>грамотность</a:t>
            </a:r>
            <a:r>
              <a:rPr lang="ru-RU" sz="3600" dirty="0"/>
              <a:t>  </a:t>
            </a:r>
            <a:r>
              <a:rPr lang="ru-RU" sz="3600" b="0" i="1" dirty="0"/>
              <a:t>(определение 2)</a:t>
            </a:r>
            <a:endParaRPr sz="3600" b="0" i="1" dirty="0"/>
          </a:p>
        </p:txBody>
      </p:sp>
      <p:sp>
        <p:nvSpPr>
          <p:cNvPr id="248" name="Объект 2"/>
          <p:cNvSpPr txBox="1">
            <a:spLocks noGrp="1"/>
          </p:cNvSpPr>
          <p:nvPr>
            <p:ph type="body" idx="1"/>
          </p:nvPr>
        </p:nvSpPr>
        <p:spPr>
          <a:xfrm>
            <a:off x="594042" y="1205930"/>
            <a:ext cx="10692767" cy="5958458"/>
          </a:xfrm>
          <a:prstGeom prst="rect">
            <a:avLst/>
          </a:prstGeom>
        </p:spPr>
        <p:txBody>
          <a:bodyPr>
            <a:normAutofit fontScale="70000" lnSpcReduction="20000"/>
          </a:bodyPr>
          <a:lstStyle/>
          <a:p>
            <a:pPr marL="390525" lvl="0" indent="-28575" algn="just">
              <a:buNone/>
            </a:pPr>
            <a:r>
              <a:rPr lang="ru-RU" sz="4500" b="1" dirty="0"/>
              <a:t>Новый</a:t>
            </a:r>
            <a:r>
              <a:rPr lang="ru-RU" sz="4500" b="1" i="1" dirty="0"/>
              <a:t> </a:t>
            </a:r>
            <a:r>
              <a:rPr lang="ru-RU" sz="4500" b="1" dirty="0"/>
              <a:t>словарь</a:t>
            </a:r>
            <a:r>
              <a:rPr lang="ru-RU" sz="4500" b="1" i="1" dirty="0"/>
              <a:t> </a:t>
            </a:r>
            <a:r>
              <a:rPr lang="ru-RU" sz="4500" b="1" dirty="0"/>
              <a:t>методических</a:t>
            </a:r>
            <a:r>
              <a:rPr lang="ru-RU" sz="4500" b="1" i="1" dirty="0"/>
              <a:t> </a:t>
            </a:r>
            <a:r>
              <a:rPr lang="ru-RU" sz="4500" b="1" dirty="0"/>
              <a:t>терминов</a:t>
            </a:r>
            <a:r>
              <a:rPr lang="ru-RU" sz="4500" b="1" i="1" dirty="0"/>
              <a:t> </a:t>
            </a:r>
            <a:r>
              <a:rPr lang="ru-RU" sz="4500" b="1" dirty="0"/>
              <a:t>и</a:t>
            </a:r>
            <a:r>
              <a:rPr lang="ru-RU" sz="4500" b="1" i="1" dirty="0"/>
              <a:t> </a:t>
            </a:r>
            <a:r>
              <a:rPr lang="ru-RU" sz="4500" b="1" dirty="0"/>
              <a:t>понятий:</a:t>
            </a:r>
            <a:r>
              <a:rPr lang="ru-RU" sz="4500" dirty="0"/>
              <a:t> «ФУНКЦИОНАЛЬНАЯ ГРАМОТНОСТЬ. Способность человека вступать в отношения с внешней средой и максимально быстро адаптироваться и функционировать в ней. В отличие от элементарной грамотности как способности личности читать, понимать, составлять короткие тексты и осуществлять простейшие арифметические действия, Ф.г. есть уровень знаний, умений и навыков, обеспечивающий нормальное функционирование личности в системе социальных отношений, который считается минимально необходимым для осуществления жизнедеятельности личности в конкретной культурной среде»</a:t>
            </a:r>
          </a:p>
          <a:p>
            <a:pPr marL="390525" indent="-28575" algn="just">
              <a:buNone/>
            </a:pPr>
            <a:r>
              <a:rPr lang="ru-RU" i="1" dirty="0"/>
              <a:t>[Азимов Э. Г., Щукин А. Н. Новый словарь методических терминов и понятий (теория и практика обучения языкам). М.: Икар, 2009. 448 с., С. 342]</a:t>
            </a:r>
          </a:p>
        </p:txBody>
      </p:sp>
      <p:sp>
        <p:nvSpPr>
          <p:cNvPr id="249" name="Номер слайда 3"/>
          <p:cNvSpPr txBox="1">
            <a:spLocks noGrp="1"/>
          </p:cNvSpPr>
          <p:nvPr>
            <p:ph type="sldNum" sz="quarter" idx="4294967295"/>
          </p:nvPr>
        </p:nvSpPr>
        <p:spPr>
          <a:xfrm>
            <a:off x="11072091" y="5880403"/>
            <a:ext cx="214717" cy="27687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6517" tIns="38258" rIns="76517" bIns="38258"/>
          <a:lstStyle/>
          <a:p>
            <a:fld id="{86CB4B4D-7CA3-9044-876B-883B54F8677D}" type="slidenum">
              <a:rPr smtClean="0"/>
              <a:pPr/>
              <a:t>15</a:t>
            </a:fld>
            <a:endParaRPr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Заголовок 1"/>
          <p:cNvSpPr txBox="1">
            <a:spLocks noGrp="1"/>
          </p:cNvSpPr>
          <p:nvPr>
            <p:ph type="title"/>
          </p:nvPr>
        </p:nvSpPr>
        <p:spPr>
          <a:xfrm>
            <a:off x="513936" y="125810"/>
            <a:ext cx="11366914" cy="1224136"/>
          </a:xfrm>
          <a:prstGeom prst="rect">
            <a:avLst/>
          </a:prstGeom>
        </p:spPr>
        <p:txBody>
          <a:bodyPr>
            <a:normAutofit/>
          </a:bodyPr>
          <a:lstStyle>
            <a:lvl1pPr defTabSz="1053388">
              <a:defRPr sz="5022"/>
            </a:lvl1pPr>
          </a:lstStyle>
          <a:p>
            <a:r>
              <a:rPr sz="3600" dirty="0" err="1"/>
              <a:t>Функциональная</a:t>
            </a:r>
            <a:r>
              <a:rPr sz="3600" dirty="0"/>
              <a:t> </a:t>
            </a:r>
            <a:r>
              <a:rPr sz="3600" dirty="0" err="1"/>
              <a:t>грамотность</a:t>
            </a:r>
            <a:r>
              <a:rPr lang="ru-RU" sz="3600" dirty="0"/>
              <a:t> </a:t>
            </a:r>
            <a:r>
              <a:rPr lang="ru-RU" sz="3600" b="0" i="1" dirty="0"/>
              <a:t>(определение 3)</a:t>
            </a:r>
            <a:endParaRPr sz="3600" b="0" i="1" dirty="0"/>
          </a:p>
        </p:txBody>
      </p:sp>
      <p:sp>
        <p:nvSpPr>
          <p:cNvPr id="248" name="Объект 2"/>
          <p:cNvSpPr txBox="1">
            <a:spLocks noGrp="1"/>
          </p:cNvSpPr>
          <p:nvPr>
            <p:ph type="body" idx="1"/>
          </p:nvPr>
        </p:nvSpPr>
        <p:spPr>
          <a:xfrm>
            <a:off x="611833" y="1133922"/>
            <a:ext cx="10692767" cy="5904656"/>
          </a:xfrm>
          <a:prstGeom prst="rect">
            <a:avLst/>
          </a:prstGeom>
        </p:spPr>
        <p:txBody>
          <a:bodyPr>
            <a:normAutofit fontScale="77500" lnSpcReduction="20000"/>
          </a:bodyPr>
          <a:lstStyle/>
          <a:p>
            <a:pPr algn="just">
              <a:buNone/>
            </a:pPr>
            <a:r>
              <a:rPr lang="ru-RU" sz="4100" b="1" dirty="0"/>
              <a:t>Виноградова Н.Ф.</a:t>
            </a:r>
            <a:r>
              <a:rPr lang="ru-RU" sz="4100" dirty="0"/>
              <a:t>:</a:t>
            </a:r>
            <a:r>
              <a:rPr lang="ru-RU" sz="4100" b="1" dirty="0"/>
              <a:t> «</a:t>
            </a:r>
            <a:r>
              <a:rPr lang="ru-RU" sz="4100" dirty="0"/>
              <a:t>Функциональная грамотность сегодня — это</a:t>
            </a:r>
            <a:r>
              <a:rPr lang="ru-RU" sz="4100" b="1" dirty="0"/>
              <a:t> </a:t>
            </a:r>
            <a:r>
              <a:rPr lang="ru-RU" sz="4100" dirty="0"/>
              <a:t>базовое образование личности  &lt;…&gt; Ребенок </a:t>
            </a:r>
            <a:r>
              <a:rPr lang="en-US" sz="4100" dirty="0"/>
              <a:t>&lt;</a:t>
            </a:r>
            <a:r>
              <a:rPr lang="ru-RU" sz="4100" dirty="0"/>
              <a:t>…</a:t>
            </a:r>
            <a:r>
              <a:rPr lang="en-US" sz="4100" dirty="0"/>
              <a:t>&gt; </a:t>
            </a:r>
            <a:r>
              <a:rPr lang="ru-RU" sz="4100" dirty="0"/>
              <a:t>должен обладать:</a:t>
            </a:r>
          </a:p>
          <a:p>
            <a:pPr lvl="0" algn="just">
              <a:buNone/>
            </a:pPr>
            <a:r>
              <a:rPr lang="ru-RU" sz="4100" dirty="0"/>
              <a:t>- готовностью успешно взаимодействовать с изменяющимся окружающим миром …;</a:t>
            </a:r>
          </a:p>
          <a:p>
            <a:pPr lvl="0" algn="just">
              <a:buNone/>
            </a:pPr>
            <a:r>
              <a:rPr lang="ru-RU" sz="4100" dirty="0"/>
              <a:t>- возможностью решать различные (в том числе нестандартные) учебные и жизненные задачи…;</a:t>
            </a:r>
          </a:p>
          <a:p>
            <a:pPr lvl="0" algn="just">
              <a:buNone/>
            </a:pPr>
            <a:r>
              <a:rPr lang="ru-RU" sz="4100" dirty="0"/>
              <a:t>- способностью строить социальные отношения…;</a:t>
            </a:r>
          </a:p>
          <a:p>
            <a:pPr algn="just">
              <a:buNone/>
            </a:pPr>
            <a:r>
              <a:rPr lang="ru-RU" sz="4100" dirty="0"/>
              <a:t>- совокупностью рефлексивных умений, обеспечивающих оценку своей грамотности, стремление к дальнейшему образованию…» </a:t>
            </a:r>
          </a:p>
          <a:p>
            <a:pPr marL="0" indent="0" algn="just">
              <a:buNone/>
            </a:pPr>
            <a:r>
              <a:rPr lang="ru-RU" sz="2900" i="1" dirty="0"/>
              <a:t>[Виноградова Н. Ф., </a:t>
            </a:r>
            <a:r>
              <a:rPr lang="ru-RU" sz="2900" i="1" dirty="0" err="1"/>
              <a:t>Кочурова</a:t>
            </a:r>
            <a:r>
              <a:rPr lang="ru-RU" sz="2900" i="1" dirty="0"/>
              <a:t> Е. Э., Кузнецова М. И. и др. Функциональная грамотность младшего школьника: книга для учителя / под ред. Н. Ф. Виноградовой. М.: Российский учебник: </a:t>
            </a:r>
            <a:r>
              <a:rPr lang="ru-RU" sz="2900" i="1" dirty="0" err="1"/>
              <a:t>Вентана-Граф</a:t>
            </a:r>
            <a:r>
              <a:rPr lang="ru-RU" sz="2900" i="1" dirty="0"/>
              <a:t>, 2018. 288 с. , с. 16–17]</a:t>
            </a:r>
          </a:p>
        </p:txBody>
      </p:sp>
      <p:sp>
        <p:nvSpPr>
          <p:cNvPr id="249" name="Номер слайда 3"/>
          <p:cNvSpPr txBox="1">
            <a:spLocks noGrp="1"/>
          </p:cNvSpPr>
          <p:nvPr>
            <p:ph type="sldNum" sz="quarter" idx="4294967295"/>
          </p:nvPr>
        </p:nvSpPr>
        <p:spPr>
          <a:xfrm>
            <a:off x="11072091" y="5880403"/>
            <a:ext cx="214717" cy="27687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6517" tIns="38258" rIns="76517" bIns="38258"/>
          <a:lstStyle/>
          <a:p>
            <a:fld id="{86CB4B4D-7CA3-9044-876B-883B54F8677D}" type="slidenum">
              <a:rPr/>
              <a:pPr/>
              <a:t>16</a:t>
            </a:fld>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0" y="159209"/>
            <a:ext cx="11781843" cy="1512482"/>
          </a:xfrm>
        </p:spPr>
        <p:txBody>
          <a:bodyPr>
            <a:normAutofit fontScale="90000"/>
          </a:bodyPr>
          <a:lstStyle/>
          <a:p>
            <a:pPr marL="266700" indent="-266700" algn="just"/>
            <a:br>
              <a:rPr lang="ru-RU" dirty="0"/>
            </a:br>
            <a:br>
              <a:rPr lang="ru-RU" dirty="0"/>
            </a:br>
            <a:r>
              <a:rPr lang="ru-RU" dirty="0"/>
              <a:t>	</a:t>
            </a:r>
            <a:r>
              <a:rPr lang="ru-RU" sz="3600" dirty="0"/>
              <a:t>Из указа Президента России </a:t>
            </a:r>
            <a:r>
              <a:rPr lang="ru-RU" sz="3600" i="1" dirty="0"/>
              <a:t>от 7 мая 2018 года</a:t>
            </a:r>
            <a:r>
              <a:rPr lang="ru-RU" sz="3300" dirty="0"/>
              <a:t>: 	</a:t>
            </a:r>
            <a:r>
              <a:rPr lang="ru-RU" sz="3300" b="0" dirty="0"/>
              <a:t>Правительству РФ поручено обеспечить глобальную конкурентоспособность российского образования, вхождение Российской Федерации в число 10 ведущих стран мира по качеству общего образования</a:t>
            </a:r>
            <a:r>
              <a:rPr lang="en-US" sz="3300" b="0" dirty="0"/>
              <a:t>.</a:t>
            </a:r>
            <a:br>
              <a:rPr lang="ru-RU" altLang="ru-RU" sz="3300" dirty="0"/>
            </a:br>
            <a:endParaRPr lang="ru-RU" altLang="ru-RU" sz="3300" b="0" i="1" dirty="0"/>
          </a:p>
        </p:txBody>
      </p:sp>
      <p:sp>
        <p:nvSpPr>
          <p:cNvPr id="3" name="Содержимое 2"/>
          <p:cNvSpPr>
            <a:spLocks noGrp="1"/>
          </p:cNvSpPr>
          <p:nvPr>
            <p:ph idx="1"/>
          </p:nvPr>
        </p:nvSpPr>
        <p:spPr>
          <a:xfrm>
            <a:off x="297021" y="2574082"/>
            <a:ext cx="11187800" cy="4392488"/>
          </a:xfrm>
        </p:spPr>
        <p:txBody>
          <a:bodyPr>
            <a:normAutofit fontScale="92500" lnSpcReduction="20000"/>
          </a:bodyPr>
          <a:lstStyle/>
          <a:p>
            <a:pPr marL="0" indent="538446">
              <a:buNone/>
              <a:defRPr/>
            </a:pPr>
            <a:r>
              <a:rPr lang="ru-RU" altLang="ru-RU" b="1" dirty="0"/>
              <a:t>Из Государственной программы РФ «Развитие образования»  (2018-2025 годы) </a:t>
            </a:r>
            <a:r>
              <a:rPr lang="ru-RU" altLang="ru-RU" b="1" i="1" dirty="0"/>
              <a:t>от 26 декабря 2017 г</a:t>
            </a:r>
            <a:r>
              <a:rPr lang="en-US" altLang="ru-RU" b="1" i="1" dirty="0"/>
              <a:t>.</a:t>
            </a:r>
            <a:r>
              <a:rPr lang="ru-RU" altLang="ru-RU" b="1" i="1" dirty="0"/>
              <a:t> </a:t>
            </a:r>
          </a:p>
          <a:p>
            <a:pPr marL="0" indent="538446" algn="just">
              <a:buNone/>
              <a:defRPr/>
            </a:pPr>
            <a:r>
              <a:rPr lang="ru-RU" dirty="0"/>
              <a:t>Цель программы – качество образования</a:t>
            </a:r>
            <a:r>
              <a:rPr lang="en-US" dirty="0"/>
              <a:t>,</a:t>
            </a:r>
            <a:r>
              <a:rPr lang="ru-RU" dirty="0"/>
              <a:t> которое характеризуется: </a:t>
            </a:r>
            <a:r>
              <a:rPr lang="en-US" dirty="0"/>
              <a:t>c</a:t>
            </a:r>
            <a:r>
              <a:rPr lang="ru-RU" dirty="0"/>
              <a:t>охранением лидирующих позиций РФ в международном исследовании качества чтения и понимания текстов </a:t>
            </a:r>
            <a:r>
              <a:rPr lang="en-US" dirty="0"/>
              <a:t>(PIRLS), </a:t>
            </a:r>
            <a:r>
              <a:rPr lang="ru-RU" dirty="0"/>
              <a:t>а также в международном исследовании качества математического и естественнонаучного образования </a:t>
            </a:r>
            <a:r>
              <a:rPr lang="en-US" dirty="0"/>
              <a:t>(TIMSS)</a:t>
            </a:r>
            <a:r>
              <a:rPr lang="ru-RU" dirty="0"/>
              <a:t>; </a:t>
            </a:r>
            <a:r>
              <a:rPr lang="ru-RU" b="1" dirty="0"/>
              <a:t>повышением позиций РФ в международной программе по оценке образовательных достижений учащихся (</a:t>
            </a:r>
            <a:r>
              <a:rPr lang="en-US" b="1" dirty="0"/>
              <a:t>PISA) …</a:t>
            </a:r>
            <a:r>
              <a:rPr lang="ru-RU" b="1"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4" y="0"/>
            <a:ext cx="10692765" cy="1061915"/>
          </a:xfrm>
        </p:spPr>
        <p:txBody>
          <a:bodyPr>
            <a:normAutofit/>
          </a:bodyPr>
          <a:lstStyle/>
          <a:p>
            <a:pPr>
              <a:lnSpc>
                <a:spcPct val="80000"/>
              </a:lnSpc>
              <a:defRPr/>
            </a:pPr>
            <a:r>
              <a:rPr lang="ru-RU" dirty="0"/>
              <a:t>Модель </a:t>
            </a:r>
            <a:r>
              <a:rPr lang="en-US" dirty="0"/>
              <a:t>PISA (</a:t>
            </a:r>
            <a:r>
              <a:rPr lang="ru-RU" dirty="0"/>
              <a:t>инструментарий)</a:t>
            </a:r>
          </a:p>
        </p:txBody>
      </p:sp>
      <p:pic>
        <p:nvPicPr>
          <p:cNvPr id="6" name="Рисунок 5"/>
          <p:cNvPicPr/>
          <p:nvPr/>
        </p:nvPicPr>
        <p:blipFill>
          <a:blip r:embed="rId3" cstate="print"/>
          <a:srcRect/>
          <a:stretch>
            <a:fillRect/>
          </a:stretch>
        </p:blipFill>
        <p:spPr bwMode="auto">
          <a:xfrm>
            <a:off x="368261" y="1010426"/>
            <a:ext cx="10701570" cy="5825667"/>
          </a:xfrm>
          <a:prstGeom prst="rect">
            <a:avLst/>
          </a:prstGeom>
          <a:noFill/>
          <a:ln w="9525">
            <a:noFill/>
            <a:miter lim="800000"/>
            <a:headEnd/>
            <a:tailEnd/>
          </a:ln>
        </p:spPr>
      </p:pic>
      <p:sp>
        <p:nvSpPr>
          <p:cNvPr id="7" name="TextBox 6"/>
          <p:cNvSpPr txBox="1"/>
          <p:nvPr/>
        </p:nvSpPr>
        <p:spPr>
          <a:xfrm>
            <a:off x="7452593" y="4374282"/>
            <a:ext cx="1584176" cy="415498"/>
          </a:xfrm>
          <a:prstGeom prst="rect">
            <a:avLst/>
          </a:prstGeom>
          <a:noFill/>
        </p:spPr>
        <p:txBody>
          <a:bodyPr wrap="square" rtlCol="0">
            <a:spAutoFit/>
          </a:bodyPr>
          <a:lstStyle/>
          <a:p>
            <a:r>
              <a:rPr lang="ru-RU" dirty="0"/>
              <a:t>ОЭСР 2030</a:t>
            </a:r>
          </a:p>
        </p:txBody>
      </p:sp>
      <p:sp>
        <p:nvSpPr>
          <p:cNvPr id="9" name="Содержимое 8"/>
          <p:cNvSpPr>
            <a:spLocks noGrp="1"/>
          </p:cNvSpPr>
          <p:nvPr>
            <p:ph idx="1"/>
          </p:nvPr>
        </p:nvSpPr>
        <p:spPr/>
        <p:txBody>
          <a:bodyPr/>
          <a:lstStyle/>
          <a:p>
            <a:pPr>
              <a:buNone/>
            </a:pP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endParaRPr lang="ru-RU"/>
          </a:p>
        </p:txBody>
      </p:sp>
      <p:sp>
        <p:nvSpPr>
          <p:cNvPr id="14339" name="Текст 2"/>
          <p:cNvSpPr>
            <a:spLocks noGrp="1"/>
          </p:cNvSpPr>
          <p:nvPr>
            <p:ph type="body" idx="1"/>
          </p:nvPr>
        </p:nvSpPr>
        <p:spPr/>
        <p:txBody>
          <a:bodyPr/>
          <a:lstStyle/>
          <a:p>
            <a:endParaRPr lang="ru-RU" altLang="ru-RU"/>
          </a:p>
        </p:txBody>
      </p:sp>
      <p:pic>
        <p:nvPicPr>
          <p:cNvPr id="14340" name="Picture 2"/>
          <p:cNvPicPr>
            <a:picLocks noChangeAspect="1" noChangeArrowheads="1"/>
          </p:cNvPicPr>
          <p:nvPr/>
        </p:nvPicPr>
        <p:blipFill>
          <a:blip r:embed="rId2" cstate="print"/>
          <a:srcRect/>
          <a:stretch>
            <a:fillRect/>
          </a:stretch>
        </p:blipFill>
        <p:spPr bwMode="auto">
          <a:xfrm>
            <a:off x="654013" y="1342111"/>
            <a:ext cx="10429948" cy="5822277"/>
          </a:xfrm>
          <a:prstGeom prst="rect">
            <a:avLst/>
          </a:prstGeom>
          <a:noFill/>
          <a:ln w="9525">
            <a:noFill/>
            <a:miter lim="800000"/>
            <a:headEnd/>
            <a:tailEnd/>
          </a:ln>
        </p:spPr>
      </p:pic>
      <p:sp>
        <p:nvSpPr>
          <p:cNvPr id="6" name="TextBox 5"/>
          <p:cNvSpPr txBox="1"/>
          <p:nvPr/>
        </p:nvSpPr>
        <p:spPr>
          <a:xfrm>
            <a:off x="1082641" y="653236"/>
            <a:ext cx="9858444" cy="646331"/>
          </a:xfrm>
          <a:prstGeom prst="rect">
            <a:avLst/>
          </a:prstGeom>
          <a:noFill/>
        </p:spPr>
        <p:txBody>
          <a:bodyPr wrap="square" rtlCol="0">
            <a:spAutoFit/>
          </a:bodyPr>
          <a:lstStyle/>
          <a:p>
            <a:pPr algn="ctr"/>
            <a:r>
              <a:rPr lang="ru-RU" sz="3600" b="1" dirty="0"/>
              <a:t>Модель </a:t>
            </a:r>
            <a:r>
              <a:rPr lang="en-US" sz="3600" b="1" dirty="0"/>
              <a:t>PISA (</a:t>
            </a:r>
            <a:r>
              <a:rPr lang="ru-RU" sz="3600" b="1" dirty="0"/>
              <a:t>содержательная область)</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FF0000"/>
                </a:solidFill>
              </a:rPr>
              <a:t>Внешние процедуры оценки качества в образовательной организации</a:t>
            </a:r>
          </a:p>
        </p:txBody>
      </p:sp>
      <p:sp>
        <p:nvSpPr>
          <p:cNvPr id="3" name="Содержимое 2"/>
          <p:cNvSpPr>
            <a:spLocks noGrp="1"/>
          </p:cNvSpPr>
          <p:nvPr>
            <p:ph idx="1"/>
          </p:nvPr>
        </p:nvSpPr>
        <p:spPr>
          <a:xfrm>
            <a:off x="594044" y="1277939"/>
            <a:ext cx="10692765" cy="5121920"/>
          </a:xfrm>
        </p:spPr>
        <p:txBody>
          <a:bodyPr>
            <a:normAutofit/>
          </a:bodyPr>
          <a:lstStyle/>
          <a:p>
            <a:pPr marL="457200" indent="-457200" algn="just">
              <a:buAutoNum type="arabicPeriod"/>
            </a:pPr>
            <a:r>
              <a:rPr lang="ru-RU" sz="3400" b="1" dirty="0">
                <a:solidFill>
                  <a:srgbClr val="002060"/>
                </a:solidFill>
                <a:cs typeface="Arial" pitchFamily="34" charset="0"/>
              </a:rPr>
              <a:t>Международные сравнительные исследования оценки качества образования. </a:t>
            </a:r>
          </a:p>
          <a:p>
            <a:pPr marL="457200" indent="-457200" algn="just">
              <a:buFont typeface="Arial" pitchFamily="34" charset="0"/>
              <a:buAutoNum type="arabicPeriod"/>
            </a:pPr>
            <a:r>
              <a:rPr lang="ru-RU" sz="3400" b="1" dirty="0">
                <a:solidFill>
                  <a:srgbClr val="002060"/>
                </a:solidFill>
                <a:cs typeface="Arial" pitchFamily="34" charset="0"/>
              </a:rPr>
              <a:t>Исследование PISA. Оценка функциональной грамотности. Методология и инструментарий.</a:t>
            </a:r>
          </a:p>
          <a:p>
            <a:pPr marL="457200" indent="-457200" algn="just">
              <a:buFont typeface="Arial" pitchFamily="34" charset="0"/>
              <a:buAutoNum type="arabicPeriod"/>
            </a:pPr>
            <a:r>
              <a:rPr lang="ru-RU" sz="3400" b="1" dirty="0">
                <a:solidFill>
                  <a:srgbClr val="002060"/>
                </a:solidFill>
                <a:cs typeface="Arial" pitchFamily="34" charset="0"/>
              </a:rPr>
              <a:t> </a:t>
            </a:r>
            <a:r>
              <a:rPr lang="ru-RU" sz="3400" b="1" dirty="0">
                <a:solidFill>
                  <a:srgbClr val="002060"/>
                </a:solidFill>
              </a:rPr>
              <a:t>Инновационный проект Министерства просвещения РФ «Мониторинг формирования и оценки функциональной грамотности».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Модель </a:t>
            </a:r>
            <a:r>
              <a:rPr lang="en-US" dirty="0"/>
              <a:t>PISA (</a:t>
            </a:r>
            <a:r>
              <a:rPr lang="ru-RU" dirty="0" err="1"/>
              <a:t>компетентностная</a:t>
            </a:r>
            <a:r>
              <a:rPr lang="ru-RU" dirty="0"/>
              <a:t> область)</a:t>
            </a:r>
          </a:p>
        </p:txBody>
      </p:sp>
      <p:sp>
        <p:nvSpPr>
          <p:cNvPr id="3" name="Содержимое 2"/>
          <p:cNvSpPr>
            <a:spLocks noGrp="1"/>
          </p:cNvSpPr>
          <p:nvPr>
            <p:ph idx="1"/>
          </p:nvPr>
        </p:nvSpPr>
        <p:spPr/>
        <p:txBody>
          <a:bodyPr>
            <a:normAutofit/>
          </a:bodyPr>
          <a:lstStyle/>
          <a:p>
            <a:pPr>
              <a:buNone/>
            </a:pPr>
            <a:r>
              <a:rPr lang="ru-RU" dirty="0"/>
              <a:t>	Математическая грамотность</a:t>
            </a:r>
          </a:p>
          <a:p>
            <a:pPr lvl="1">
              <a:buFont typeface="Wingdings" pitchFamily="2" charset="2"/>
              <a:buChar char="Ø"/>
            </a:pPr>
            <a:r>
              <a:rPr lang="ru-RU" sz="2000" dirty="0"/>
              <a:t>Математические рассуждения и решение математических задач</a:t>
            </a:r>
          </a:p>
          <a:p>
            <a:pPr lvl="1">
              <a:buFont typeface="Wingdings" pitchFamily="2" charset="2"/>
              <a:buChar char="Ø"/>
            </a:pPr>
            <a:r>
              <a:rPr lang="ru-RU" sz="2000" dirty="0"/>
              <a:t>Формулирование ситуации на языке математики</a:t>
            </a:r>
          </a:p>
          <a:p>
            <a:pPr lvl="1">
              <a:buFont typeface="Wingdings" pitchFamily="2" charset="2"/>
              <a:buChar char="Ø"/>
            </a:pPr>
            <a:r>
              <a:rPr lang="ru-RU" sz="2000" dirty="0"/>
              <a:t>Применять математические понятия,  факты, процедуры</a:t>
            </a:r>
          </a:p>
          <a:p>
            <a:pPr lvl="1">
              <a:buFont typeface="Wingdings" pitchFamily="2" charset="2"/>
              <a:buChar char="Ø"/>
            </a:pPr>
            <a:r>
              <a:rPr lang="ru-RU" sz="2000" dirty="0"/>
              <a:t>Интерпретировать, использовать и оценивать математические результаты</a:t>
            </a:r>
          </a:p>
          <a:p>
            <a:pPr lvl="1">
              <a:buNone/>
            </a:pPr>
            <a:r>
              <a:rPr lang="ru-RU" sz="3600" dirty="0"/>
              <a:t>Естественнонаучная грамотность </a:t>
            </a:r>
          </a:p>
          <a:p>
            <a:pPr lvl="1">
              <a:buFont typeface="Wingdings" pitchFamily="2" charset="2"/>
              <a:buChar char="Ø"/>
            </a:pPr>
            <a:r>
              <a:rPr lang="ru-RU" sz="2400" dirty="0"/>
              <a:t>Научно объяснять явления</a:t>
            </a:r>
          </a:p>
          <a:p>
            <a:pPr lvl="1">
              <a:buFont typeface="Wingdings" pitchFamily="2" charset="2"/>
              <a:buChar char="Ø"/>
            </a:pPr>
            <a:r>
              <a:rPr lang="ru-RU" sz="2400" dirty="0"/>
              <a:t>Понимать основные особенности естественнонаучного  явления</a:t>
            </a:r>
          </a:p>
          <a:p>
            <a:pPr lvl="1">
              <a:buFont typeface="Wingdings" pitchFamily="2" charset="2"/>
              <a:buChar char="Ø"/>
            </a:pPr>
            <a:r>
              <a:rPr lang="ru-RU" sz="2400" dirty="0"/>
              <a:t>Интерпретировать данные и использовать научные доказательства для получения выводов</a:t>
            </a:r>
          </a:p>
          <a:p>
            <a:pPr lvl="1">
              <a:buFont typeface="Wingdings" pitchFamily="2" charset="2"/>
              <a:buChar char="Ø"/>
            </a:pPr>
            <a:endParaRPr lang="ru-RU" sz="2400" dirty="0"/>
          </a:p>
          <a:p>
            <a:pPr lvl="1">
              <a:buNone/>
            </a:pPr>
            <a:endParaRPr lang="ru-RU"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Модель </a:t>
            </a:r>
            <a:r>
              <a:rPr lang="en-US" dirty="0"/>
              <a:t>PISA (</a:t>
            </a:r>
            <a:r>
              <a:rPr lang="ru-RU" dirty="0"/>
              <a:t>контекстная область)</a:t>
            </a:r>
          </a:p>
        </p:txBody>
      </p:sp>
      <p:sp>
        <p:nvSpPr>
          <p:cNvPr id="3" name="Содержимое 2"/>
          <p:cNvSpPr>
            <a:spLocks noGrp="1"/>
          </p:cNvSpPr>
          <p:nvPr>
            <p:ph idx="1"/>
          </p:nvPr>
        </p:nvSpPr>
        <p:spPr/>
        <p:txBody>
          <a:bodyPr>
            <a:normAutofit/>
          </a:bodyPr>
          <a:lstStyle/>
          <a:p>
            <a:pPr marL="547688" indent="49213">
              <a:buFont typeface="Wingdings" pitchFamily="2" charset="2"/>
              <a:buChar char="Ø"/>
            </a:pPr>
            <a:r>
              <a:rPr lang="ru-RU" dirty="0"/>
              <a:t>	Общественная жизнь</a:t>
            </a:r>
          </a:p>
          <a:p>
            <a:pPr lvl="1">
              <a:buFont typeface="Wingdings" pitchFamily="2" charset="2"/>
              <a:buChar char="Ø"/>
            </a:pPr>
            <a:r>
              <a:rPr lang="ru-RU" sz="3600" dirty="0"/>
              <a:t> Личная жизнь</a:t>
            </a:r>
          </a:p>
          <a:p>
            <a:pPr lvl="1">
              <a:buFont typeface="Wingdings" pitchFamily="2" charset="2"/>
              <a:buChar char="Ø"/>
            </a:pPr>
            <a:r>
              <a:rPr lang="ru-RU" sz="3600" dirty="0"/>
              <a:t> Образование/профессиональная деятельность</a:t>
            </a:r>
          </a:p>
          <a:p>
            <a:pPr lvl="1">
              <a:buFont typeface="Wingdings" pitchFamily="2" charset="2"/>
              <a:buChar char="Ø"/>
            </a:pPr>
            <a:r>
              <a:rPr lang="ru-RU" sz="3600" dirty="0"/>
              <a:t> Научная деятельность</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1043" y="197067"/>
            <a:ext cx="10946566" cy="968390"/>
          </a:xfrm>
        </p:spPr>
        <p:txBody>
          <a:bodyPr>
            <a:noAutofit/>
          </a:bodyPr>
          <a:lstStyle/>
          <a:p>
            <a:pPr>
              <a:tabLst>
                <a:tab pos="0" algn="l"/>
                <a:tab pos="1088227" algn="l"/>
                <a:tab pos="2176455" algn="l"/>
                <a:tab pos="3264682" algn="l"/>
                <a:tab pos="4352910" algn="l"/>
                <a:tab pos="5441137" algn="l"/>
                <a:tab pos="6529365" algn="l"/>
                <a:tab pos="7617592" algn="l"/>
                <a:tab pos="8705820" algn="l"/>
                <a:tab pos="9794047" algn="l"/>
                <a:tab pos="10882274" algn="l"/>
                <a:tab pos="11970502" algn="l"/>
              </a:tabLst>
            </a:pPr>
            <a:r>
              <a:rPr lang="ru-RU" sz="3200" dirty="0">
                <a:solidFill>
                  <a:srgbClr val="002060"/>
                </a:solidFill>
              </a:rPr>
              <a:t>Особенности заданий для оценки функциональной грамотности</a:t>
            </a:r>
          </a:p>
        </p:txBody>
      </p:sp>
      <p:sp>
        <p:nvSpPr>
          <p:cNvPr id="3" name="Содержимое 2"/>
          <p:cNvSpPr>
            <a:spLocks noGrp="1"/>
          </p:cNvSpPr>
          <p:nvPr>
            <p:ph idx="1"/>
          </p:nvPr>
        </p:nvSpPr>
        <p:spPr>
          <a:xfrm>
            <a:off x="1299435" y="1492566"/>
            <a:ext cx="10581415" cy="4872954"/>
          </a:xfrm>
        </p:spPr>
        <p:txBody>
          <a:bodyPr>
            <a:normAutofit fontScale="77500" lnSpcReduction="20000"/>
          </a:bodyPr>
          <a:lstStyle/>
          <a:p>
            <a:pPr marL="404307" indent="-404307">
              <a:spcBef>
                <a:spcPts val="952"/>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a:solidFill>
                  <a:srgbClr val="000000"/>
                </a:solidFill>
              </a:rPr>
              <a:t>В каждом из заданий описываются жизненная ситуация, как правило</a:t>
            </a:r>
            <a:r>
              <a:rPr lang="en-US" dirty="0">
                <a:solidFill>
                  <a:srgbClr val="000000"/>
                </a:solidFill>
              </a:rPr>
              <a:t>, </a:t>
            </a:r>
            <a:r>
              <a:rPr lang="ru-RU" dirty="0">
                <a:solidFill>
                  <a:srgbClr val="000000"/>
                </a:solidFill>
              </a:rPr>
              <a:t>близкая  понятная учащемуся</a:t>
            </a:r>
          </a:p>
          <a:p>
            <a:pPr marL="404307" indent="-404307">
              <a:spcBef>
                <a:spcPts val="714"/>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a:t>Контекст заданий близок к проблемным ситуациям, возникающим в повседневной жизни</a:t>
            </a:r>
          </a:p>
          <a:p>
            <a:pPr marL="404307" indent="-404307">
              <a:spcBef>
                <a:spcPts val="714"/>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a:solidFill>
                  <a:srgbClr val="000000"/>
                </a:solidFill>
              </a:rPr>
              <a:t>Вопросы изложены простым, ясным языком и, как правило, немногословны</a:t>
            </a:r>
          </a:p>
          <a:p>
            <a:pPr marL="404307" indent="-404307">
              <a:spcBef>
                <a:spcPts val="714"/>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a:solidFill>
                  <a:srgbClr val="000000"/>
                </a:solidFill>
              </a:rPr>
              <a:t>Ситуация требует осознанного выбора модели поведения</a:t>
            </a:r>
          </a:p>
          <a:p>
            <a:pPr marL="404307" indent="-404307">
              <a:spcBef>
                <a:spcPts val="714"/>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a:solidFill>
                  <a:srgbClr val="000000"/>
                </a:solidFill>
              </a:rPr>
              <a:t>Используются иллюстрации: рисунки, таблицы, фото</a:t>
            </a:r>
          </a:p>
          <a:p>
            <a:pPr marL="404307" indent="-404307">
              <a:spcBef>
                <a:spcPts val="714"/>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a:t>Задача, поставленная вне предметной области и решаемая с помощью предметных знаний</a:t>
            </a:r>
            <a:r>
              <a:rPr lang="en-US" dirty="0"/>
              <a:t>, </a:t>
            </a:r>
            <a:r>
              <a:rPr lang="ru-RU" dirty="0"/>
              <a:t> например</a:t>
            </a:r>
            <a:r>
              <a:rPr lang="en-US" dirty="0"/>
              <a:t>, </a:t>
            </a:r>
            <a:r>
              <a:rPr lang="ru-RU" dirty="0"/>
              <a:t>по математике</a:t>
            </a:r>
          </a:p>
          <a:p>
            <a:pPr marL="404307" indent="-404307">
              <a:spcBef>
                <a:spcPts val="714"/>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a:t>Требуют перевода с обыденного языка на язык предметной области (математики, физики и др.)</a:t>
            </a:r>
          </a:p>
          <a:p>
            <a:pPr marL="0" indent="0">
              <a:spcBef>
                <a:spcPts val="714"/>
              </a:spcBef>
              <a:buNone/>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endParaRPr lang="ru-RU" b="0" i="1" dirty="0"/>
          </a:p>
        </p:txBody>
      </p:sp>
      <p:pic>
        <p:nvPicPr>
          <p:cNvPr id="4" name="Рисунок 3" descr="PISA_WebBanner6-01.jpg"/>
          <p:cNvPicPr>
            <a:picLocks noChangeAspect="1"/>
          </p:cNvPicPr>
          <p:nvPr/>
        </p:nvPicPr>
        <p:blipFill>
          <a:blip r:embed="rId3" cstate="print"/>
          <a:srcRect/>
          <a:stretch>
            <a:fillRect/>
          </a:stretch>
        </p:blipFill>
        <p:spPr>
          <a:xfrm>
            <a:off x="9036769" y="6174483"/>
            <a:ext cx="2688850" cy="82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CD255A-E6E7-4337-938A-E67528F1475D}"/>
              </a:ext>
            </a:extLst>
          </p:cNvPr>
          <p:cNvSpPr>
            <a:spLocks noGrp="1"/>
          </p:cNvSpPr>
          <p:nvPr>
            <p:ph type="title"/>
          </p:nvPr>
        </p:nvSpPr>
        <p:spPr/>
        <p:txBody>
          <a:bodyPr/>
          <a:lstStyle/>
          <a:p>
            <a:r>
              <a:rPr lang="ru-RU" dirty="0"/>
              <a:t>Задание</a:t>
            </a:r>
          </a:p>
        </p:txBody>
      </p:sp>
      <p:sp>
        <p:nvSpPr>
          <p:cNvPr id="4" name="Объект 3">
            <a:extLst>
              <a:ext uri="{FF2B5EF4-FFF2-40B4-BE49-F238E27FC236}">
                <a16:creationId xmlns:a16="http://schemas.microsoft.com/office/drawing/2014/main" id="{F4E2D193-B6A5-4B51-966F-9D16BBF67B5F}"/>
              </a:ext>
            </a:extLst>
          </p:cNvPr>
          <p:cNvSpPr>
            <a:spLocks noGrp="1"/>
          </p:cNvSpPr>
          <p:nvPr>
            <p:ph sz="half" idx="2"/>
          </p:nvPr>
        </p:nvSpPr>
        <p:spPr/>
        <p:txBody>
          <a:bodyPr>
            <a:normAutofit fontScale="77500" lnSpcReduction="20000"/>
          </a:bodyPr>
          <a:lstStyle/>
          <a:p>
            <a:r>
              <a:rPr lang="ru-RU" altLang="ru-RU" sz="3200" dirty="0"/>
              <a:t>Какова наибольшая скорость машины во время поездки ?</a:t>
            </a:r>
          </a:p>
          <a:p>
            <a:r>
              <a:rPr lang="ru-RU" altLang="ru-RU" sz="3200" dirty="0"/>
              <a:t>Сколько было времени, когда Марина нажала на тормоз, чтобы не переехать кошку?</a:t>
            </a:r>
          </a:p>
          <a:p>
            <a:r>
              <a:rPr lang="ru-RU" altLang="ru-RU" sz="3200" dirty="0"/>
              <a:t>Было ли расстояние, которое проехала Марина, возвращаясь домой, короче, чем расстояние, которое она проехала от дома до того места, где случилось происшествие с кошкой? Ответ объясните, используя информацию, представленную на графике.</a:t>
            </a:r>
          </a:p>
          <a:p>
            <a:pPr marL="0" indent="0">
              <a:buNone/>
            </a:pPr>
            <a:endParaRPr lang="ru-RU" dirty="0"/>
          </a:p>
        </p:txBody>
      </p:sp>
      <p:pic>
        <p:nvPicPr>
          <p:cNvPr id="5" name="Picture 5">
            <a:extLst>
              <a:ext uri="{FF2B5EF4-FFF2-40B4-BE49-F238E27FC236}">
                <a16:creationId xmlns:a16="http://schemas.microsoft.com/office/drawing/2014/main" id="{7795E2B7-52DD-4359-8084-F52758AC42E7}"/>
              </a:ext>
            </a:extLst>
          </p:cNvPr>
          <p:cNvPicPr>
            <a:picLocks noGrp="1" noChangeAspect="1" noChangeArrowheads="1"/>
          </p:cNvPicPr>
          <p:nvPr>
            <p:ph sz="half" idx="1"/>
          </p:nvPr>
        </p:nvPicPr>
        <p:blipFill rotWithShape="1">
          <a:blip r:embed="rId2"/>
          <a:srcRect l="25550" t="28027" r="25222" b="6054"/>
          <a:stretch/>
        </p:blipFill>
        <p:spPr bwMode="auto">
          <a:xfrm>
            <a:off x="593725" y="1671692"/>
            <a:ext cx="5248275" cy="4728165"/>
          </a:xfrm>
          <a:prstGeom prst="rect">
            <a:avLst/>
          </a:prstGeom>
          <a:noFill/>
          <a:ln w="9525">
            <a:noFill/>
            <a:miter lim="800000"/>
            <a:headEnd/>
            <a:tailEnd/>
          </a:ln>
          <a:effectLst>
            <a:prstShdw prst="shdw17" dist="17961" dir="2700000">
              <a:schemeClr val="accent1">
                <a:gamma/>
                <a:shade val="60000"/>
                <a:invGamma/>
              </a:schemeClr>
            </a:prstShdw>
          </a:effectLst>
        </p:spPr>
      </p:pic>
    </p:spTree>
    <p:extLst>
      <p:ext uri="{BB962C8B-B14F-4D97-AF65-F5344CB8AC3E}">
        <p14:creationId xmlns:p14="http://schemas.microsoft.com/office/powerpoint/2010/main" val="1559255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1043" y="557858"/>
            <a:ext cx="10946566" cy="1296143"/>
          </a:xfrm>
        </p:spPr>
        <p:txBody>
          <a:bodyPr>
            <a:noAutofit/>
          </a:bodyPr>
          <a:lstStyle/>
          <a:p>
            <a:pPr algn="ctr"/>
            <a:br>
              <a:rPr lang="ru-RU" sz="3300" dirty="0">
                <a:solidFill>
                  <a:srgbClr val="002060"/>
                </a:solidFill>
                <a:latin typeface="Arial Black" pitchFamily="34" charset="0"/>
              </a:rPr>
            </a:br>
            <a:r>
              <a:rPr lang="ru-RU" sz="2800" dirty="0">
                <a:solidFill>
                  <a:srgbClr val="002060"/>
                </a:solidFill>
                <a:latin typeface="Arial Black" pitchFamily="34" charset="0"/>
              </a:rPr>
              <a:t>О</a:t>
            </a:r>
            <a:r>
              <a:rPr lang="ru-RU" sz="2800" b="0" dirty="0">
                <a:solidFill>
                  <a:srgbClr val="002060"/>
                </a:solidFill>
                <a:latin typeface="Arial Black" pitchFamily="34" charset="0"/>
              </a:rPr>
              <a:t>сновные критерии отбора заданий для </a:t>
            </a:r>
            <a:r>
              <a:rPr lang="ru-RU" sz="2800" dirty="0">
                <a:solidFill>
                  <a:srgbClr val="002060"/>
                </a:solidFill>
                <a:latin typeface="Arial Black" pitchFamily="34" charset="0"/>
              </a:rPr>
              <a:t>ф</a:t>
            </a:r>
            <a:r>
              <a:rPr lang="ru-RU" sz="2800" b="0" dirty="0">
                <a:solidFill>
                  <a:srgbClr val="002060"/>
                </a:solidFill>
                <a:latin typeface="Arial Black" pitchFamily="34" charset="0"/>
              </a:rPr>
              <a:t>ормирования и оценки функциональной </a:t>
            </a:r>
            <a:r>
              <a:rPr lang="ru-RU" sz="2800" dirty="0">
                <a:solidFill>
                  <a:srgbClr val="002060"/>
                </a:solidFill>
                <a:latin typeface="Arial Black" pitchFamily="34" charset="0"/>
              </a:rPr>
              <a:t>грамотности</a:t>
            </a:r>
            <a:br>
              <a:rPr lang="ru-RU" sz="3300" dirty="0">
                <a:solidFill>
                  <a:srgbClr val="002060"/>
                </a:solidFill>
                <a:latin typeface="Arial Black" pitchFamily="34" charset="0"/>
              </a:rPr>
            </a:br>
            <a:endParaRPr lang="ru-RU" sz="3300" dirty="0">
              <a:solidFill>
                <a:srgbClr val="002060"/>
              </a:solidFill>
              <a:latin typeface="Arial Black" pitchFamily="34" charset="0"/>
            </a:endParaRPr>
          </a:p>
        </p:txBody>
      </p:sp>
      <p:sp>
        <p:nvSpPr>
          <p:cNvPr id="3" name="Содержимое 2"/>
          <p:cNvSpPr>
            <a:spLocks noGrp="1"/>
          </p:cNvSpPr>
          <p:nvPr>
            <p:ph idx="1"/>
          </p:nvPr>
        </p:nvSpPr>
        <p:spPr>
          <a:xfrm>
            <a:off x="1043881" y="1854002"/>
            <a:ext cx="10081121" cy="4511518"/>
          </a:xfrm>
        </p:spPr>
        <p:txBody>
          <a:bodyPr>
            <a:normAutofit fontScale="92500"/>
          </a:bodyPr>
          <a:lstStyle/>
          <a:p>
            <a:pPr marL="0" indent="0">
              <a:spcAft>
                <a:spcPts val="714"/>
              </a:spcAft>
              <a:buNone/>
            </a:pPr>
            <a:endParaRPr lang="ru-RU" b="0" i="1" dirty="0"/>
          </a:p>
          <a:p>
            <a:pPr>
              <a:spcAft>
                <a:spcPts val="714"/>
              </a:spcAft>
              <a:buFont typeface="Wingdings" pitchFamily="2" charset="2"/>
              <a:buChar char="w"/>
            </a:pPr>
            <a:r>
              <a:rPr lang="ru-RU" b="0" i="1" dirty="0"/>
              <a:t>Наличие ситуационной значимости контекста</a:t>
            </a:r>
          </a:p>
          <a:p>
            <a:pPr>
              <a:spcAft>
                <a:spcPts val="714"/>
              </a:spcAft>
              <a:buFont typeface="Wingdings" pitchFamily="2" charset="2"/>
              <a:buChar char="w"/>
            </a:pPr>
            <a:r>
              <a:rPr lang="ru-RU" b="0" i="1" dirty="0"/>
              <a:t>Необходимость перевода условий задачи, сформулированных с помощью обыденного языка, на язык предметной области</a:t>
            </a:r>
          </a:p>
          <a:p>
            <a:pPr>
              <a:spcAft>
                <a:spcPts val="714"/>
              </a:spcAft>
              <a:buFont typeface="Wingdings" pitchFamily="2" charset="2"/>
              <a:buChar char="w"/>
            </a:pPr>
            <a:r>
              <a:rPr lang="ru-RU" b="0" i="1" dirty="0"/>
              <a:t>Новизна формулировки задачи, неопределенность в способах решения</a:t>
            </a:r>
          </a:p>
          <a:p>
            <a:pPr>
              <a:spcAft>
                <a:spcPts val="714"/>
              </a:spcAft>
              <a:buFont typeface="Wingdings" pitchFamily="2" charset="2"/>
              <a:buChar char="w"/>
            </a:pPr>
            <a:endParaRPr lang="ru-RU" b="0" i="1" dirty="0"/>
          </a:p>
        </p:txBody>
      </p:sp>
      <p:pic>
        <p:nvPicPr>
          <p:cNvPr id="4" name="Рисунок 3" descr="PISA_WebBanner6-01.jpg"/>
          <p:cNvPicPr>
            <a:picLocks noChangeAspect="1"/>
          </p:cNvPicPr>
          <p:nvPr/>
        </p:nvPicPr>
        <p:blipFill>
          <a:blip r:embed="rId3" cstate="print"/>
          <a:srcRect/>
          <a:stretch>
            <a:fillRect/>
          </a:stretch>
        </p:blipFill>
        <p:spPr>
          <a:xfrm>
            <a:off x="9036769" y="6174483"/>
            <a:ext cx="2688850" cy="82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46A2FD-5632-4CB6-9DFE-D9899342DBAC}"/>
              </a:ext>
            </a:extLst>
          </p:cNvPr>
          <p:cNvSpPr>
            <a:spLocks noGrp="1"/>
          </p:cNvSpPr>
          <p:nvPr>
            <p:ph type="title"/>
          </p:nvPr>
        </p:nvSpPr>
        <p:spPr/>
        <p:txBody>
          <a:bodyPr/>
          <a:lstStyle/>
          <a:p>
            <a:r>
              <a:rPr lang="ru-RU" dirty="0"/>
              <a:t>Задание</a:t>
            </a:r>
          </a:p>
        </p:txBody>
      </p:sp>
      <p:pic>
        <p:nvPicPr>
          <p:cNvPr id="5" name="Объект 4">
            <a:extLst>
              <a:ext uri="{FF2B5EF4-FFF2-40B4-BE49-F238E27FC236}">
                <a16:creationId xmlns:a16="http://schemas.microsoft.com/office/drawing/2014/main" id="{2AE4B09F-5958-45DC-879A-B33636A18DF1}"/>
              </a:ext>
            </a:extLst>
          </p:cNvPr>
          <p:cNvPicPr>
            <a:picLocks noGrp="1" noChangeAspect="1"/>
          </p:cNvPicPr>
          <p:nvPr>
            <p:ph idx="1"/>
          </p:nvPr>
        </p:nvPicPr>
        <p:blipFill rotWithShape="1">
          <a:blip r:embed="rId2"/>
          <a:srcRect l="22583" t="16043" r="23440" b="12369"/>
          <a:stretch/>
        </p:blipFill>
        <p:spPr>
          <a:xfrm>
            <a:off x="2179921" y="1061916"/>
            <a:ext cx="7834321" cy="5844652"/>
          </a:xfrm>
        </p:spPr>
      </p:pic>
    </p:spTree>
    <p:extLst>
      <p:ext uri="{BB962C8B-B14F-4D97-AF65-F5344CB8AC3E}">
        <p14:creationId xmlns:p14="http://schemas.microsoft.com/office/powerpoint/2010/main" val="149779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576" y="381438"/>
            <a:ext cx="11523625" cy="431817"/>
          </a:xfrm>
        </p:spPr>
        <p:txBody>
          <a:bodyPr>
            <a:noAutofit/>
          </a:bodyPr>
          <a:lstStyle/>
          <a:p>
            <a:pPr algn="just"/>
            <a:r>
              <a:rPr lang="ru-RU" sz="1900" b="1" dirty="0">
                <a:solidFill>
                  <a:srgbClr val="6C276A"/>
                </a:solidFill>
              </a:rPr>
              <a:t>ЧИТАТЕЛЬСКАЯ ГРАМОТНОСТЬ	   </a:t>
            </a:r>
            <a:r>
              <a:rPr lang="ru-RU" sz="1900" b="1" dirty="0">
                <a:solidFill>
                  <a:schemeClr val="accent1">
                    <a:lumMod val="50000"/>
                  </a:schemeClr>
                </a:solidFill>
              </a:rPr>
              <a:t>МАТЕМАТИЧЕСКАЯ ГРАМОТНОСТЬ       </a:t>
            </a:r>
            <a:r>
              <a:rPr lang="ru-RU" sz="1900" b="1" dirty="0">
                <a:solidFill>
                  <a:schemeClr val="accent6">
                    <a:lumMod val="50000"/>
                  </a:schemeClr>
                </a:solidFill>
              </a:rPr>
              <a:t>ЕСТЕСТВЕННО-НАУЧНАЯ ГРАМОТНОСТЬ</a:t>
            </a:r>
            <a:endParaRPr lang="ru-RU" sz="1900" dirty="0">
              <a:solidFill>
                <a:schemeClr val="accent6">
                  <a:lumMod val="50000"/>
                </a:schemeClr>
              </a:solidFill>
            </a:endParaRPr>
          </a:p>
        </p:txBody>
      </p:sp>
      <p:sp>
        <p:nvSpPr>
          <p:cNvPr id="3" name="Объект 2"/>
          <p:cNvSpPr>
            <a:spLocks noGrp="1"/>
          </p:cNvSpPr>
          <p:nvPr>
            <p:ph idx="1"/>
          </p:nvPr>
        </p:nvSpPr>
        <p:spPr/>
        <p:txBody>
          <a:bodyPr/>
          <a:lstStyle/>
          <a:p>
            <a:endParaRPr lang="ru-RU" dirty="0"/>
          </a:p>
        </p:txBody>
      </p:sp>
      <p:pic>
        <p:nvPicPr>
          <p:cNvPr id="10" name="Рисунок 9"/>
          <p:cNvPicPr>
            <a:picLocks noChangeAspect="1"/>
          </p:cNvPicPr>
          <p:nvPr/>
        </p:nvPicPr>
        <p:blipFill>
          <a:blip r:embed="rId2" cstate="print"/>
          <a:stretch>
            <a:fillRect/>
          </a:stretch>
        </p:blipFill>
        <p:spPr>
          <a:xfrm>
            <a:off x="168576" y="906523"/>
            <a:ext cx="1883276" cy="6002797"/>
          </a:xfrm>
          <a:prstGeom prst="rect">
            <a:avLst/>
          </a:prstGeom>
        </p:spPr>
      </p:pic>
      <p:pic>
        <p:nvPicPr>
          <p:cNvPr id="11" name="Рисунок 10"/>
          <p:cNvPicPr>
            <a:picLocks noChangeAspect="1"/>
          </p:cNvPicPr>
          <p:nvPr/>
        </p:nvPicPr>
        <p:blipFill>
          <a:blip r:embed="rId3" cstate="print"/>
          <a:stretch>
            <a:fillRect/>
          </a:stretch>
        </p:blipFill>
        <p:spPr>
          <a:xfrm>
            <a:off x="2113789" y="906522"/>
            <a:ext cx="1883276" cy="1081751"/>
          </a:xfrm>
          <a:prstGeom prst="rect">
            <a:avLst/>
          </a:prstGeom>
        </p:spPr>
      </p:pic>
      <p:pic>
        <p:nvPicPr>
          <p:cNvPr id="12" name="Рисунок 11"/>
          <p:cNvPicPr>
            <a:picLocks noChangeAspect="1"/>
          </p:cNvPicPr>
          <p:nvPr/>
        </p:nvPicPr>
        <p:blipFill>
          <a:blip r:embed="rId4" cstate="print"/>
          <a:stretch>
            <a:fillRect/>
          </a:stretch>
        </p:blipFill>
        <p:spPr>
          <a:xfrm>
            <a:off x="4068588" y="882767"/>
            <a:ext cx="1883276" cy="6050305"/>
          </a:xfrm>
          <a:prstGeom prst="rect">
            <a:avLst/>
          </a:prstGeom>
        </p:spPr>
      </p:pic>
      <p:pic>
        <p:nvPicPr>
          <p:cNvPr id="13" name="Рисунок 12"/>
          <p:cNvPicPr>
            <a:picLocks noChangeAspect="1"/>
          </p:cNvPicPr>
          <p:nvPr/>
        </p:nvPicPr>
        <p:blipFill>
          <a:blip r:embed="rId5" cstate="print"/>
          <a:stretch>
            <a:fillRect/>
          </a:stretch>
        </p:blipFill>
        <p:spPr>
          <a:xfrm>
            <a:off x="6015888" y="882767"/>
            <a:ext cx="1875879" cy="1184704"/>
          </a:xfrm>
          <a:prstGeom prst="rect">
            <a:avLst/>
          </a:prstGeom>
        </p:spPr>
      </p:pic>
      <p:pic>
        <p:nvPicPr>
          <p:cNvPr id="14" name="Рисунок 13"/>
          <p:cNvPicPr>
            <a:picLocks noChangeAspect="1"/>
          </p:cNvPicPr>
          <p:nvPr/>
        </p:nvPicPr>
        <p:blipFill>
          <a:blip r:embed="rId6" cstate="print"/>
          <a:stretch>
            <a:fillRect/>
          </a:stretch>
        </p:blipFill>
        <p:spPr>
          <a:xfrm>
            <a:off x="7955790" y="882767"/>
            <a:ext cx="1866749" cy="6026553"/>
          </a:xfrm>
          <a:prstGeom prst="rect">
            <a:avLst/>
          </a:prstGeom>
        </p:spPr>
      </p:pic>
      <p:pic>
        <p:nvPicPr>
          <p:cNvPr id="15" name="Рисунок 14"/>
          <p:cNvPicPr>
            <a:picLocks noChangeAspect="1"/>
          </p:cNvPicPr>
          <p:nvPr/>
        </p:nvPicPr>
        <p:blipFill>
          <a:blip r:embed="rId7" cstate="print"/>
          <a:stretch>
            <a:fillRect/>
          </a:stretch>
        </p:blipFill>
        <p:spPr>
          <a:xfrm>
            <a:off x="9895692" y="882767"/>
            <a:ext cx="1930773" cy="1196651"/>
          </a:xfrm>
          <a:prstGeom prst="rect">
            <a:avLst/>
          </a:prstGeom>
        </p:spPr>
      </p:pic>
      <p:pic>
        <p:nvPicPr>
          <p:cNvPr id="16" name="Рисунок 15"/>
          <p:cNvPicPr>
            <a:picLocks noChangeAspect="1"/>
          </p:cNvPicPr>
          <p:nvPr/>
        </p:nvPicPr>
        <p:blipFill>
          <a:blip r:embed="rId8" cstate="print"/>
          <a:stretch>
            <a:fillRect/>
          </a:stretch>
        </p:blipFill>
        <p:spPr>
          <a:xfrm>
            <a:off x="7178238" y="3682510"/>
            <a:ext cx="4648228" cy="225409"/>
          </a:xfrm>
          <a:prstGeom prst="rect">
            <a:avLst/>
          </a:prstGeom>
        </p:spPr>
      </p:pic>
      <p:pic>
        <p:nvPicPr>
          <p:cNvPr id="17" name="Рисунок 16"/>
          <p:cNvPicPr>
            <a:picLocks noChangeAspect="1"/>
          </p:cNvPicPr>
          <p:nvPr/>
        </p:nvPicPr>
        <p:blipFill>
          <a:blip r:embed="rId9" cstate="print"/>
          <a:stretch>
            <a:fillRect/>
          </a:stretch>
        </p:blipFill>
        <p:spPr>
          <a:xfrm>
            <a:off x="4079676" y="3463984"/>
            <a:ext cx="4809489" cy="218526"/>
          </a:xfrm>
          <a:prstGeom prst="rect">
            <a:avLst/>
          </a:prstGeom>
        </p:spPr>
      </p:pic>
      <p:pic>
        <p:nvPicPr>
          <p:cNvPr id="18" name="Рисунок 17"/>
          <p:cNvPicPr>
            <a:picLocks noChangeAspect="1"/>
          </p:cNvPicPr>
          <p:nvPr/>
        </p:nvPicPr>
        <p:blipFill>
          <a:blip r:embed="rId10" cstate="print"/>
          <a:stretch>
            <a:fillRect/>
          </a:stretch>
        </p:blipFill>
        <p:spPr>
          <a:xfrm>
            <a:off x="168576" y="3682511"/>
            <a:ext cx="4322867" cy="192468"/>
          </a:xfrm>
          <a:prstGeom prst="rect">
            <a:avLst/>
          </a:prstGeom>
        </p:spPr>
      </p:pic>
    </p:spTree>
    <p:extLst>
      <p:ext uri="{BB962C8B-B14F-4D97-AF65-F5344CB8AC3E}">
        <p14:creationId xmlns:p14="http://schemas.microsoft.com/office/powerpoint/2010/main" val="8545197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3106" y="210858"/>
            <a:ext cx="10247233" cy="1384784"/>
          </a:xfrm>
        </p:spPr>
        <p:txBody>
          <a:bodyPr>
            <a:normAutofit/>
          </a:bodyPr>
          <a:lstStyle/>
          <a:p>
            <a:pPr algn="ctr"/>
            <a:r>
              <a:rPr lang="ru-RU" sz="3400" b="1" dirty="0">
                <a:solidFill>
                  <a:srgbClr val="660066"/>
                </a:solidFill>
              </a:rPr>
              <a:t>Результаты выполнения заданий </a:t>
            </a:r>
            <a:br>
              <a:rPr lang="ru-RU" sz="3400" b="1" dirty="0">
                <a:solidFill>
                  <a:srgbClr val="660066"/>
                </a:solidFill>
              </a:rPr>
            </a:br>
            <a:r>
              <a:rPr lang="ru-RU" sz="3400" b="1" dirty="0">
                <a:solidFill>
                  <a:srgbClr val="660066"/>
                </a:solidFill>
              </a:rPr>
              <a:t>по видам читательских умений</a:t>
            </a:r>
          </a:p>
        </p:txBody>
      </p:sp>
      <p:sp>
        <p:nvSpPr>
          <p:cNvPr id="3" name="Объект 2"/>
          <p:cNvSpPr>
            <a:spLocks noGrp="1"/>
          </p:cNvSpPr>
          <p:nvPr>
            <p:ph idx="1"/>
          </p:nvPr>
        </p:nvSpPr>
        <p:spPr/>
        <p:txBody>
          <a:bodyPr/>
          <a:lstStyle/>
          <a:p>
            <a:endParaRPr lang="ru-RU"/>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450" y="1693452"/>
            <a:ext cx="11210545" cy="4973207"/>
          </a:xfrm>
          <a:prstGeom prst="rect">
            <a:avLst/>
          </a:prstGeom>
          <a:noFill/>
          <a:ln>
            <a:solidFill>
              <a:schemeClr val="accent2">
                <a:lumMod val="40000"/>
                <a:lumOff val="60000"/>
              </a:schemeClr>
            </a:solidFill>
          </a:ln>
        </p:spPr>
      </p:pic>
    </p:spTree>
    <p:extLst>
      <p:ext uri="{BB962C8B-B14F-4D97-AF65-F5344CB8AC3E}">
        <p14:creationId xmlns:p14="http://schemas.microsoft.com/office/powerpoint/2010/main" val="85679522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800" b="1" dirty="0">
                <a:solidFill>
                  <a:srgbClr val="6C276A"/>
                </a:solidFill>
              </a:rPr>
              <a:t>Результаты выполнения заданий в зависимости </a:t>
            </a:r>
            <a:br>
              <a:rPr lang="ru-RU" sz="3800" b="1" dirty="0">
                <a:solidFill>
                  <a:srgbClr val="6C276A"/>
                </a:solidFill>
              </a:rPr>
            </a:br>
            <a:r>
              <a:rPr lang="ru-RU" sz="3800" b="1" dirty="0">
                <a:solidFill>
                  <a:srgbClr val="6C276A"/>
                </a:solidFill>
              </a:rPr>
              <a:t>от типа текста</a:t>
            </a:r>
            <a:br>
              <a:rPr lang="ru-RU" dirty="0"/>
            </a:br>
            <a:endParaRPr lang="ru-RU" dirty="0"/>
          </a:p>
        </p:txBody>
      </p:sp>
      <p:sp>
        <p:nvSpPr>
          <p:cNvPr id="3" name="Объект 2"/>
          <p:cNvSpPr>
            <a:spLocks noGrp="1"/>
          </p:cNvSpPr>
          <p:nvPr>
            <p:ph idx="1"/>
          </p:nvPr>
        </p:nvSpPr>
        <p:spPr/>
        <p:txBody>
          <a:bodyPr/>
          <a:lstStyle/>
          <a:p>
            <a:endParaRPr lang="ru-RU"/>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569" y="1766222"/>
            <a:ext cx="11261083" cy="5057006"/>
          </a:xfrm>
          <a:prstGeom prst="rect">
            <a:avLst/>
          </a:prstGeom>
          <a:noFill/>
          <a:ln>
            <a:solidFill>
              <a:schemeClr val="accent2">
                <a:lumMod val="40000"/>
                <a:lumOff val="60000"/>
              </a:schemeClr>
            </a:solidFill>
          </a:ln>
        </p:spPr>
      </p:pic>
    </p:spTree>
    <p:extLst>
      <p:ext uri="{BB962C8B-B14F-4D97-AF65-F5344CB8AC3E}">
        <p14:creationId xmlns:p14="http://schemas.microsoft.com/office/powerpoint/2010/main" val="155781025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400" b="1" dirty="0">
                <a:solidFill>
                  <a:srgbClr val="6C276A"/>
                </a:solidFill>
              </a:rPr>
              <a:t>Результаты выполнения заданий в зависимости </a:t>
            </a:r>
            <a:br>
              <a:rPr lang="ru-RU" sz="3400" b="1" dirty="0">
                <a:solidFill>
                  <a:srgbClr val="6C276A"/>
                </a:solidFill>
              </a:rPr>
            </a:br>
            <a:r>
              <a:rPr lang="ru-RU" sz="3400" b="1" dirty="0">
                <a:solidFill>
                  <a:srgbClr val="6C276A"/>
                </a:solidFill>
              </a:rPr>
              <a:t>от ситуации чтения</a:t>
            </a:r>
          </a:p>
        </p:txBody>
      </p:sp>
      <p:sp>
        <p:nvSpPr>
          <p:cNvPr id="3" name="Объект 2"/>
          <p:cNvSpPr>
            <a:spLocks noGrp="1"/>
          </p:cNvSpPr>
          <p:nvPr>
            <p:ph idx="1"/>
          </p:nvPr>
        </p:nvSpPr>
        <p:spPr/>
        <p:txBody>
          <a:bodyPr/>
          <a:lstStyle/>
          <a:p>
            <a:endParaRPr lang="ru-RU"/>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700" y="1877217"/>
            <a:ext cx="10809451" cy="4605678"/>
          </a:xfrm>
          <a:prstGeom prst="rect">
            <a:avLst/>
          </a:prstGeom>
          <a:noFill/>
          <a:ln>
            <a:solidFill>
              <a:schemeClr val="accent2">
                <a:lumMod val="40000"/>
                <a:lumOff val="60000"/>
              </a:schemeClr>
            </a:solidFill>
          </a:ln>
        </p:spPr>
      </p:pic>
      <p:pic>
        <p:nvPicPr>
          <p:cNvPr id="5" name="Picture 2"/>
          <p:cNvPicPr>
            <a:picLocks noChangeAspect="1" noChangeArrowheads="1"/>
          </p:cNvPicPr>
          <p:nvPr/>
        </p:nvPicPr>
        <p:blipFill>
          <a:blip r:embed="rId3" cstate="print"/>
          <a:srcRect/>
          <a:stretch>
            <a:fillRect/>
          </a:stretch>
        </p:blipFill>
        <p:spPr bwMode="auto">
          <a:xfrm>
            <a:off x="1" y="6174527"/>
            <a:ext cx="3032092" cy="989863"/>
          </a:xfrm>
          <a:prstGeom prst="rect">
            <a:avLst/>
          </a:prstGeom>
          <a:noFill/>
          <a:ln w="9525">
            <a:noFill/>
            <a:miter lim="800000"/>
            <a:headEnd/>
            <a:tailEnd/>
          </a:ln>
        </p:spPr>
      </p:pic>
    </p:spTree>
    <p:extLst>
      <p:ext uri="{BB962C8B-B14F-4D97-AF65-F5344CB8AC3E}">
        <p14:creationId xmlns:p14="http://schemas.microsoft.com/office/powerpoint/2010/main" val="44697664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3">
            <a:extLst>
              <a:ext uri="{FF2B5EF4-FFF2-40B4-BE49-F238E27FC236}">
                <a16:creationId xmlns:a16="http://schemas.microsoft.com/office/drawing/2014/main" id="{24188978-4A8A-4FD0-A2D5-883CF2079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212" y="4106256"/>
            <a:ext cx="4703288" cy="212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Линия">
            <a:extLst>
              <a:ext uri="{FF2B5EF4-FFF2-40B4-BE49-F238E27FC236}">
                <a16:creationId xmlns:a16="http://schemas.microsoft.com/office/drawing/2014/main" id="{C3D88651-5E34-481F-9405-2065D846939E}"/>
              </a:ext>
            </a:extLst>
          </p:cNvPr>
          <p:cNvSpPr>
            <a:spLocks noChangeShapeType="1"/>
          </p:cNvSpPr>
          <p:nvPr/>
        </p:nvSpPr>
        <p:spPr bwMode="auto">
          <a:xfrm>
            <a:off x="1635159" y="1762904"/>
            <a:ext cx="8424789" cy="0"/>
          </a:xfrm>
          <a:prstGeom prst="line">
            <a:avLst/>
          </a:prstGeom>
          <a:noFill/>
          <a:ln w="12700">
            <a:solidFill>
              <a:srgbClr val="253957"/>
            </a:solidFill>
            <a:miter lim="400000"/>
            <a:headEnd/>
            <a:tailEnd/>
          </a:ln>
          <a:extLst>
            <a:ext uri="{909E8E84-426E-40DD-AFC4-6F175D3DCCD1}">
              <a14:hiddenFill xmlns:a14="http://schemas.microsoft.com/office/drawing/2010/main">
                <a:noFill/>
              </a14:hiddenFill>
            </a:ext>
          </a:extLst>
        </p:spPr>
        <p:txBody>
          <a:bodyPr lIns="27986" tIns="27986" rIns="27986" bIns="27986" anchor="ctr"/>
          <a:lstStyle/>
          <a:p>
            <a:endParaRPr lang="ru-RU" sz="2194"/>
          </a:p>
        </p:txBody>
      </p:sp>
      <p:sp>
        <p:nvSpPr>
          <p:cNvPr id="59" name="Очень крутой заголовок…">
            <a:extLst>
              <a:ext uri="{FF2B5EF4-FFF2-40B4-BE49-F238E27FC236}">
                <a16:creationId xmlns:a16="http://schemas.microsoft.com/office/drawing/2014/main" id="{7CAAF824-ECDB-43B6-9F4F-91FC271EAAC7}"/>
              </a:ext>
            </a:extLst>
          </p:cNvPr>
          <p:cNvSpPr txBox="1"/>
          <p:nvPr/>
        </p:nvSpPr>
        <p:spPr>
          <a:xfrm>
            <a:off x="1502485" y="295200"/>
            <a:ext cx="9093134" cy="625226"/>
          </a:xfrm>
          <a:prstGeom prst="rect">
            <a:avLst/>
          </a:prstGeom>
          <a:ln w="12700">
            <a:miter lim="400000"/>
          </a:ln>
        </p:spPr>
        <p:txBody>
          <a:bodyPr lIns="27986" tIns="27986" rIns="27986" bIns="27986"/>
          <a:lstStyle/>
          <a:p>
            <a:pPr>
              <a:defRPr sz="7000" b="1" cap="all">
                <a:solidFill>
                  <a:srgbClr val="253957"/>
                </a:solidFill>
                <a:latin typeface="+mn-lt"/>
                <a:ea typeface="+mn-ea"/>
                <a:cs typeface="+mn-cs"/>
                <a:sym typeface="Arial Narrow"/>
              </a:defRPr>
            </a:pPr>
            <a:r>
              <a:rPr lang="ru-RU" sz="2507" b="1" cap="all" dirty="0">
                <a:solidFill>
                  <a:schemeClr val="bg2">
                    <a:lumMod val="75000"/>
                  </a:schemeClr>
                </a:solidFill>
                <a:sym typeface="Arial Narrow"/>
              </a:rPr>
              <a:t>Почему это важно: эффекты неравенства</a:t>
            </a:r>
          </a:p>
        </p:txBody>
      </p:sp>
      <p:pic>
        <p:nvPicPr>
          <p:cNvPr id="16389" name="Content Placeholder 3">
            <a:extLst>
              <a:ext uri="{FF2B5EF4-FFF2-40B4-BE49-F238E27FC236}">
                <a16:creationId xmlns:a16="http://schemas.microsoft.com/office/drawing/2014/main" id="{7D564777-0C7B-4895-8C85-C8AAEC7149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480956" y="616934"/>
            <a:ext cx="2454466" cy="418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93C871F-01CC-40D7-B24A-7F362E23D5CC}"/>
              </a:ext>
            </a:extLst>
          </p:cNvPr>
          <p:cNvSpPr txBox="1"/>
          <p:nvPr/>
        </p:nvSpPr>
        <p:spPr>
          <a:xfrm>
            <a:off x="5893989" y="1457755"/>
            <a:ext cx="3993483" cy="1394228"/>
          </a:xfrm>
          <a:prstGeom prst="rect">
            <a:avLst/>
          </a:prstGeom>
          <a:noFill/>
        </p:spPr>
        <p:txBody>
          <a:bodyPr>
            <a:spAutoFit/>
          </a:bodyPr>
          <a:lstStyle/>
          <a:p>
            <a:pPr>
              <a:defRPr/>
            </a:pPr>
            <a:r>
              <a:rPr lang="ru-RU" sz="1410" dirty="0"/>
              <a:t>Анализ Всемирного Банка по результатам </a:t>
            </a:r>
            <a:r>
              <a:rPr lang="en-US" sz="1410" dirty="0"/>
              <a:t>PISA</a:t>
            </a:r>
            <a:r>
              <a:rPr lang="ru-RU" sz="1410" dirty="0"/>
              <a:t> в РФ показывает, что увеличение результатов самых слабых учащихся может принести существенную выгоду для российской экономики - прирост эквивалентный одной трети российского ВВП в течение примерно 20 лет.</a:t>
            </a:r>
            <a:endParaRPr lang="en-US" sz="1410" dirty="0"/>
          </a:p>
        </p:txBody>
      </p:sp>
      <p:pic>
        <p:nvPicPr>
          <p:cNvPr id="16391" name="Picture 4">
            <a:extLst>
              <a:ext uri="{FF2B5EF4-FFF2-40B4-BE49-F238E27FC236}">
                <a16:creationId xmlns:a16="http://schemas.microsoft.com/office/drawing/2014/main" id="{0DA8DA46-804A-46BE-82A4-0B96336E63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5302" y="3436253"/>
            <a:ext cx="1427902" cy="20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Прямоугольник 2">
            <a:extLst>
              <a:ext uri="{FF2B5EF4-FFF2-40B4-BE49-F238E27FC236}">
                <a16:creationId xmlns:a16="http://schemas.microsoft.com/office/drawing/2014/main" id="{5BC71272-9765-4D8C-B872-D0A4C8F5CCF9}"/>
              </a:ext>
            </a:extLst>
          </p:cNvPr>
          <p:cNvSpPr>
            <a:spLocks noChangeArrowheads="1"/>
          </p:cNvSpPr>
          <p:nvPr/>
        </p:nvSpPr>
        <p:spPr bwMode="auto">
          <a:xfrm>
            <a:off x="1641793" y="6197527"/>
            <a:ext cx="5199157" cy="2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ru-RU" altLang="ru-RU" sz="940">
                <a:solidFill>
                  <a:srgbClr val="333333"/>
                </a:solidFill>
                <a:latin typeface="McKinsey Theinhardt"/>
              </a:rPr>
              <a:t>Источник: </a:t>
            </a:r>
            <a:r>
              <a:rPr lang="en-US" altLang="ru-RU" sz="940">
                <a:solidFill>
                  <a:srgbClr val="333333"/>
                </a:solidFill>
                <a:latin typeface="McKinsey Theinhardt"/>
              </a:rPr>
              <a:t>McKinsey &amp; Company. Byron G. Auguste, </a:t>
            </a:r>
            <a:r>
              <a:rPr lang="en-US" altLang="ru-RU" sz="940">
                <a:solidFill>
                  <a:srgbClr val="333333"/>
                </a:solidFill>
                <a:latin typeface="McKinsey Theinhardt"/>
                <a:hlinkClick r:id="rId6"/>
              </a:rPr>
              <a:t>Bryan Hancock</a:t>
            </a:r>
            <a:r>
              <a:rPr lang="en-US" altLang="ru-RU" sz="940">
                <a:solidFill>
                  <a:srgbClr val="333333"/>
                </a:solidFill>
                <a:latin typeface="McKinsey Theinhardt"/>
              </a:rPr>
              <a:t>, and </a:t>
            </a:r>
            <a:r>
              <a:rPr lang="en-US" altLang="ru-RU" sz="940">
                <a:solidFill>
                  <a:srgbClr val="333333"/>
                </a:solidFill>
                <a:latin typeface="McKinsey Theinhardt"/>
                <a:hlinkClick r:id="rId7"/>
              </a:rPr>
              <a:t>Martha Laboissiere</a:t>
            </a:r>
            <a:endParaRPr lang="ru-RU" altLang="ru-RU" sz="940"/>
          </a:p>
        </p:txBody>
      </p:sp>
      <p:sp>
        <p:nvSpPr>
          <p:cNvPr id="11" name="TextBox 10">
            <a:extLst>
              <a:ext uri="{FF2B5EF4-FFF2-40B4-BE49-F238E27FC236}">
                <a16:creationId xmlns:a16="http://schemas.microsoft.com/office/drawing/2014/main" id="{0CB1345D-8E7E-460E-B091-4357603D5AE0}"/>
              </a:ext>
            </a:extLst>
          </p:cNvPr>
          <p:cNvSpPr txBox="1"/>
          <p:nvPr/>
        </p:nvSpPr>
        <p:spPr>
          <a:xfrm>
            <a:off x="1641792" y="4036603"/>
            <a:ext cx="4252197" cy="1828193"/>
          </a:xfrm>
          <a:prstGeom prst="rect">
            <a:avLst/>
          </a:prstGeom>
          <a:noFill/>
        </p:spPr>
        <p:txBody>
          <a:bodyPr>
            <a:spAutoFit/>
          </a:bodyPr>
          <a:lstStyle/>
          <a:p>
            <a:pPr>
              <a:defRPr/>
            </a:pPr>
            <a:r>
              <a:rPr lang="ru-RU" sz="1410" dirty="0"/>
              <a:t>Анализ компании </a:t>
            </a:r>
            <a:r>
              <a:rPr lang="en-US" sz="1410" dirty="0"/>
              <a:t>McKinsey </a:t>
            </a:r>
            <a:r>
              <a:rPr lang="ru-RU" sz="1410" dirty="0"/>
              <a:t>в США показывает, что если бы к 1998 году в стране было бы устранено образовательное неравенство достижений, суммарный ВВП страны был бы больше на 1300-2300 миллиардов долларов. Эксперты компании пишут также, что образовательное неравенство сказалось на экономике страны сильнее, чем все рецессии в экономике с 1970 года</a:t>
            </a:r>
            <a:endParaRPr lang="en-US" sz="1410"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0805" y="567276"/>
            <a:ext cx="10819884" cy="716936"/>
          </a:xfrm>
        </p:spPr>
        <p:txBody>
          <a:bodyPr>
            <a:noAutofit/>
          </a:bodyPr>
          <a:lstStyle/>
          <a:p>
            <a:pPr algn="ctr"/>
            <a:r>
              <a:rPr lang="ru-RU" sz="3600" b="1" dirty="0">
                <a:solidFill>
                  <a:srgbClr val="660066"/>
                </a:solidFill>
              </a:rPr>
              <a:t>Результаты</a:t>
            </a:r>
            <a:r>
              <a:rPr lang="ru-RU" sz="3600" b="1" dirty="0">
                <a:solidFill>
                  <a:srgbClr val="6C276A"/>
                </a:solidFill>
              </a:rPr>
              <a:t> Российской Федерации </a:t>
            </a:r>
            <a:br>
              <a:rPr lang="ru-RU" sz="3600" b="1" dirty="0">
                <a:solidFill>
                  <a:srgbClr val="6C276A"/>
                </a:solidFill>
              </a:rPr>
            </a:br>
            <a:r>
              <a:rPr lang="ru-RU" sz="3600" b="1" dirty="0">
                <a:solidFill>
                  <a:srgbClr val="6C276A"/>
                </a:solidFill>
              </a:rPr>
              <a:t>в международном исследовании </a:t>
            </a:r>
            <a:r>
              <a:rPr lang="en-US" sz="3600" b="1" dirty="0">
                <a:solidFill>
                  <a:srgbClr val="6C276A"/>
                </a:solidFill>
              </a:rPr>
              <a:t>PISA</a:t>
            </a:r>
            <a:br>
              <a:rPr lang="en-US" sz="3600" b="1" dirty="0">
                <a:solidFill>
                  <a:srgbClr val="6C276A"/>
                </a:solidFill>
              </a:rPr>
            </a:br>
            <a:endParaRPr lang="ru-RU" sz="3600" b="1" dirty="0"/>
          </a:p>
        </p:txBody>
      </p:sp>
      <p:sp>
        <p:nvSpPr>
          <p:cNvPr id="3" name="Объект 2"/>
          <p:cNvSpPr>
            <a:spLocks noGrp="1"/>
          </p:cNvSpPr>
          <p:nvPr>
            <p:ph idx="1"/>
          </p:nvPr>
        </p:nvSpPr>
        <p:spPr/>
        <p:txBody>
          <a:bodyPr/>
          <a:lstStyle/>
          <a:p>
            <a:endParaRPr lang="ru-RU"/>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4515" y="1246216"/>
            <a:ext cx="3124292" cy="1978167"/>
          </a:xfrm>
          <a:prstGeom prst="rect">
            <a:avLst/>
          </a:prstGeom>
          <a:noFill/>
          <a:ln>
            <a:solidFill>
              <a:schemeClr val="accent2">
                <a:lumMod val="60000"/>
                <a:lumOff val="40000"/>
              </a:schemeClr>
            </a:solidFill>
          </a:ln>
        </p:spPr>
      </p:pic>
      <p:pic>
        <p:nvPicPr>
          <p:cNvPr id="5" name="Рисунок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2560" y="1230200"/>
            <a:ext cx="3024340" cy="1960351"/>
          </a:xfrm>
          <a:prstGeom prst="rect">
            <a:avLst/>
          </a:prstGeom>
          <a:noFill/>
          <a:ln>
            <a:solidFill>
              <a:schemeClr val="accent3">
                <a:lumMod val="50000"/>
              </a:schemeClr>
            </a:solidFill>
          </a:ln>
        </p:spPr>
      </p:pic>
      <p:pic>
        <p:nvPicPr>
          <p:cNvPr id="6" name="Рисунок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4683" y="1250717"/>
            <a:ext cx="3124292" cy="1935048"/>
          </a:xfrm>
          <a:prstGeom prst="rect">
            <a:avLst/>
          </a:prstGeom>
          <a:noFill/>
          <a:ln>
            <a:solidFill>
              <a:srgbClr val="0070C0"/>
            </a:solidFill>
          </a:ln>
        </p:spPr>
      </p:pic>
      <p:pic>
        <p:nvPicPr>
          <p:cNvPr id="7" name="Picture 2"/>
          <p:cNvPicPr>
            <a:picLocks noChangeAspect="1" noChangeArrowheads="1"/>
          </p:cNvPicPr>
          <p:nvPr/>
        </p:nvPicPr>
        <p:blipFill>
          <a:blip r:embed="rId5" cstate="print"/>
          <a:srcRect/>
          <a:stretch>
            <a:fillRect/>
          </a:stretch>
        </p:blipFill>
        <p:spPr bwMode="auto">
          <a:xfrm>
            <a:off x="1242572" y="3328709"/>
            <a:ext cx="3116733" cy="2635471"/>
          </a:xfrm>
          <a:prstGeom prst="rect">
            <a:avLst/>
          </a:prstGeom>
          <a:noFill/>
          <a:ln w="9525">
            <a:noFill/>
            <a:miter lim="800000"/>
            <a:headEnd/>
            <a:tailEnd/>
          </a:ln>
        </p:spPr>
      </p:pic>
      <p:pic>
        <p:nvPicPr>
          <p:cNvPr id="8" name="Picture 3"/>
          <p:cNvPicPr>
            <a:picLocks noChangeAspect="1" noChangeArrowheads="1"/>
          </p:cNvPicPr>
          <p:nvPr/>
        </p:nvPicPr>
        <p:blipFill>
          <a:blip r:embed="rId6" cstate="print"/>
          <a:srcRect/>
          <a:stretch>
            <a:fillRect/>
          </a:stretch>
        </p:blipFill>
        <p:spPr bwMode="auto">
          <a:xfrm>
            <a:off x="4572372" y="3328708"/>
            <a:ext cx="6884528" cy="2575768"/>
          </a:xfrm>
          <a:prstGeom prst="rect">
            <a:avLst/>
          </a:prstGeom>
          <a:noFill/>
          <a:ln w="9525">
            <a:noFill/>
            <a:miter lim="800000"/>
            <a:headEnd/>
            <a:tailEnd/>
          </a:ln>
        </p:spPr>
      </p:pic>
      <p:pic>
        <p:nvPicPr>
          <p:cNvPr id="9" name="Picture 5"/>
          <p:cNvPicPr>
            <a:picLocks noChangeAspect="1" noChangeArrowheads="1"/>
          </p:cNvPicPr>
          <p:nvPr/>
        </p:nvPicPr>
        <p:blipFill>
          <a:blip r:embed="rId7" cstate="print"/>
          <a:srcRect/>
          <a:stretch>
            <a:fillRect/>
          </a:stretch>
        </p:blipFill>
        <p:spPr bwMode="auto">
          <a:xfrm>
            <a:off x="544805" y="6175302"/>
            <a:ext cx="11091887" cy="656736"/>
          </a:xfrm>
          <a:prstGeom prst="rect">
            <a:avLst/>
          </a:prstGeom>
          <a:noFill/>
          <a:ln w="9525">
            <a:noFill/>
            <a:miter lim="800000"/>
            <a:headEnd/>
            <a:tailEnd/>
          </a:ln>
        </p:spPr>
      </p:pic>
    </p:spTree>
    <p:extLst>
      <p:ext uri="{BB962C8B-B14F-4D97-AF65-F5344CB8AC3E}">
        <p14:creationId xmlns:p14="http://schemas.microsoft.com/office/powerpoint/2010/main" val="421191349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6809" y="381438"/>
            <a:ext cx="10247233" cy="630675"/>
          </a:xfrm>
        </p:spPr>
        <p:txBody>
          <a:bodyPr>
            <a:normAutofit/>
          </a:bodyPr>
          <a:lstStyle/>
          <a:p>
            <a:pPr algn="ctr"/>
            <a:r>
              <a:rPr lang="ru-RU" sz="3400" b="1" dirty="0">
                <a:solidFill>
                  <a:srgbClr val="6C276A"/>
                </a:solidFill>
              </a:rPr>
              <a:t>Уровни читательской грамотности</a:t>
            </a:r>
          </a:p>
        </p:txBody>
      </p:sp>
      <p:sp>
        <p:nvSpPr>
          <p:cNvPr id="3" name="Объект 2"/>
          <p:cNvSpPr>
            <a:spLocks noGrp="1"/>
          </p:cNvSpPr>
          <p:nvPr>
            <p:ph idx="1"/>
          </p:nvPr>
        </p:nvSpPr>
        <p:spPr/>
        <p:txBody>
          <a:bodyPr/>
          <a:lstStyle/>
          <a:p>
            <a:endParaRPr lang="ru-RU" dirty="0"/>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0639" y="1228182"/>
            <a:ext cx="8629528" cy="5489499"/>
          </a:xfrm>
          <a:prstGeom prst="rect">
            <a:avLst/>
          </a:prstGeom>
          <a:noFill/>
          <a:ln>
            <a:solidFill>
              <a:schemeClr val="accent2"/>
            </a:solidFill>
          </a:ln>
        </p:spPr>
      </p:pic>
    </p:spTree>
    <p:extLst>
      <p:ext uri="{BB962C8B-B14F-4D97-AF65-F5344CB8AC3E}">
        <p14:creationId xmlns:p14="http://schemas.microsoft.com/office/powerpoint/2010/main" val="429398714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095" y="176741"/>
            <a:ext cx="10247233" cy="1384784"/>
          </a:xfrm>
        </p:spPr>
        <p:txBody>
          <a:bodyPr>
            <a:normAutofit fontScale="90000"/>
          </a:bodyPr>
          <a:lstStyle/>
          <a:p>
            <a:pPr algn="ctr"/>
            <a:r>
              <a:rPr lang="ru-RU" sz="4000" b="1" dirty="0">
                <a:solidFill>
                  <a:srgbClr val="6C276A"/>
                </a:solidFill>
              </a:rPr>
              <a:t>Концептуальная модель исследования </a:t>
            </a:r>
            <a:r>
              <a:rPr lang="en-US" sz="4000" b="1" dirty="0">
                <a:solidFill>
                  <a:srgbClr val="6C276A"/>
                </a:solidFill>
              </a:rPr>
              <a:t>PISA</a:t>
            </a:r>
            <a:r>
              <a:rPr lang="ru-RU" sz="4000" b="1" dirty="0">
                <a:solidFill>
                  <a:srgbClr val="6C276A"/>
                </a:solidFill>
              </a:rPr>
              <a:t>-2018 </a:t>
            </a:r>
            <a:br>
              <a:rPr lang="ru-RU" sz="4000" b="1" dirty="0">
                <a:solidFill>
                  <a:srgbClr val="6C276A"/>
                </a:solidFill>
              </a:rPr>
            </a:br>
            <a:r>
              <a:rPr lang="ru-RU" sz="4000" b="1" dirty="0">
                <a:solidFill>
                  <a:srgbClr val="6C276A"/>
                </a:solidFill>
              </a:rPr>
              <a:t>для изучения равенства в образовании</a:t>
            </a:r>
          </a:p>
        </p:txBody>
      </p:sp>
      <p:sp>
        <p:nvSpPr>
          <p:cNvPr id="3" name="Объект 2"/>
          <p:cNvSpPr>
            <a:spLocks noGrp="1"/>
          </p:cNvSpPr>
          <p:nvPr>
            <p:ph idx="1"/>
          </p:nvPr>
        </p:nvSpPr>
        <p:spPr/>
        <p:txBody>
          <a:bodyPr/>
          <a:lstStyle/>
          <a:p>
            <a:endParaRPr lang="ru-RU"/>
          </a:p>
        </p:txBody>
      </p:sp>
      <p:graphicFrame>
        <p:nvGraphicFramePr>
          <p:cNvPr id="5" name="Diagram 2"/>
          <p:cNvGraphicFramePr/>
          <p:nvPr/>
        </p:nvGraphicFramePr>
        <p:xfrm>
          <a:off x="2015502" y="1561525"/>
          <a:ext cx="8348418" cy="5209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643697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81282" name="Picture 2"/>
          <p:cNvPicPr>
            <a:picLocks noChangeAspect="1" noChangeArrowheads="1"/>
          </p:cNvPicPr>
          <p:nvPr/>
        </p:nvPicPr>
        <p:blipFill>
          <a:blip r:embed="rId2"/>
          <a:srcRect l="2232" t="19254" r="35176" b="11898"/>
          <a:stretch>
            <a:fillRect/>
          </a:stretch>
        </p:blipFill>
        <p:spPr bwMode="auto">
          <a:xfrm>
            <a:off x="654013" y="0"/>
            <a:ext cx="10546985" cy="6522477"/>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80258" name="Picture 2"/>
          <p:cNvPicPr>
            <a:picLocks noChangeAspect="1" noChangeArrowheads="1"/>
          </p:cNvPicPr>
          <p:nvPr/>
        </p:nvPicPr>
        <p:blipFill>
          <a:blip r:embed="rId2"/>
          <a:srcRect l="2232" t="19254" r="34352" b="10433"/>
          <a:stretch>
            <a:fillRect/>
          </a:stretch>
        </p:blipFill>
        <p:spPr bwMode="auto">
          <a:xfrm>
            <a:off x="387978" y="0"/>
            <a:ext cx="11492872" cy="7164388"/>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792057" y="0"/>
            <a:ext cx="10395744" cy="1114460"/>
          </a:xfrm>
        </p:spPr>
        <p:txBody>
          <a:bodyPr>
            <a:normAutofit fontScale="90000"/>
          </a:bodyPr>
          <a:lstStyle/>
          <a:p>
            <a:pPr>
              <a:defRPr/>
            </a:pPr>
            <a:r>
              <a:rPr lang="ru-RU" dirty="0"/>
              <a:t>Начало нового цикла исследования </a:t>
            </a:r>
            <a:r>
              <a:rPr lang="en-US" dirty="0"/>
              <a:t>PISA </a:t>
            </a:r>
            <a:r>
              <a:rPr lang="ru-RU" dirty="0"/>
              <a:t>-2021/22</a:t>
            </a:r>
          </a:p>
        </p:txBody>
      </p:sp>
      <p:sp>
        <p:nvSpPr>
          <p:cNvPr id="13315" name="Содержимое 2"/>
          <p:cNvSpPr>
            <a:spLocks noGrp="1"/>
          </p:cNvSpPr>
          <p:nvPr>
            <p:ph idx="1"/>
          </p:nvPr>
        </p:nvSpPr>
        <p:spPr>
          <a:xfrm>
            <a:off x="198014" y="1134361"/>
            <a:ext cx="11682836" cy="5333489"/>
          </a:xfrm>
        </p:spPr>
        <p:txBody>
          <a:bodyPr>
            <a:noAutofit/>
          </a:bodyPr>
          <a:lstStyle/>
          <a:p>
            <a:pPr marL="422275" lvl="1" indent="-15875">
              <a:buFont typeface="Arial" pitchFamily="34" charset="0"/>
              <a:buChar char="•"/>
              <a:defRPr/>
            </a:pPr>
            <a:r>
              <a:rPr lang="ru-RU" dirty="0"/>
              <a:t>   Сохранение основных направлений (математическая, естественнонаучная, читательская и финансовая грамотности); приоритетная область – математическая грамотность</a:t>
            </a:r>
          </a:p>
          <a:p>
            <a:pPr marL="422275" lvl="1" indent="-15875">
              <a:buFont typeface="Arial" pitchFamily="34" charset="0"/>
              <a:buChar char="•"/>
              <a:defRPr/>
            </a:pPr>
            <a:r>
              <a:rPr lang="ru-RU" dirty="0"/>
              <a:t>      Совершенствование концепции оценки математической грамотности</a:t>
            </a:r>
          </a:p>
          <a:p>
            <a:pPr marL="422275" lvl="1" indent="-15875">
              <a:buFont typeface="Arial" pitchFamily="34" charset="0"/>
              <a:buChar char="•"/>
              <a:defRPr/>
            </a:pPr>
            <a:r>
              <a:rPr lang="ru-RU" dirty="0"/>
              <a:t>   Введение нового направления – </a:t>
            </a:r>
            <a:r>
              <a:rPr lang="ru-RU" dirty="0" err="1"/>
              <a:t>креативное</a:t>
            </a:r>
            <a:r>
              <a:rPr lang="ru-RU" dirty="0"/>
              <a:t> мышление</a:t>
            </a:r>
          </a:p>
          <a:p>
            <a:pPr marL="422275" lvl="1" indent="-15875">
              <a:buFont typeface="Arial" pitchFamily="34" charset="0"/>
              <a:buChar char="•"/>
              <a:defRPr/>
            </a:pPr>
            <a:r>
              <a:rPr lang="ru-RU" dirty="0"/>
              <a:t>   Введение новой области – оценка личного    благополучия учащихся  и  учителей</a:t>
            </a:r>
          </a:p>
          <a:p>
            <a:pPr marL="422275" lvl="1" indent="-15875">
              <a:buFont typeface="Arial" pitchFamily="34" charset="0"/>
              <a:buChar char="•"/>
              <a:defRPr/>
            </a:pPr>
            <a:r>
              <a:rPr lang="ru-RU" dirty="0"/>
              <a:t> Развитие технологии адаптивного тестирования для оценки математической грамотности</a:t>
            </a:r>
          </a:p>
          <a:p>
            <a:pPr marL="103903" lvl="1" indent="306040">
              <a:buFont typeface="Arial" pitchFamily="34" charset="0"/>
              <a:buChar char="•"/>
              <a:defRPr/>
            </a:pPr>
            <a:endParaRPr lang="ru-RU" sz="2400" dirty="0"/>
          </a:p>
          <a:p>
            <a:pPr marL="103903" lvl="1" indent="306040">
              <a:buFont typeface="Arial" pitchFamily="34" charset="0"/>
              <a:buChar char="•"/>
              <a:defRPr/>
            </a:pPr>
            <a:endParaRPr lang="ru-RU" sz="2400" dirty="0"/>
          </a:p>
          <a:p>
            <a:pPr lvl="1">
              <a:defRPr/>
            </a:pPr>
            <a:endParaRPr lang="ru-RU" sz="2400" dirty="0"/>
          </a:p>
        </p:txBody>
      </p:sp>
      <p:pic>
        <p:nvPicPr>
          <p:cNvPr id="13316" name="Picture 8" descr="logo_en"/>
          <p:cNvPicPr>
            <a:picLocks noChangeAspect="1" noChangeArrowheads="1"/>
          </p:cNvPicPr>
          <p:nvPr/>
        </p:nvPicPr>
        <p:blipFill>
          <a:blip r:embed="rId3" cstate="print"/>
          <a:srcRect/>
          <a:stretch>
            <a:fillRect/>
          </a:stretch>
        </p:blipFill>
        <p:spPr bwMode="auto">
          <a:xfrm>
            <a:off x="9343794" y="6288741"/>
            <a:ext cx="2537057" cy="726389"/>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Объект 2"/>
          <p:cNvSpPr txBox="1">
            <a:spLocks noGrp="1"/>
          </p:cNvSpPr>
          <p:nvPr>
            <p:ph type="body" sz="half" idx="1"/>
          </p:nvPr>
        </p:nvSpPr>
        <p:spPr>
          <a:xfrm>
            <a:off x="585896" y="2646090"/>
            <a:ext cx="11140885" cy="1908248"/>
          </a:xfrm>
          <a:prstGeom prst="rect">
            <a:avLst/>
          </a:prstGeom>
        </p:spPr>
        <p:txBody>
          <a:bodyPr>
            <a:normAutofit fontScale="62500" lnSpcReduction="20000"/>
          </a:bodyPr>
          <a:lstStyle>
            <a:lvl1pPr marL="0" indent="0" algn="ctr" defTabSz="1222451">
              <a:spcBef>
                <a:spcPts val="0"/>
              </a:spcBef>
              <a:buSzTx/>
              <a:buNone/>
              <a:defRPr sz="4512" b="1"/>
            </a:lvl1pPr>
          </a:lstStyle>
          <a:p>
            <a:r>
              <a:rPr lang="ru-RU" dirty="0">
                <a:solidFill>
                  <a:srgbClr val="002060"/>
                </a:solidFill>
              </a:rPr>
              <a:t>Инновационный проект Министерства просвещения РФ «Мониторинг формирования и оценки функциональной грамотности». </a:t>
            </a:r>
          </a:p>
          <a:p>
            <a:r>
              <a:rPr lang="ru-RU" dirty="0">
                <a:solidFill>
                  <a:srgbClr val="002060"/>
                </a:solidFill>
              </a:rPr>
              <a:t>Руководитель - Ковалева Галина Сергеевна, к.п.н., руководитель Центра оценки качества образования ФГБНУ «ИСРО РАО»</a:t>
            </a:r>
            <a:endParaRPr dirty="0">
              <a:solidFill>
                <a:srgbClr val="002060"/>
              </a:solidFil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932816" cy="1709986"/>
          </a:xfrm>
          <a:prstGeom prst="rect">
            <a:avLst/>
          </a:prstGeom>
        </p:spPr>
      </p:pic>
      <p:sp>
        <p:nvSpPr>
          <p:cNvPr id="4" name="Прямоугольник 3"/>
          <p:cNvSpPr/>
          <p:nvPr/>
        </p:nvSpPr>
        <p:spPr>
          <a:xfrm>
            <a:off x="539825" y="4302275"/>
            <a:ext cx="11161240" cy="1631210"/>
          </a:xfrm>
          <a:prstGeom prst="rect">
            <a:avLst/>
          </a:prstGeom>
        </p:spPr>
        <p:txBody>
          <a:bodyPr wrap="square" lIns="91433" tIns="45717" rIns="91433" bIns="45717">
            <a:spAutoFit/>
          </a:bodyPr>
          <a:lstStyle/>
          <a:p>
            <a:pPr marL="101965" indent="-101965">
              <a:defRPr/>
            </a:pPr>
            <a:endParaRPr lang="ru-RU" sz="2000" i="1" dirty="0"/>
          </a:p>
          <a:p>
            <a:pPr marL="101965" indent="-101965">
              <a:defRPr/>
            </a:pPr>
            <a:endParaRPr lang="ru-RU" sz="2000" i="1" dirty="0"/>
          </a:p>
          <a:p>
            <a:pPr marL="101965" indent="-101965">
              <a:defRPr/>
            </a:pPr>
            <a:endParaRPr lang="ru-RU" sz="2000" i="1" dirty="0"/>
          </a:p>
          <a:p>
            <a:pPr marL="101965" indent="-101965">
              <a:defRPr/>
            </a:pPr>
            <a:r>
              <a:rPr lang="ru-RU" sz="2000" i="1" dirty="0"/>
              <a:t>«Мы должны научиться измерять то, что важно, а не то, что легко измерить…» </a:t>
            </a:r>
          </a:p>
          <a:p>
            <a:pPr marL="101965" indent="-101965" algn="r">
              <a:defRPr/>
            </a:pPr>
            <a:r>
              <a:rPr lang="ru-RU" sz="2000" i="1" dirty="0"/>
              <a:t>А. Эйнштейн</a:t>
            </a:r>
          </a:p>
        </p:txBody>
      </p:sp>
      <p:pic>
        <p:nvPicPr>
          <p:cNvPr id="6" name="Рисунок 5">
            <a:extLst>
              <a:ext uri="{FF2B5EF4-FFF2-40B4-BE49-F238E27FC236}">
                <a16:creationId xmlns:a16="http://schemas.microsoft.com/office/drawing/2014/main" id="{A871EDFC-11F6-4D2F-9B24-696E5EF77E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119" r="17531" b="65620"/>
          <a:stretch/>
        </p:blipFill>
        <p:spPr>
          <a:xfrm>
            <a:off x="6084441" y="197818"/>
            <a:ext cx="5440911" cy="1965596"/>
          </a:xfrm>
          <a:prstGeom prst="rect">
            <a:avLst/>
          </a:prstGeom>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Заголовок 1"/>
          <p:cNvSpPr txBox="1">
            <a:spLocks noGrp="1"/>
          </p:cNvSpPr>
          <p:nvPr>
            <p:ph type="title"/>
          </p:nvPr>
        </p:nvSpPr>
        <p:spPr>
          <a:xfrm>
            <a:off x="611833" y="269827"/>
            <a:ext cx="10937818" cy="1728191"/>
          </a:xfrm>
          <a:prstGeom prst="rect">
            <a:avLst/>
          </a:prstGeom>
        </p:spPr>
        <p:txBody>
          <a:bodyPr>
            <a:normAutofit/>
          </a:bodyPr>
          <a:lstStyle>
            <a:lvl1pPr defTabSz="923340">
              <a:defRPr sz="3124"/>
            </a:lvl1pPr>
          </a:lstStyle>
          <a:p>
            <a:pPr>
              <a:lnSpc>
                <a:spcPct val="80000"/>
              </a:lnSpc>
            </a:pPr>
            <a:r>
              <a:rPr sz="3600" dirty="0" err="1"/>
              <a:t>Механизмы</a:t>
            </a:r>
            <a:r>
              <a:rPr sz="3600" dirty="0"/>
              <a:t> </a:t>
            </a:r>
            <a:r>
              <a:rPr sz="3600" dirty="0" err="1"/>
              <a:t>эффективного</a:t>
            </a:r>
            <a:r>
              <a:rPr sz="3600" dirty="0"/>
              <a:t> </a:t>
            </a:r>
            <a:r>
              <a:rPr sz="3600" dirty="0" err="1"/>
              <a:t>проведения</a:t>
            </a:r>
            <a:r>
              <a:rPr sz="3600" dirty="0"/>
              <a:t> </a:t>
            </a:r>
            <a:r>
              <a:rPr sz="3600" dirty="0" err="1"/>
              <a:t>мониторинга</a:t>
            </a:r>
            <a:r>
              <a:rPr sz="3600" dirty="0"/>
              <a:t> </a:t>
            </a:r>
            <a:r>
              <a:rPr sz="3600" dirty="0" err="1"/>
              <a:t>формирования</a:t>
            </a:r>
            <a:r>
              <a:rPr sz="3600" dirty="0"/>
              <a:t> </a:t>
            </a:r>
            <a:r>
              <a:rPr lang="ru-RU" sz="3600" dirty="0"/>
              <a:t>и оценки </a:t>
            </a:r>
            <a:r>
              <a:rPr sz="3600" dirty="0" err="1"/>
              <a:t>функциональной</a:t>
            </a:r>
            <a:r>
              <a:rPr sz="3600" dirty="0"/>
              <a:t> </a:t>
            </a:r>
            <a:r>
              <a:rPr sz="3600" dirty="0" err="1"/>
              <a:t>грамотности</a:t>
            </a:r>
            <a:endParaRPr sz="3600" dirty="0"/>
          </a:p>
        </p:txBody>
      </p:sp>
      <p:sp>
        <p:nvSpPr>
          <p:cNvPr id="260" name="Объект 2"/>
          <p:cNvSpPr txBox="1">
            <a:spLocks noGrp="1"/>
          </p:cNvSpPr>
          <p:nvPr>
            <p:ph type="body" idx="1"/>
          </p:nvPr>
        </p:nvSpPr>
        <p:spPr>
          <a:xfrm>
            <a:off x="594042" y="2510237"/>
            <a:ext cx="10692768" cy="4096293"/>
          </a:xfrm>
          <a:prstGeom prst="rect">
            <a:avLst/>
          </a:prstGeom>
        </p:spPr>
        <p:txBody>
          <a:bodyPr>
            <a:normAutofit fontScale="92500" lnSpcReduction="10000"/>
          </a:bodyPr>
          <a:lstStyle/>
          <a:p>
            <a:pPr marL="402182" indent="-402182" defTabSz="892288">
              <a:spcBef>
                <a:spcPts val="837"/>
              </a:spcBef>
              <a:defRPr sz="4100"/>
            </a:pPr>
            <a:r>
              <a:rPr lang="ru-RU" dirty="0"/>
              <a:t>Добровольность участия регионов и образовательных организаций («мягкий мониторинг»)</a:t>
            </a:r>
          </a:p>
          <a:p>
            <a:pPr marL="402182" indent="-402182" defTabSz="892288">
              <a:spcBef>
                <a:spcPts val="837"/>
              </a:spcBef>
              <a:defRPr sz="4100"/>
            </a:pPr>
            <a:r>
              <a:rPr dirty="0" err="1"/>
              <a:t>Доступность</a:t>
            </a:r>
            <a:r>
              <a:rPr dirty="0"/>
              <a:t>  </a:t>
            </a:r>
            <a:r>
              <a:rPr dirty="0" err="1"/>
              <a:t>материалов</a:t>
            </a:r>
            <a:endParaRPr dirty="0"/>
          </a:p>
          <a:p>
            <a:pPr marL="402182" indent="-402182" defTabSz="892288">
              <a:spcBef>
                <a:spcPts val="837"/>
              </a:spcBef>
              <a:defRPr sz="4100"/>
            </a:pPr>
            <a:r>
              <a:rPr dirty="0" err="1"/>
              <a:t>Научно-методическое</a:t>
            </a:r>
            <a:r>
              <a:rPr dirty="0"/>
              <a:t> </a:t>
            </a:r>
            <a:r>
              <a:rPr dirty="0" err="1"/>
              <a:t>сопровождение</a:t>
            </a:r>
            <a:endParaRPr dirty="0"/>
          </a:p>
          <a:p>
            <a:pPr marL="402182" indent="-402182" defTabSz="892288">
              <a:spcBef>
                <a:spcPts val="837"/>
              </a:spcBef>
              <a:defRPr sz="4100"/>
            </a:pPr>
            <a:r>
              <a:rPr dirty="0" err="1"/>
              <a:t>Компьютерный</a:t>
            </a:r>
            <a:r>
              <a:rPr dirty="0"/>
              <a:t> </a:t>
            </a:r>
            <a:r>
              <a:rPr dirty="0" err="1"/>
              <a:t>формат</a:t>
            </a:r>
            <a:r>
              <a:rPr dirty="0"/>
              <a:t> </a:t>
            </a:r>
            <a:r>
              <a:rPr dirty="0" err="1"/>
              <a:t>материалов</a:t>
            </a:r>
            <a:r>
              <a:rPr dirty="0"/>
              <a:t> и </a:t>
            </a:r>
            <a:r>
              <a:rPr dirty="0" err="1"/>
              <a:t>процедур</a:t>
            </a:r>
            <a:r>
              <a:rPr dirty="0"/>
              <a:t> </a:t>
            </a:r>
            <a:r>
              <a:rPr dirty="0" err="1"/>
              <a:t>мониторинга</a:t>
            </a:r>
            <a:endParaRPr dirty="0"/>
          </a:p>
        </p:txBody>
      </p:sp>
      <p:sp>
        <p:nvSpPr>
          <p:cNvPr id="261" name="Номер слайда 3"/>
          <p:cNvSpPr txBox="1">
            <a:spLocks noGrp="1"/>
          </p:cNvSpPr>
          <p:nvPr>
            <p:ph type="sldNum" sz="quarter" idx="4294967295"/>
          </p:nvPr>
        </p:nvSpPr>
        <p:spPr>
          <a:xfrm>
            <a:off x="11072093" y="5880403"/>
            <a:ext cx="214717" cy="27687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6512" tIns="38255" rIns="76512" bIns="38255"/>
          <a:lstStyle/>
          <a:p>
            <a:fld id="{86CB4B4D-7CA3-9044-876B-883B54F8677D}" type="slidenum">
              <a:rPr/>
              <a:pPr/>
              <a:t>37</a:t>
            </a:fld>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Заголовок 1"/>
          <p:cNvSpPr txBox="1">
            <a:spLocks noGrp="1"/>
          </p:cNvSpPr>
          <p:nvPr>
            <p:ph type="title"/>
          </p:nvPr>
        </p:nvSpPr>
        <p:spPr>
          <a:xfrm>
            <a:off x="251793" y="269826"/>
            <a:ext cx="11629057" cy="1586857"/>
          </a:xfrm>
          <a:prstGeom prst="rect">
            <a:avLst/>
          </a:prstGeom>
        </p:spPr>
        <p:txBody>
          <a:bodyPr>
            <a:noAutofit/>
          </a:bodyPr>
          <a:lstStyle>
            <a:lvl1pPr defTabSz="1040384">
              <a:defRPr sz="4960"/>
            </a:lvl1pPr>
          </a:lstStyle>
          <a:p>
            <a:pPr>
              <a:lnSpc>
                <a:spcPct val="80000"/>
              </a:lnSpc>
            </a:pPr>
            <a:r>
              <a:rPr lang="ru-RU" sz="3600" dirty="0"/>
              <a:t>Основные направления формирования функциональной грамотности, разрабатываемые в рамках проекта </a:t>
            </a:r>
            <a:endParaRPr sz="3600" dirty="0"/>
          </a:p>
        </p:txBody>
      </p:sp>
      <p:sp>
        <p:nvSpPr>
          <p:cNvPr id="252" name="Объект 2"/>
          <p:cNvSpPr txBox="1">
            <a:spLocks noGrp="1"/>
          </p:cNvSpPr>
          <p:nvPr>
            <p:ph type="body" sz="half" idx="1"/>
          </p:nvPr>
        </p:nvSpPr>
        <p:spPr>
          <a:xfrm>
            <a:off x="827858" y="1889631"/>
            <a:ext cx="10936704" cy="4337193"/>
          </a:xfrm>
          <a:prstGeom prst="rect">
            <a:avLst/>
          </a:prstGeom>
        </p:spPr>
        <p:txBody>
          <a:bodyPr>
            <a:normAutofit lnSpcReduction="10000"/>
          </a:bodyPr>
          <a:lstStyle/>
          <a:p>
            <a:pPr marL="402214" indent="-402214" defTabSz="892358">
              <a:spcBef>
                <a:spcPts val="837"/>
              </a:spcBef>
              <a:defRPr sz="4100"/>
            </a:pPr>
            <a:r>
              <a:rPr dirty="0" err="1"/>
              <a:t>Математическая</a:t>
            </a:r>
            <a:r>
              <a:rPr dirty="0"/>
              <a:t> </a:t>
            </a:r>
            <a:r>
              <a:rPr dirty="0" err="1"/>
              <a:t>грамотность</a:t>
            </a:r>
            <a:r>
              <a:rPr lang="ru-RU" dirty="0"/>
              <a:t> </a:t>
            </a:r>
            <a:endParaRPr dirty="0"/>
          </a:p>
          <a:p>
            <a:pPr marL="402214" indent="-402214" defTabSz="892358">
              <a:spcBef>
                <a:spcPts val="837"/>
              </a:spcBef>
              <a:defRPr sz="4100"/>
            </a:pPr>
            <a:r>
              <a:rPr dirty="0" err="1"/>
              <a:t>Читательская</a:t>
            </a:r>
            <a:r>
              <a:rPr dirty="0"/>
              <a:t> </a:t>
            </a:r>
            <a:r>
              <a:rPr dirty="0" err="1"/>
              <a:t>грамотность</a:t>
            </a:r>
            <a:r>
              <a:rPr lang="ru-RU" dirty="0"/>
              <a:t> </a:t>
            </a:r>
            <a:endParaRPr dirty="0"/>
          </a:p>
          <a:p>
            <a:pPr marL="402214" indent="-402214" defTabSz="892358">
              <a:spcBef>
                <a:spcPts val="837"/>
              </a:spcBef>
              <a:defRPr sz="4100"/>
            </a:pPr>
            <a:r>
              <a:rPr dirty="0" err="1"/>
              <a:t>Естественнонаучная</a:t>
            </a:r>
            <a:r>
              <a:rPr dirty="0"/>
              <a:t> </a:t>
            </a:r>
            <a:r>
              <a:rPr dirty="0" err="1"/>
              <a:t>грамотность</a:t>
            </a:r>
            <a:r>
              <a:rPr lang="ru-RU" dirty="0"/>
              <a:t> </a:t>
            </a:r>
            <a:endParaRPr dirty="0"/>
          </a:p>
          <a:p>
            <a:pPr marL="402214" indent="-402214" defTabSz="892358">
              <a:spcBef>
                <a:spcPts val="837"/>
              </a:spcBef>
              <a:defRPr sz="4100"/>
            </a:pPr>
            <a:r>
              <a:rPr dirty="0" err="1"/>
              <a:t>Финансовая</a:t>
            </a:r>
            <a:r>
              <a:rPr dirty="0"/>
              <a:t> </a:t>
            </a:r>
            <a:r>
              <a:rPr dirty="0" err="1"/>
              <a:t>грамотность</a:t>
            </a:r>
            <a:r>
              <a:rPr lang="ru-RU" dirty="0"/>
              <a:t> </a:t>
            </a:r>
          </a:p>
          <a:p>
            <a:pPr marL="402214" indent="-402214" defTabSz="892358">
              <a:spcBef>
                <a:spcPts val="837"/>
              </a:spcBef>
              <a:defRPr sz="4100"/>
            </a:pPr>
            <a:r>
              <a:rPr lang="ru-RU" dirty="0"/>
              <a:t>Глобальные компетенции </a:t>
            </a:r>
          </a:p>
          <a:p>
            <a:pPr marL="402214" indent="-402214" defTabSz="892358">
              <a:spcBef>
                <a:spcPts val="837"/>
              </a:spcBef>
              <a:defRPr sz="4100"/>
            </a:pPr>
            <a:r>
              <a:rPr dirty="0" err="1"/>
              <a:t>Креативное</a:t>
            </a:r>
            <a:r>
              <a:rPr dirty="0"/>
              <a:t> </a:t>
            </a:r>
            <a:r>
              <a:rPr dirty="0" err="1"/>
              <a:t>мышление</a:t>
            </a:r>
            <a:r>
              <a:rPr lang="ru-RU" dirty="0"/>
              <a:t> </a:t>
            </a:r>
            <a:endParaRPr dirty="0"/>
          </a:p>
        </p:txBody>
      </p:sp>
      <p:sp>
        <p:nvSpPr>
          <p:cNvPr id="253" name="Номер слайда 3"/>
          <p:cNvSpPr txBox="1">
            <a:spLocks noGrp="1"/>
          </p:cNvSpPr>
          <p:nvPr>
            <p:ph type="sldNum" sz="quarter" idx="4294967295"/>
          </p:nvPr>
        </p:nvSpPr>
        <p:spPr>
          <a:xfrm>
            <a:off x="11072091" y="5880403"/>
            <a:ext cx="214717" cy="27687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6517" tIns="38258" rIns="76517" bIns="38258"/>
          <a:lstStyle/>
          <a:p>
            <a:fld id="{86CB4B4D-7CA3-9044-876B-883B54F8677D}" type="slidenum">
              <a:rPr/>
              <a:pPr/>
              <a:t>38</a:t>
            </a:fld>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5FB94B-B385-42E4-9D15-2000AF867A44}"/>
              </a:ext>
            </a:extLst>
          </p:cNvPr>
          <p:cNvSpPr>
            <a:spLocks noGrp="1"/>
          </p:cNvSpPr>
          <p:nvPr>
            <p:ph type="title"/>
          </p:nvPr>
        </p:nvSpPr>
        <p:spPr>
          <a:xfrm>
            <a:off x="323802" y="0"/>
            <a:ext cx="10963008" cy="1061915"/>
          </a:xfrm>
        </p:spPr>
        <p:txBody>
          <a:bodyPr>
            <a:normAutofit fontScale="90000"/>
          </a:bodyPr>
          <a:lstStyle/>
          <a:p>
            <a:r>
              <a:rPr lang="ru-RU" dirty="0"/>
              <a:t>Институт стратегии развития образования</a:t>
            </a:r>
            <a:br>
              <a:rPr lang="ru-RU" dirty="0"/>
            </a:br>
            <a:endParaRPr lang="ru-RU" dirty="0"/>
          </a:p>
        </p:txBody>
      </p:sp>
      <p:sp>
        <p:nvSpPr>
          <p:cNvPr id="3" name="Объект 2">
            <a:extLst>
              <a:ext uri="{FF2B5EF4-FFF2-40B4-BE49-F238E27FC236}">
                <a16:creationId xmlns:a16="http://schemas.microsoft.com/office/drawing/2014/main" id="{67BC3761-3727-4D31-AA6A-CD8FE9F0A2A7}"/>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27CC0305-CF3F-41BC-828C-9DC57D47CE80}"/>
              </a:ext>
            </a:extLst>
          </p:cNvPr>
          <p:cNvPicPr>
            <a:picLocks noChangeAspect="1"/>
          </p:cNvPicPr>
          <p:nvPr/>
        </p:nvPicPr>
        <p:blipFill>
          <a:blip r:embed="rId3" cstate="print"/>
          <a:stretch>
            <a:fillRect/>
          </a:stretch>
        </p:blipFill>
        <p:spPr>
          <a:xfrm>
            <a:off x="683841" y="1199485"/>
            <a:ext cx="10869547" cy="5839094"/>
          </a:xfrm>
          <a:prstGeom prst="rect">
            <a:avLst/>
          </a:prstGeom>
        </p:spPr>
      </p:pic>
      <p:sp>
        <p:nvSpPr>
          <p:cNvPr id="5" name="Прямоугольник 4"/>
          <p:cNvSpPr/>
          <p:nvPr/>
        </p:nvSpPr>
        <p:spPr>
          <a:xfrm>
            <a:off x="3708177" y="553154"/>
            <a:ext cx="8043537" cy="646331"/>
          </a:xfrm>
          <a:prstGeom prst="rect">
            <a:avLst/>
          </a:prstGeom>
        </p:spPr>
        <p:txBody>
          <a:bodyPr wrap="square">
            <a:spAutoFit/>
          </a:bodyPr>
          <a:lstStyle/>
          <a:p>
            <a:r>
              <a:rPr lang="en-US" sz="3600" b="1" dirty="0">
                <a:solidFill>
                  <a:srgbClr val="0070C0"/>
                </a:solidFill>
              </a:rPr>
              <a:t>http://skiv.instrao.ru</a:t>
            </a:r>
            <a:endParaRPr lang="ru-RU" sz="3600" b="1" dirty="0">
              <a:solidFill>
                <a:srgbClr val="0070C0"/>
              </a:solidFill>
            </a:endParaRPr>
          </a:p>
        </p:txBody>
      </p:sp>
    </p:spTree>
    <p:extLst>
      <p:ext uri="{BB962C8B-B14F-4D97-AF65-F5344CB8AC3E}">
        <p14:creationId xmlns:p14="http://schemas.microsoft.com/office/powerpoint/2010/main" val="379713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2"/>
          <p:cNvSpPr>
            <a:spLocks noGrp="1"/>
          </p:cNvSpPr>
          <p:nvPr>
            <p:ph type="sldNum" idx="4294967295"/>
          </p:nvPr>
        </p:nvSpPr>
        <p:spPr>
          <a:xfrm>
            <a:off x="10992688" y="5860401"/>
            <a:ext cx="701043" cy="279445"/>
          </a:xfrm>
          <a:prstGeom prst="rect">
            <a:avLst/>
          </a:prstGeom>
        </p:spPr>
        <p:txBody>
          <a:bodyPr/>
          <a:lstStyle/>
          <a:p>
            <a:fld id="{00000000-1234-1234-1234-123412341234}" type="slidenum">
              <a:rPr lang="en" sz="1400">
                <a:solidFill>
                  <a:schemeClr val="tx1">
                    <a:lumMod val="65000"/>
                    <a:lumOff val="35000"/>
                  </a:schemeClr>
                </a:solidFill>
                <a:latin typeface="Calibri" pitchFamily="34" charset="0"/>
              </a:rPr>
              <a:pPr/>
              <a:t>4</a:t>
            </a:fld>
            <a:endParaRPr lang="en" sz="1400" dirty="0">
              <a:solidFill>
                <a:schemeClr val="tx1">
                  <a:lumMod val="65000"/>
                  <a:lumOff val="35000"/>
                </a:schemeClr>
              </a:solidFill>
              <a:latin typeface="Calibri" pitchFamily="34" charset="0"/>
            </a:endParaRPr>
          </a:p>
        </p:txBody>
      </p:sp>
      <p:cxnSp>
        <p:nvCxnSpPr>
          <p:cNvPr id="35" name="Прямая соединительная линия 34"/>
          <p:cNvCxnSpPr/>
          <p:nvPr/>
        </p:nvCxnSpPr>
        <p:spPr>
          <a:xfrm>
            <a:off x="2015501" y="1046317"/>
            <a:ext cx="1998" cy="490709"/>
          </a:xfrm>
          <a:prstGeom prst="line">
            <a:avLst/>
          </a:prstGeom>
          <a:ln>
            <a:solidFill>
              <a:srgbClr val="294790"/>
            </a:solidFill>
          </a:ln>
        </p:spPr>
        <p:style>
          <a:lnRef idx="1">
            <a:schemeClr val="accent1"/>
          </a:lnRef>
          <a:fillRef idx="0">
            <a:schemeClr val="accent1"/>
          </a:fillRef>
          <a:effectRef idx="0">
            <a:schemeClr val="accent1"/>
          </a:effectRef>
          <a:fontRef idx="minor">
            <a:schemeClr val="tx1"/>
          </a:fontRef>
        </p:style>
      </p:cxnSp>
      <p:grpSp>
        <p:nvGrpSpPr>
          <p:cNvPr id="2" name="Группа 77"/>
          <p:cNvGrpSpPr/>
          <p:nvPr/>
        </p:nvGrpSpPr>
        <p:grpSpPr>
          <a:xfrm>
            <a:off x="219585" y="845890"/>
            <a:ext cx="11511062" cy="6044001"/>
            <a:chOff x="0" y="745850"/>
            <a:chExt cx="12274488" cy="5597131"/>
          </a:xfrm>
        </p:grpSpPr>
        <p:sp>
          <p:nvSpPr>
            <p:cNvPr id="57" name="Прямоугольник 56"/>
            <p:cNvSpPr/>
            <p:nvPr/>
          </p:nvSpPr>
          <p:spPr>
            <a:xfrm>
              <a:off x="8666480" y="4717380"/>
              <a:ext cx="3525520" cy="1531020"/>
            </a:xfrm>
            <a:prstGeom prst="rect">
              <a:avLst/>
            </a:prstGeom>
            <a:solidFill>
              <a:srgbClr val="17506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35000" tIns="45719" rIns="91438" bIns="45719" rtlCol="0" anchor="ctr"/>
            <a:lstStyle/>
            <a:p>
              <a:pPr lvl="0">
                <a:spcBef>
                  <a:spcPct val="0"/>
                </a:spcBef>
                <a:defRPr/>
              </a:pPr>
              <a:r>
                <a:rPr lang="en-US" sz="1700" b="1" dirty="0"/>
                <a:t>PISA</a:t>
              </a:r>
              <a:r>
                <a:rPr lang="ru-RU" sz="1700" b="1" dirty="0"/>
                <a:t> </a:t>
              </a:r>
              <a:r>
                <a:rPr lang="ru-RU" sz="1700" dirty="0"/>
                <a:t>–</a:t>
              </a:r>
              <a:r>
                <a:rPr lang="en-US" sz="1700" dirty="0"/>
                <a:t> </a:t>
              </a:r>
              <a:endParaRPr lang="ru-RU" sz="1700" dirty="0"/>
            </a:p>
            <a:p>
              <a:pPr lvl="0">
                <a:spcBef>
                  <a:spcPct val="0"/>
                </a:spcBef>
                <a:defRPr/>
              </a:pPr>
              <a:r>
                <a:rPr lang="en-US" sz="1700" dirty="0" err="1"/>
                <a:t>Programme</a:t>
              </a:r>
              <a:r>
                <a:rPr lang="en-US" sz="1700" dirty="0"/>
                <a:t> for International Student Assessment</a:t>
              </a:r>
              <a:r>
                <a:rPr lang="ru-RU" sz="1700" dirty="0"/>
                <a:t>, 15-летние школьники</a:t>
              </a:r>
            </a:p>
            <a:p>
              <a:pPr lvl="0">
                <a:spcBef>
                  <a:spcPct val="0"/>
                </a:spcBef>
                <a:defRPr/>
              </a:pPr>
              <a:endParaRPr lang="ru-RU" sz="1700" dirty="0">
                <a:latin typeface="Verdana" pitchFamily="34" charset="0"/>
                <a:ea typeface="Verdana" pitchFamily="34" charset="0"/>
                <a:cs typeface="Verdana" pitchFamily="34" charset="0"/>
              </a:endParaRPr>
            </a:p>
          </p:txBody>
        </p:sp>
        <p:sp>
          <p:nvSpPr>
            <p:cNvPr id="58" name="Прямоугольник 57"/>
            <p:cNvSpPr/>
            <p:nvPr/>
          </p:nvSpPr>
          <p:spPr>
            <a:xfrm>
              <a:off x="8656320" y="2202103"/>
              <a:ext cx="3535680" cy="1146000"/>
            </a:xfrm>
            <a:prstGeom prst="rect">
              <a:avLst/>
            </a:prstGeom>
            <a:solidFill>
              <a:srgbClr val="007382"/>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45719" rIns="91438" bIns="45719" rtlCol="0" anchor="ctr"/>
            <a:lstStyle/>
            <a:p>
              <a:pPr lvl="0">
                <a:spcBef>
                  <a:spcPct val="0"/>
                </a:spcBef>
                <a:defRPr/>
              </a:pPr>
              <a:r>
                <a:rPr lang="en-US" sz="1700" b="1" dirty="0"/>
                <a:t>PIRLS</a:t>
              </a:r>
              <a:r>
                <a:rPr lang="ru-RU" sz="1700" b="1" dirty="0"/>
                <a:t> </a:t>
              </a:r>
              <a:r>
                <a:rPr lang="ru-RU" sz="1700" dirty="0"/>
                <a:t>–</a:t>
              </a:r>
              <a:r>
                <a:rPr lang="en-US" sz="1700" dirty="0"/>
                <a:t> </a:t>
              </a:r>
              <a:endParaRPr lang="ru-RU" sz="1700" dirty="0"/>
            </a:p>
            <a:p>
              <a:pPr lvl="0">
                <a:spcBef>
                  <a:spcPct val="0"/>
                </a:spcBef>
                <a:defRPr/>
              </a:pPr>
              <a:r>
                <a:rPr lang="en-US" sz="1700" dirty="0"/>
                <a:t>Progress in International Reading Literacy Study</a:t>
              </a:r>
              <a:r>
                <a:rPr lang="ru-RU" sz="1700" dirty="0"/>
                <a:t>, </a:t>
              </a:r>
              <a:r>
                <a:rPr lang="ru-RU" sz="1700" b="1" dirty="0"/>
                <a:t>4</a:t>
              </a:r>
              <a:r>
                <a:rPr lang="ru-RU" sz="1700" dirty="0"/>
                <a:t> класс</a:t>
              </a:r>
            </a:p>
          </p:txBody>
        </p:sp>
        <p:sp>
          <p:nvSpPr>
            <p:cNvPr id="61" name="Прямоугольник 60"/>
            <p:cNvSpPr/>
            <p:nvPr/>
          </p:nvSpPr>
          <p:spPr>
            <a:xfrm>
              <a:off x="8656320" y="3469243"/>
              <a:ext cx="3535680" cy="1146000"/>
            </a:xfrm>
            <a:prstGeom prst="rect">
              <a:avLst/>
            </a:prstGeom>
            <a:solidFill>
              <a:srgbClr val="425A82"/>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45719" rIns="91438" bIns="45719" rtlCol="0" anchor="ctr"/>
            <a:lstStyle/>
            <a:p>
              <a:pPr lvl="0">
                <a:spcBef>
                  <a:spcPct val="0"/>
                </a:spcBef>
                <a:defRPr/>
              </a:pPr>
              <a:r>
                <a:rPr lang="en-US" sz="1700" b="1" dirty="0"/>
                <a:t>TIMSS</a:t>
              </a:r>
              <a:r>
                <a:rPr lang="ru-RU" sz="1700" b="1" dirty="0"/>
                <a:t> </a:t>
              </a:r>
              <a:r>
                <a:rPr lang="ru-RU" sz="1700" dirty="0"/>
                <a:t>–</a:t>
              </a:r>
            </a:p>
            <a:p>
              <a:pPr lvl="0">
                <a:spcBef>
                  <a:spcPct val="0"/>
                </a:spcBef>
                <a:defRPr/>
              </a:pPr>
              <a:r>
                <a:rPr lang="en-US" sz="1700" dirty="0"/>
                <a:t>Trends in Mathematics and Science Study</a:t>
              </a:r>
              <a:r>
                <a:rPr lang="ru-RU" sz="1700" dirty="0"/>
                <a:t>, </a:t>
              </a:r>
              <a:r>
                <a:rPr lang="ru-RU" sz="1700" b="1" dirty="0"/>
                <a:t>4</a:t>
              </a:r>
              <a:r>
                <a:rPr lang="ru-RU" sz="1700" dirty="0"/>
                <a:t>, </a:t>
              </a:r>
              <a:r>
                <a:rPr lang="ru-RU" sz="1700" b="1" dirty="0"/>
                <a:t>8</a:t>
              </a:r>
              <a:r>
                <a:rPr lang="ru-RU" sz="1700" dirty="0"/>
                <a:t> </a:t>
              </a:r>
              <a:endParaRPr lang="ru-RU" sz="1700" dirty="0">
                <a:latin typeface="Verdana" pitchFamily="34" charset="0"/>
                <a:ea typeface="Verdana" pitchFamily="34" charset="0"/>
                <a:cs typeface="Verdana" pitchFamily="34" charset="0"/>
              </a:endParaRPr>
            </a:p>
          </p:txBody>
        </p:sp>
        <p:sp>
          <p:nvSpPr>
            <p:cNvPr id="67" name="Прямоугольник 66"/>
            <p:cNvSpPr/>
            <p:nvPr/>
          </p:nvSpPr>
          <p:spPr>
            <a:xfrm>
              <a:off x="0" y="4717380"/>
              <a:ext cx="8666480" cy="1531020"/>
            </a:xfrm>
            <a:prstGeom prst="rect">
              <a:avLst/>
            </a:prstGeom>
            <a:solidFill>
              <a:srgbClr val="2184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ru-RU"/>
            </a:p>
          </p:txBody>
        </p:sp>
        <p:sp>
          <p:nvSpPr>
            <p:cNvPr id="68" name="Прямоугольник 67"/>
            <p:cNvSpPr/>
            <p:nvPr/>
          </p:nvSpPr>
          <p:spPr>
            <a:xfrm>
              <a:off x="0" y="2202103"/>
              <a:ext cx="8666480" cy="1146000"/>
            </a:xfrm>
            <a:prstGeom prst="rect">
              <a:avLst/>
            </a:prstGeom>
            <a:solidFill>
              <a:srgbClr val="00ACB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ru-RU"/>
            </a:p>
          </p:txBody>
        </p:sp>
        <p:sp>
          <p:nvSpPr>
            <p:cNvPr id="69" name="Прямоугольник 68"/>
            <p:cNvSpPr/>
            <p:nvPr/>
          </p:nvSpPr>
          <p:spPr>
            <a:xfrm>
              <a:off x="0" y="3469243"/>
              <a:ext cx="8666480" cy="1146000"/>
            </a:xfrm>
            <a:prstGeom prst="rect">
              <a:avLst/>
            </a:prstGeom>
            <a:solidFill>
              <a:srgbClr val="6D88B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ru-RU"/>
            </a:p>
          </p:txBody>
        </p:sp>
        <p:sp>
          <p:nvSpPr>
            <p:cNvPr id="70" name="Прямоугольник 69"/>
            <p:cNvSpPr/>
            <p:nvPr/>
          </p:nvSpPr>
          <p:spPr>
            <a:xfrm>
              <a:off x="0" y="4717380"/>
              <a:ext cx="1775520" cy="1531020"/>
            </a:xfrm>
            <a:prstGeom prst="rect">
              <a:avLst/>
            </a:prstGeom>
            <a:solidFill>
              <a:srgbClr val="6AB6D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ru-RU"/>
            </a:p>
          </p:txBody>
        </p:sp>
        <p:sp>
          <p:nvSpPr>
            <p:cNvPr id="71" name="Прямоугольник 70"/>
            <p:cNvSpPr/>
            <p:nvPr/>
          </p:nvSpPr>
          <p:spPr>
            <a:xfrm>
              <a:off x="0" y="2202103"/>
              <a:ext cx="1775520" cy="1146000"/>
            </a:xfrm>
            <a:prstGeom prst="rect">
              <a:avLst/>
            </a:prstGeom>
            <a:solidFill>
              <a:srgbClr val="33E1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ru-RU"/>
            </a:p>
          </p:txBody>
        </p:sp>
        <p:sp>
          <p:nvSpPr>
            <p:cNvPr id="72" name="Прямоугольник 71"/>
            <p:cNvSpPr/>
            <p:nvPr/>
          </p:nvSpPr>
          <p:spPr>
            <a:xfrm>
              <a:off x="0" y="3469243"/>
              <a:ext cx="1775520" cy="1146000"/>
            </a:xfrm>
            <a:prstGeom prst="rect">
              <a:avLst/>
            </a:prstGeom>
            <a:solidFill>
              <a:srgbClr val="A8BAE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ru-RU"/>
            </a:p>
          </p:txBody>
        </p:sp>
        <p:sp>
          <p:nvSpPr>
            <p:cNvPr id="73" name="TextBox 72"/>
            <p:cNvSpPr txBox="1"/>
            <p:nvPr/>
          </p:nvSpPr>
          <p:spPr>
            <a:xfrm>
              <a:off x="1883747" y="2376819"/>
              <a:ext cx="6772573" cy="788080"/>
            </a:xfrm>
            <a:prstGeom prst="rect">
              <a:avLst/>
            </a:prstGeom>
            <a:noFill/>
          </p:spPr>
          <p:txBody>
            <a:bodyPr wrap="square" lIns="91438" tIns="45719" rIns="91438" bIns="45719" rtlCol="0">
              <a:spAutoFit/>
            </a:bodyPr>
            <a:lstStyle/>
            <a:p>
              <a:pPr>
                <a:lnSpc>
                  <a:spcPct val="90000"/>
                </a:lnSpc>
              </a:pPr>
              <a:r>
                <a:rPr lang="ru-RU" sz="1700" b="1" dirty="0"/>
                <a:t>ОСВОЕНИЕ ОСНОВ ЧТЕНИЯ </a:t>
              </a:r>
              <a:r>
                <a:rPr lang="ru-RU" sz="1700" dirty="0"/>
                <a:t>С ЦЕЛЬЮ</a:t>
              </a:r>
            </a:p>
            <a:p>
              <a:pPr marL="160664" indent="-160664">
                <a:buFont typeface="Arial" panose="020B0604020202020204" pitchFamily="34" charset="0"/>
                <a:buChar char="•"/>
              </a:pPr>
              <a:r>
                <a:rPr lang="ru-RU" sz="1700" dirty="0"/>
                <a:t>приобретения читательского литературного опыта</a:t>
              </a:r>
            </a:p>
            <a:p>
              <a:pPr marL="160664" indent="-160664">
                <a:buFont typeface="Arial" panose="020B0604020202020204" pitchFamily="34" charset="0"/>
                <a:buChar char="•"/>
              </a:pPr>
              <a:r>
                <a:rPr lang="ru-RU" sz="1700" dirty="0"/>
                <a:t>освоения и использования информации</a:t>
              </a:r>
            </a:p>
          </p:txBody>
        </p:sp>
        <p:sp>
          <p:nvSpPr>
            <p:cNvPr id="74" name="TextBox 73"/>
            <p:cNvSpPr txBox="1"/>
            <p:nvPr/>
          </p:nvSpPr>
          <p:spPr>
            <a:xfrm>
              <a:off x="1841502" y="3546532"/>
              <a:ext cx="6782731" cy="1054575"/>
            </a:xfrm>
            <a:prstGeom prst="rect">
              <a:avLst/>
            </a:prstGeom>
            <a:noFill/>
          </p:spPr>
          <p:txBody>
            <a:bodyPr wrap="square" lIns="91438" tIns="45719" rIns="91438" bIns="45719" rtlCol="0">
              <a:spAutoFit/>
            </a:bodyPr>
            <a:lstStyle/>
            <a:p>
              <a:pPr lvl="0">
                <a:spcBef>
                  <a:spcPct val="0"/>
                </a:spcBef>
                <a:defRPr/>
              </a:pPr>
              <a:r>
                <a:rPr lang="ru-RU" sz="1700" b="1" dirty="0"/>
                <a:t>ОСВОЕНИЕ ОСНОВ МАТЕМАТИКИ И ЕСТЕСТВЕННО-НАУЧНЫХ ПРЕДМЕТОВ:</a:t>
              </a:r>
            </a:p>
            <a:p>
              <a:pPr marL="160664" indent="-160664">
                <a:buFont typeface="Arial" panose="020B0604020202020204" pitchFamily="34" charset="0"/>
                <a:buChar char="•"/>
                <a:defRPr/>
              </a:pPr>
              <a:r>
                <a:rPr lang="ru-RU" sz="1700" dirty="0"/>
                <a:t>всех общеобразовательных курсов (4, 8 классы)</a:t>
              </a:r>
            </a:p>
            <a:p>
              <a:pPr marL="160664" indent="-160664">
                <a:buFont typeface="Arial" panose="020B0604020202020204" pitchFamily="34" charset="0"/>
                <a:buChar char="•"/>
                <a:defRPr/>
              </a:pPr>
              <a:r>
                <a:rPr lang="ru-RU" sz="1700" dirty="0"/>
                <a:t>углублённых курсов математики и физики (11 класс)</a:t>
              </a:r>
            </a:p>
          </p:txBody>
        </p:sp>
        <p:sp>
          <p:nvSpPr>
            <p:cNvPr id="75" name="TextBox 74"/>
            <p:cNvSpPr txBox="1"/>
            <p:nvPr/>
          </p:nvSpPr>
          <p:spPr>
            <a:xfrm>
              <a:off x="1883747" y="4904739"/>
              <a:ext cx="6803053" cy="769554"/>
            </a:xfrm>
            <a:prstGeom prst="rect">
              <a:avLst/>
            </a:prstGeom>
            <a:noFill/>
          </p:spPr>
          <p:txBody>
            <a:bodyPr wrap="square" lIns="91438" tIns="45719" rIns="91438" bIns="45719" rtlCol="0">
              <a:spAutoFit/>
            </a:bodyPr>
            <a:lstStyle/>
            <a:p>
              <a:pPr lvl="0">
                <a:spcBef>
                  <a:spcPct val="0"/>
                </a:spcBef>
                <a:defRPr/>
              </a:pPr>
              <a:r>
                <a:rPr lang="ru-RU" sz="1700" b="1" dirty="0"/>
                <a:t>СФОРМИРОВАННОСТЬ ФУНКЦИОНАЛЬНОЙ ГРАМОТНОСТИ:</a:t>
              </a:r>
            </a:p>
            <a:p>
              <a:pPr marL="160664" indent="-160664">
                <a:buFont typeface="Arial" panose="020B0604020202020204" pitchFamily="34" charset="0"/>
                <a:buChar char="•"/>
                <a:defRPr/>
              </a:pPr>
              <a:r>
                <a:rPr lang="ru-RU" sz="1700" dirty="0"/>
                <a:t>читательской</a:t>
              </a:r>
            </a:p>
            <a:p>
              <a:pPr marL="160664" indent="-160664">
                <a:buFont typeface="Arial" panose="020B0604020202020204" pitchFamily="34" charset="0"/>
                <a:buChar char="•"/>
                <a:defRPr/>
              </a:pPr>
              <a:r>
                <a:rPr lang="ru-RU" sz="1400" dirty="0"/>
                <a:t>математической</a:t>
              </a:r>
            </a:p>
          </p:txBody>
        </p:sp>
        <p:sp>
          <p:nvSpPr>
            <p:cNvPr id="76" name="TextBox 75"/>
            <p:cNvSpPr txBox="1"/>
            <p:nvPr/>
          </p:nvSpPr>
          <p:spPr>
            <a:xfrm>
              <a:off x="4380304" y="5131877"/>
              <a:ext cx="3150205" cy="570040"/>
            </a:xfrm>
            <a:prstGeom prst="rect">
              <a:avLst/>
            </a:prstGeom>
            <a:noFill/>
          </p:spPr>
          <p:txBody>
            <a:bodyPr wrap="square" lIns="91438" tIns="45719" rIns="91438" bIns="45719" rtlCol="0">
              <a:spAutoFit/>
            </a:bodyPr>
            <a:lstStyle/>
            <a:p>
              <a:pPr marL="160664" indent="-160664">
                <a:buFont typeface="Arial" panose="020B0604020202020204" pitchFamily="34" charset="0"/>
                <a:buChar char="•"/>
                <a:defRPr/>
              </a:pPr>
              <a:r>
                <a:rPr lang="ru-RU" sz="1700" dirty="0"/>
                <a:t>естественнонаучной</a:t>
              </a:r>
            </a:p>
            <a:p>
              <a:pPr marL="160664" indent="-160664">
                <a:buFont typeface="Arial" panose="020B0604020202020204" pitchFamily="34" charset="0"/>
                <a:buChar char="•"/>
                <a:defRPr/>
              </a:pPr>
              <a:r>
                <a:rPr lang="ru-RU" sz="1700" dirty="0"/>
                <a:t>финансовой</a:t>
              </a:r>
            </a:p>
          </p:txBody>
        </p:sp>
        <p:sp>
          <p:nvSpPr>
            <p:cNvPr id="77" name="TextBox 76"/>
            <p:cNvSpPr txBox="1"/>
            <p:nvPr/>
          </p:nvSpPr>
          <p:spPr>
            <a:xfrm>
              <a:off x="1890307" y="5772941"/>
              <a:ext cx="6803053" cy="570040"/>
            </a:xfrm>
            <a:prstGeom prst="rect">
              <a:avLst/>
            </a:prstGeom>
            <a:noFill/>
          </p:spPr>
          <p:txBody>
            <a:bodyPr wrap="square" lIns="91438" tIns="45719" rIns="91438" bIns="45719" rtlCol="0">
              <a:spAutoFit/>
            </a:bodyPr>
            <a:lstStyle/>
            <a:p>
              <a:pPr lvl="0">
                <a:spcBef>
                  <a:spcPct val="0"/>
                </a:spcBef>
                <a:defRPr/>
              </a:pPr>
              <a:r>
                <a:rPr lang="ru-RU" sz="1700" b="1" dirty="0"/>
                <a:t>СФОРМИРОВАННОСТЬ НАВЫКОВ РАЗРЕШЕНИЯ ПРОБЛЕМ, КРЕАТИВНОГО МЫШЛЕНИЯ</a:t>
              </a:r>
            </a:p>
          </p:txBody>
        </p:sp>
        <p:sp>
          <p:nvSpPr>
            <p:cNvPr id="337" name="TextBox 336"/>
            <p:cNvSpPr txBox="1"/>
            <p:nvPr/>
          </p:nvSpPr>
          <p:spPr>
            <a:xfrm>
              <a:off x="34344" y="745850"/>
              <a:ext cx="12240144" cy="701149"/>
            </a:xfrm>
            <a:prstGeom prst="rect">
              <a:avLst/>
            </a:prstGeom>
            <a:noFill/>
          </p:spPr>
          <p:txBody>
            <a:bodyPr wrap="square" lIns="91438" tIns="45719" rIns="91438" bIns="45719" rtlCol="0">
              <a:spAutoFit/>
            </a:bodyPr>
            <a:lstStyle/>
            <a:p>
              <a:pPr algn="ctr">
                <a:lnSpc>
                  <a:spcPct val="90000"/>
                </a:lnSpc>
              </a:pPr>
              <a:r>
                <a:rPr lang="ru-RU" sz="2400" b="1" dirty="0">
                  <a:solidFill>
                    <a:schemeClr val="tx2"/>
                  </a:solidFill>
                </a:rPr>
                <a:t>Оценка качества образования в международных рейтингах опирается на данные международных исследований </a:t>
              </a:r>
              <a:r>
                <a:rPr lang="en-US" sz="2400" b="1" dirty="0">
                  <a:solidFill>
                    <a:schemeClr val="tx2"/>
                  </a:solidFill>
                </a:rPr>
                <a:t>PIRLS, TIMSS </a:t>
              </a:r>
              <a:r>
                <a:rPr lang="ru-RU" sz="2400" b="1" dirty="0">
                  <a:solidFill>
                    <a:schemeClr val="tx2"/>
                  </a:solidFill>
                </a:rPr>
                <a:t>и </a:t>
              </a:r>
              <a:r>
                <a:rPr lang="en-US" sz="2400" b="1" dirty="0">
                  <a:solidFill>
                    <a:schemeClr val="tx2"/>
                  </a:solidFill>
                </a:rPr>
                <a:t>PISA</a:t>
              </a:r>
              <a:r>
                <a:rPr lang="ru-RU" sz="2400" b="1" dirty="0">
                  <a:solidFill>
                    <a:schemeClr val="tx2"/>
                  </a:solidFill>
                </a:rPr>
                <a:t> </a:t>
              </a:r>
              <a:endParaRPr lang="ru-RU" sz="2400" dirty="0">
                <a:solidFill>
                  <a:schemeClr val="tx2"/>
                </a:solidFill>
              </a:endParaRPr>
            </a:p>
          </p:txBody>
        </p:sp>
      </p:grpSp>
      <p:grpSp>
        <p:nvGrpSpPr>
          <p:cNvPr id="3" name="Group 4"/>
          <p:cNvGrpSpPr>
            <a:grpSpLocks noChangeAspect="1"/>
          </p:cNvGrpSpPr>
          <p:nvPr/>
        </p:nvGrpSpPr>
        <p:grpSpPr bwMode="auto">
          <a:xfrm>
            <a:off x="296096" y="2628298"/>
            <a:ext cx="1385352" cy="777138"/>
            <a:chOff x="3172" y="1756"/>
            <a:chExt cx="1336" cy="808"/>
          </a:xfrm>
        </p:grpSpPr>
        <p:sp>
          <p:nvSpPr>
            <p:cNvPr id="1027" name="AutoShape 3"/>
            <p:cNvSpPr>
              <a:spLocks noChangeAspect="1" noChangeArrowheads="1" noTextEdit="1"/>
            </p:cNvSpPr>
            <p:nvPr/>
          </p:nvSpPr>
          <p:spPr bwMode="auto">
            <a:xfrm>
              <a:off x="3172" y="1756"/>
              <a:ext cx="1336" cy="80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grpSp>
          <p:nvGrpSpPr>
            <p:cNvPr id="4" name="Group 205"/>
            <p:cNvGrpSpPr>
              <a:grpSpLocks/>
            </p:cNvGrpSpPr>
            <p:nvPr/>
          </p:nvGrpSpPr>
          <p:grpSpPr bwMode="auto">
            <a:xfrm>
              <a:off x="3172" y="1756"/>
              <a:ext cx="1346" cy="814"/>
              <a:chOff x="3172" y="1756"/>
              <a:chExt cx="1346" cy="814"/>
            </a:xfrm>
          </p:grpSpPr>
          <p:sp>
            <p:nvSpPr>
              <p:cNvPr id="1029" name="Freeform 5"/>
              <p:cNvSpPr>
                <a:spLocks/>
              </p:cNvSpPr>
              <p:nvPr/>
            </p:nvSpPr>
            <p:spPr bwMode="auto">
              <a:xfrm>
                <a:off x="3888" y="1980"/>
                <a:ext cx="123" cy="366"/>
              </a:xfrm>
              <a:custGeom>
                <a:avLst/>
                <a:gdLst/>
                <a:ahLst/>
                <a:cxnLst>
                  <a:cxn ang="0">
                    <a:pos x="533" y="37"/>
                  </a:cxn>
                  <a:cxn ang="0">
                    <a:pos x="533" y="1584"/>
                  </a:cxn>
                  <a:cxn ang="0">
                    <a:pos x="463" y="1576"/>
                  </a:cxn>
                  <a:cxn ang="0">
                    <a:pos x="463" y="1576"/>
                  </a:cxn>
                  <a:cxn ang="0">
                    <a:pos x="190" y="1576"/>
                  </a:cxn>
                  <a:cxn ang="0">
                    <a:pos x="0" y="1576"/>
                  </a:cxn>
                  <a:cxn ang="0">
                    <a:pos x="0" y="37"/>
                  </a:cxn>
                  <a:cxn ang="0">
                    <a:pos x="37" y="0"/>
                  </a:cxn>
                  <a:cxn ang="0">
                    <a:pos x="497" y="0"/>
                  </a:cxn>
                  <a:cxn ang="0">
                    <a:pos x="533" y="37"/>
                  </a:cxn>
                </a:cxnLst>
                <a:rect l="0" t="0" r="r" b="b"/>
                <a:pathLst>
                  <a:path w="533" h="1584">
                    <a:moveTo>
                      <a:pt x="533" y="37"/>
                    </a:moveTo>
                    <a:lnTo>
                      <a:pt x="533" y="1584"/>
                    </a:lnTo>
                    <a:cubicBezTo>
                      <a:pt x="511" y="1579"/>
                      <a:pt x="487" y="1576"/>
                      <a:pt x="463" y="1576"/>
                    </a:cubicBezTo>
                    <a:lnTo>
                      <a:pt x="463" y="1576"/>
                    </a:lnTo>
                    <a:lnTo>
                      <a:pt x="190" y="1576"/>
                    </a:lnTo>
                    <a:lnTo>
                      <a:pt x="0" y="1576"/>
                    </a:lnTo>
                    <a:lnTo>
                      <a:pt x="0" y="37"/>
                    </a:lnTo>
                    <a:cubicBezTo>
                      <a:pt x="0" y="17"/>
                      <a:pt x="17" y="0"/>
                      <a:pt x="37" y="0"/>
                    </a:cubicBezTo>
                    <a:lnTo>
                      <a:pt x="497" y="0"/>
                    </a:lnTo>
                    <a:cubicBezTo>
                      <a:pt x="517" y="0"/>
                      <a:pt x="533" y="17"/>
                      <a:pt x="533" y="37"/>
                    </a:cubicBezTo>
                    <a:close/>
                  </a:path>
                </a:pathLst>
              </a:custGeom>
              <a:solidFill>
                <a:srgbClr val="37658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30" name="Freeform 6"/>
              <p:cNvSpPr>
                <a:spLocks/>
              </p:cNvSpPr>
              <p:nvPr/>
            </p:nvSpPr>
            <p:spPr bwMode="auto">
              <a:xfrm>
                <a:off x="4011" y="1980"/>
                <a:ext cx="122" cy="423"/>
              </a:xfrm>
              <a:custGeom>
                <a:avLst/>
                <a:gdLst/>
                <a:ahLst/>
                <a:cxnLst>
                  <a:cxn ang="0">
                    <a:pos x="533" y="37"/>
                  </a:cxn>
                  <a:cxn ang="0">
                    <a:pos x="533" y="1585"/>
                  </a:cxn>
                  <a:cxn ang="0">
                    <a:pos x="368" y="1676"/>
                  </a:cxn>
                  <a:cxn ang="0">
                    <a:pos x="368" y="1676"/>
                  </a:cxn>
                  <a:cxn ang="0">
                    <a:pos x="280" y="1829"/>
                  </a:cxn>
                  <a:cxn ang="0">
                    <a:pos x="257" y="1829"/>
                  </a:cxn>
                  <a:cxn ang="0">
                    <a:pos x="169" y="1676"/>
                  </a:cxn>
                  <a:cxn ang="0">
                    <a:pos x="169" y="1676"/>
                  </a:cxn>
                  <a:cxn ang="0">
                    <a:pos x="0" y="1584"/>
                  </a:cxn>
                  <a:cxn ang="0">
                    <a:pos x="0" y="37"/>
                  </a:cxn>
                  <a:cxn ang="0">
                    <a:pos x="37" y="0"/>
                  </a:cxn>
                  <a:cxn ang="0">
                    <a:pos x="497" y="0"/>
                  </a:cxn>
                  <a:cxn ang="0">
                    <a:pos x="533" y="37"/>
                  </a:cxn>
                </a:cxnLst>
                <a:rect l="0" t="0" r="r" b="b"/>
                <a:pathLst>
                  <a:path w="533" h="1829">
                    <a:moveTo>
                      <a:pt x="533" y="37"/>
                    </a:moveTo>
                    <a:lnTo>
                      <a:pt x="533" y="1585"/>
                    </a:lnTo>
                    <a:cubicBezTo>
                      <a:pt x="469" y="1599"/>
                      <a:pt x="412" y="1631"/>
                      <a:pt x="368" y="1676"/>
                    </a:cubicBezTo>
                    <a:lnTo>
                      <a:pt x="368" y="1676"/>
                    </a:lnTo>
                    <a:cubicBezTo>
                      <a:pt x="326" y="1718"/>
                      <a:pt x="295" y="1770"/>
                      <a:pt x="280" y="1829"/>
                    </a:cubicBezTo>
                    <a:lnTo>
                      <a:pt x="257" y="1829"/>
                    </a:lnTo>
                    <a:cubicBezTo>
                      <a:pt x="242" y="1770"/>
                      <a:pt x="211" y="1718"/>
                      <a:pt x="169" y="1676"/>
                    </a:cubicBezTo>
                    <a:lnTo>
                      <a:pt x="169" y="1676"/>
                    </a:lnTo>
                    <a:cubicBezTo>
                      <a:pt x="124" y="1630"/>
                      <a:pt x="66" y="1598"/>
                      <a:pt x="0" y="1584"/>
                    </a:cubicBezTo>
                    <a:lnTo>
                      <a:pt x="0" y="37"/>
                    </a:lnTo>
                    <a:cubicBezTo>
                      <a:pt x="0" y="17"/>
                      <a:pt x="17" y="0"/>
                      <a:pt x="37" y="0"/>
                    </a:cubicBezTo>
                    <a:lnTo>
                      <a:pt x="497" y="0"/>
                    </a:lnTo>
                    <a:cubicBezTo>
                      <a:pt x="517" y="0"/>
                      <a:pt x="533" y="17"/>
                      <a:pt x="533" y="37"/>
                    </a:cubicBezTo>
                    <a:close/>
                  </a:path>
                </a:pathLst>
              </a:custGeom>
              <a:solidFill>
                <a:srgbClr val="37658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31" name="Freeform 7"/>
              <p:cNvSpPr>
                <a:spLocks/>
              </p:cNvSpPr>
              <p:nvPr/>
            </p:nvSpPr>
            <p:spPr bwMode="auto">
              <a:xfrm>
                <a:off x="4133" y="1980"/>
                <a:ext cx="123" cy="366"/>
              </a:xfrm>
              <a:custGeom>
                <a:avLst/>
                <a:gdLst/>
                <a:ahLst/>
                <a:cxnLst>
                  <a:cxn ang="0">
                    <a:pos x="533" y="37"/>
                  </a:cxn>
                  <a:cxn ang="0">
                    <a:pos x="533" y="1576"/>
                  </a:cxn>
                  <a:cxn ang="0">
                    <a:pos x="74" y="1576"/>
                  </a:cxn>
                  <a:cxn ang="0">
                    <a:pos x="74" y="1576"/>
                  </a:cxn>
                  <a:cxn ang="0">
                    <a:pos x="0" y="1585"/>
                  </a:cxn>
                  <a:cxn ang="0">
                    <a:pos x="0" y="37"/>
                  </a:cxn>
                  <a:cxn ang="0">
                    <a:pos x="37" y="0"/>
                  </a:cxn>
                  <a:cxn ang="0">
                    <a:pos x="497" y="0"/>
                  </a:cxn>
                  <a:cxn ang="0">
                    <a:pos x="533" y="37"/>
                  </a:cxn>
                </a:cxnLst>
                <a:rect l="0" t="0" r="r" b="b"/>
                <a:pathLst>
                  <a:path w="533" h="1585">
                    <a:moveTo>
                      <a:pt x="533" y="37"/>
                    </a:moveTo>
                    <a:lnTo>
                      <a:pt x="533" y="1576"/>
                    </a:lnTo>
                    <a:lnTo>
                      <a:pt x="74" y="1576"/>
                    </a:lnTo>
                    <a:lnTo>
                      <a:pt x="74" y="1576"/>
                    </a:lnTo>
                    <a:cubicBezTo>
                      <a:pt x="49" y="1576"/>
                      <a:pt x="24" y="1579"/>
                      <a:pt x="0" y="1585"/>
                    </a:cubicBezTo>
                    <a:lnTo>
                      <a:pt x="0" y="37"/>
                    </a:lnTo>
                    <a:cubicBezTo>
                      <a:pt x="0" y="17"/>
                      <a:pt x="17" y="0"/>
                      <a:pt x="37" y="0"/>
                    </a:cubicBezTo>
                    <a:lnTo>
                      <a:pt x="497" y="0"/>
                    </a:lnTo>
                    <a:cubicBezTo>
                      <a:pt x="517" y="0"/>
                      <a:pt x="533" y="17"/>
                      <a:pt x="533" y="37"/>
                    </a:cubicBezTo>
                    <a:close/>
                  </a:path>
                </a:pathLst>
              </a:custGeom>
              <a:solidFill>
                <a:srgbClr val="92ACD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32" name="Freeform 8"/>
              <p:cNvSpPr>
                <a:spLocks/>
              </p:cNvSpPr>
              <p:nvPr/>
            </p:nvSpPr>
            <p:spPr bwMode="auto">
              <a:xfrm>
                <a:off x="3949" y="1980"/>
                <a:ext cx="62" cy="366"/>
              </a:xfrm>
              <a:custGeom>
                <a:avLst/>
                <a:gdLst/>
                <a:ahLst/>
                <a:cxnLst>
                  <a:cxn ang="0">
                    <a:pos x="266" y="37"/>
                  </a:cxn>
                  <a:cxn ang="0">
                    <a:pos x="266" y="1584"/>
                  </a:cxn>
                  <a:cxn ang="0">
                    <a:pos x="196" y="1576"/>
                  </a:cxn>
                  <a:cxn ang="0">
                    <a:pos x="196" y="1576"/>
                  </a:cxn>
                  <a:cxn ang="0">
                    <a:pos x="0" y="1576"/>
                  </a:cxn>
                  <a:cxn ang="0">
                    <a:pos x="0" y="0"/>
                  </a:cxn>
                  <a:cxn ang="0">
                    <a:pos x="230" y="0"/>
                  </a:cxn>
                  <a:cxn ang="0">
                    <a:pos x="266" y="37"/>
                  </a:cxn>
                </a:cxnLst>
                <a:rect l="0" t="0" r="r" b="b"/>
                <a:pathLst>
                  <a:path w="266" h="1584">
                    <a:moveTo>
                      <a:pt x="266" y="37"/>
                    </a:moveTo>
                    <a:lnTo>
                      <a:pt x="266" y="1584"/>
                    </a:lnTo>
                    <a:cubicBezTo>
                      <a:pt x="244" y="1579"/>
                      <a:pt x="220" y="1576"/>
                      <a:pt x="196" y="1576"/>
                    </a:cubicBezTo>
                    <a:lnTo>
                      <a:pt x="196" y="1576"/>
                    </a:lnTo>
                    <a:lnTo>
                      <a:pt x="0" y="1576"/>
                    </a:lnTo>
                    <a:lnTo>
                      <a:pt x="0" y="0"/>
                    </a:lnTo>
                    <a:lnTo>
                      <a:pt x="230" y="0"/>
                    </a:lnTo>
                    <a:cubicBezTo>
                      <a:pt x="250" y="0"/>
                      <a:pt x="266" y="17"/>
                      <a:pt x="266" y="37"/>
                    </a:cubicBezTo>
                    <a:close/>
                  </a:path>
                </a:pathLst>
              </a:custGeom>
              <a:solidFill>
                <a:srgbClr val="2C526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33" name="Freeform 9"/>
              <p:cNvSpPr>
                <a:spLocks/>
              </p:cNvSpPr>
              <p:nvPr/>
            </p:nvSpPr>
            <p:spPr bwMode="auto">
              <a:xfrm>
                <a:off x="4072" y="1980"/>
                <a:ext cx="61" cy="423"/>
              </a:xfrm>
              <a:custGeom>
                <a:avLst/>
                <a:gdLst/>
                <a:ahLst/>
                <a:cxnLst>
                  <a:cxn ang="0">
                    <a:pos x="266" y="37"/>
                  </a:cxn>
                  <a:cxn ang="0">
                    <a:pos x="266" y="1585"/>
                  </a:cxn>
                  <a:cxn ang="0">
                    <a:pos x="101" y="1676"/>
                  </a:cxn>
                  <a:cxn ang="0">
                    <a:pos x="101" y="1676"/>
                  </a:cxn>
                  <a:cxn ang="0">
                    <a:pos x="13" y="1829"/>
                  </a:cxn>
                  <a:cxn ang="0">
                    <a:pos x="0" y="1829"/>
                  </a:cxn>
                  <a:cxn ang="0">
                    <a:pos x="0" y="0"/>
                  </a:cxn>
                  <a:cxn ang="0">
                    <a:pos x="230" y="0"/>
                  </a:cxn>
                  <a:cxn ang="0">
                    <a:pos x="266" y="37"/>
                  </a:cxn>
                </a:cxnLst>
                <a:rect l="0" t="0" r="r" b="b"/>
                <a:pathLst>
                  <a:path w="266" h="1829">
                    <a:moveTo>
                      <a:pt x="266" y="37"/>
                    </a:moveTo>
                    <a:lnTo>
                      <a:pt x="266" y="1585"/>
                    </a:lnTo>
                    <a:cubicBezTo>
                      <a:pt x="202" y="1599"/>
                      <a:pt x="145" y="1631"/>
                      <a:pt x="101" y="1676"/>
                    </a:cubicBezTo>
                    <a:lnTo>
                      <a:pt x="101" y="1676"/>
                    </a:lnTo>
                    <a:cubicBezTo>
                      <a:pt x="59" y="1718"/>
                      <a:pt x="28" y="1770"/>
                      <a:pt x="13" y="1829"/>
                    </a:cubicBezTo>
                    <a:lnTo>
                      <a:pt x="0" y="1829"/>
                    </a:lnTo>
                    <a:lnTo>
                      <a:pt x="0" y="0"/>
                    </a:lnTo>
                    <a:lnTo>
                      <a:pt x="230" y="0"/>
                    </a:lnTo>
                    <a:cubicBezTo>
                      <a:pt x="250" y="0"/>
                      <a:pt x="266" y="17"/>
                      <a:pt x="266" y="37"/>
                    </a:cubicBezTo>
                    <a:close/>
                  </a:path>
                </a:pathLst>
              </a:custGeom>
              <a:solidFill>
                <a:srgbClr val="2C526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34" name="Freeform 10"/>
              <p:cNvSpPr>
                <a:spLocks/>
              </p:cNvSpPr>
              <p:nvPr/>
            </p:nvSpPr>
            <p:spPr bwMode="auto">
              <a:xfrm>
                <a:off x="4195" y="1980"/>
                <a:ext cx="61" cy="364"/>
              </a:xfrm>
              <a:custGeom>
                <a:avLst/>
                <a:gdLst/>
                <a:ahLst/>
                <a:cxnLst>
                  <a:cxn ang="0">
                    <a:pos x="266" y="37"/>
                  </a:cxn>
                  <a:cxn ang="0">
                    <a:pos x="266" y="1576"/>
                  </a:cxn>
                  <a:cxn ang="0">
                    <a:pos x="0" y="1576"/>
                  </a:cxn>
                  <a:cxn ang="0">
                    <a:pos x="0" y="0"/>
                  </a:cxn>
                  <a:cxn ang="0">
                    <a:pos x="230" y="0"/>
                  </a:cxn>
                  <a:cxn ang="0">
                    <a:pos x="266" y="37"/>
                  </a:cxn>
                </a:cxnLst>
                <a:rect l="0" t="0" r="r" b="b"/>
                <a:pathLst>
                  <a:path w="266" h="1576">
                    <a:moveTo>
                      <a:pt x="266" y="37"/>
                    </a:moveTo>
                    <a:lnTo>
                      <a:pt x="266" y="1576"/>
                    </a:lnTo>
                    <a:lnTo>
                      <a:pt x="0" y="1576"/>
                    </a:lnTo>
                    <a:lnTo>
                      <a:pt x="0" y="0"/>
                    </a:lnTo>
                    <a:lnTo>
                      <a:pt x="230" y="0"/>
                    </a:lnTo>
                    <a:cubicBezTo>
                      <a:pt x="250" y="0"/>
                      <a:pt x="266" y="17"/>
                      <a:pt x="266" y="37"/>
                    </a:cubicBezTo>
                    <a:close/>
                  </a:path>
                </a:pathLst>
              </a:custGeom>
              <a:solidFill>
                <a:srgbClr val="7391C4"/>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35" name="Rectangle 11"/>
              <p:cNvSpPr>
                <a:spLocks noChangeArrowheads="1"/>
              </p:cNvSpPr>
              <p:nvPr/>
            </p:nvSpPr>
            <p:spPr bwMode="auto">
              <a:xfrm>
                <a:off x="3896" y="2038"/>
                <a:ext cx="107" cy="49"/>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36" name="Rectangle 12"/>
              <p:cNvSpPr>
                <a:spLocks noChangeArrowheads="1"/>
              </p:cNvSpPr>
              <p:nvPr/>
            </p:nvSpPr>
            <p:spPr bwMode="auto">
              <a:xfrm>
                <a:off x="3896" y="2020"/>
                <a:ext cx="107" cy="12"/>
              </a:xfrm>
              <a:prstGeom prst="rect">
                <a:avLst/>
              </a:prstGeom>
              <a:solidFill>
                <a:srgbClr val="FFEA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37" name="Rectangle 13"/>
              <p:cNvSpPr>
                <a:spLocks noChangeArrowheads="1"/>
              </p:cNvSpPr>
              <p:nvPr/>
            </p:nvSpPr>
            <p:spPr bwMode="auto">
              <a:xfrm>
                <a:off x="4018" y="2038"/>
                <a:ext cx="108" cy="49"/>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38" name="Rectangle 14"/>
              <p:cNvSpPr>
                <a:spLocks noChangeArrowheads="1"/>
              </p:cNvSpPr>
              <p:nvPr/>
            </p:nvSpPr>
            <p:spPr bwMode="auto">
              <a:xfrm>
                <a:off x="4018" y="2020"/>
                <a:ext cx="108" cy="12"/>
              </a:xfrm>
              <a:prstGeom prst="rect">
                <a:avLst/>
              </a:prstGeom>
              <a:solidFill>
                <a:srgbClr val="FFEA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39" name="Rectangle 15"/>
              <p:cNvSpPr>
                <a:spLocks noChangeArrowheads="1"/>
              </p:cNvSpPr>
              <p:nvPr/>
            </p:nvSpPr>
            <p:spPr bwMode="auto">
              <a:xfrm>
                <a:off x="4141" y="2038"/>
                <a:ext cx="108" cy="49"/>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40" name="Rectangle 16"/>
              <p:cNvSpPr>
                <a:spLocks noChangeArrowheads="1"/>
              </p:cNvSpPr>
              <p:nvPr/>
            </p:nvSpPr>
            <p:spPr bwMode="auto">
              <a:xfrm>
                <a:off x="4141" y="2020"/>
                <a:ext cx="108" cy="12"/>
              </a:xfrm>
              <a:prstGeom prst="rect">
                <a:avLst/>
              </a:prstGeom>
              <a:solidFill>
                <a:srgbClr val="FFEA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41" name="Rectangle 17"/>
              <p:cNvSpPr>
                <a:spLocks noChangeArrowheads="1"/>
              </p:cNvSpPr>
              <p:nvPr/>
            </p:nvSpPr>
            <p:spPr bwMode="auto">
              <a:xfrm>
                <a:off x="3949" y="2038"/>
                <a:ext cx="54" cy="49"/>
              </a:xfrm>
              <a:prstGeom prst="rect">
                <a:avLst/>
              </a:prstGeom>
              <a:solidFill>
                <a:srgbClr val="F2AE3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42" name="Rectangle 18"/>
              <p:cNvSpPr>
                <a:spLocks noChangeArrowheads="1"/>
              </p:cNvSpPr>
              <p:nvPr/>
            </p:nvSpPr>
            <p:spPr bwMode="auto">
              <a:xfrm>
                <a:off x="3949" y="2020"/>
                <a:ext cx="54" cy="12"/>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43" name="Rectangle 19"/>
              <p:cNvSpPr>
                <a:spLocks noChangeArrowheads="1"/>
              </p:cNvSpPr>
              <p:nvPr/>
            </p:nvSpPr>
            <p:spPr bwMode="auto">
              <a:xfrm>
                <a:off x="4072" y="2038"/>
                <a:ext cx="54" cy="49"/>
              </a:xfrm>
              <a:prstGeom prst="rect">
                <a:avLst/>
              </a:prstGeom>
              <a:solidFill>
                <a:srgbClr val="F2AE3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44" name="Rectangle 20"/>
              <p:cNvSpPr>
                <a:spLocks noChangeArrowheads="1"/>
              </p:cNvSpPr>
              <p:nvPr/>
            </p:nvSpPr>
            <p:spPr bwMode="auto">
              <a:xfrm>
                <a:off x="4072" y="2020"/>
                <a:ext cx="54" cy="12"/>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45" name="Rectangle 21"/>
              <p:cNvSpPr>
                <a:spLocks noChangeArrowheads="1"/>
              </p:cNvSpPr>
              <p:nvPr/>
            </p:nvSpPr>
            <p:spPr bwMode="auto">
              <a:xfrm>
                <a:off x="4195" y="2038"/>
                <a:ext cx="54" cy="49"/>
              </a:xfrm>
              <a:prstGeom prst="rect">
                <a:avLst/>
              </a:prstGeom>
              <a:solidFill>
                <a:srgbClr val="F2AE3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46" name="Rectangle 22"/>
              <p:cNvSpPr>
                <a:spLocks noChangeArrowheads="1"/>
              </p:cNvSpPr>
              <p:nvPr/>
            </p:nvSpPr>
            <p:spPr bwMode="auto">
              <a:xfrm>
                <a:off x="4195" y="2020"/>
                <a:ext cx="54" cy="12"/>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47" name="Freeform 23"/>
              <p:cNvSpPr>
                <a:spLocks noEditPoints="1"/>
              </p:cNvSpPr>
              <p:nvPr/>
            </p:nvSpPr>
            <p:spPr bwMode="auto">
              <a:xfrm>
                <a:off x="4255" y="1975"/>
                <a:ext cx="211" cy="595"/>
              </a:xfrm>
              <a:custGeom>
                <a:avLst/>
                <a:gdLst/>
                <a:ahLst/>
                <a:cxnLst>
                  <a:cxn ang="0">
                    <a:pos x="530" y="33"/>
                  </a:cxn>
                  <a:cxn ang="0">
                    <a:pos x="777" y="1599"/>
                  </a:cxn>
                  <a:cxn ang="0">
                    <a:pos x="237" y="1599"/>
                  </a:cxn>
                  <a:cxn ang="0">
                    <a:pos x="4" y="116"/>
                  </a:cxn>
                  <a:cxn ang="0">
                    <a:pos x="34" y="75"/>
                  </a:cxn>
                  <a:cxn ang="0">
                    <a:pos x="488" y="3"/>
                  </a:cxn>
                  <a:cxn ang="0">
                    <a:pos x="530" y="33"/>
                  </a:cxn>
                  <a:cxn ang="0">
                    <a:pos x="842" y="2012"/>
                  </a:cxn>
                  <a:cxn ang="0">
                    <a:pos x="912" y="2460"/>
                  </a:cxn>
                  <a:cxn ang="0">
                    <a:pos x="882" y="2502"/>
                  </a:cxn>
                  <a:cxn ang="0">
                    <a:pos x="428" y="2574"/>
                  </a:cxn>
                  <a:cxn ang="0">
                    <a:pos x="386" y="2543"/>
                  </a:cxn>
                  <a:cxn ang="0">
                    <a:pos x="302" y="2012"/>
                  </a:cxn>
                  <a:cxn ang="0">
                    <a:pos x="842" y="2012"/>
                  </a:cxn>
                </a:cxnLst>
                <a:rect l="0" t="0" r="r" b="b"/>
                <a:pathLst>
                  <a:path w="915" h="2577">
                    <a:moveTo>
                      <a:pt x="530" y="33"/>
                    </a:moveTo>
                    <a:lnTo>
                      <a:pt x="777" y="1599"/>
                    </a:lnTo>
                    <a:lnTo>
                      <a:pt x="237" y="1599"/>
                    </a:lnTo>
                    <a:lnTo>
                      <a:pt x="4" y="116"/>
                    </a:lnTo>
                    <a:cubicBezTo>
                      <a:pt x="0" y="97"/>
                      <a:pt x="14" y="78"/>
                      <a:pt x="34" y="75"/>
                    </a:cubicBezTo>
                    <a:lnTo>
                      <a:pt x="488" y="3"/>
                    </a:lnTo>
                    <a:cubicBezTo>
                      <a:pt x="508" y="0"/>
                      <a:pt x="527" y="14"/>
                      <a:pt x="530" y="33"/>
                    </a:cubicBezTo>
                    <a:close/>
                    <a:moveTo>
                      <a:pt x="842" y="2012"/>
                    </a:moveTo>
                    <a:lnTo>
                      <a:pt x="912" y="2460"/>
                    </a:lnTo>
                    <a:cubicBezTo>
                      <a:pt x="915" y="2480"/>
                      <a:pt x="902" y="2499"/>
                      <a:pt x="882" y="2502"/>
                    </a:cubicBezTo>
                    <a:lnTo>
                      <a:pt x="428" y="2574"/>
                    </a:lnTo>
                    <a:cubicBezTo>
                      <a:pt x="408" y="2577"/>
                      <a:pt x="389" y="2563"/>
                      <a:pt x="386" y="2543"/>
                    </a:cubicBezTo>
                    <a:lnTo>
                      <a:pt x="302" y="2012"/>
                    </a:lnTo>
                    <a:lnTo>
                      <a:pt x="842" y="2012"/>
                    </a:lnTo>
                    <a:close/>
                  </a:path>
                </a:pathLst>
              </a:custGeom>
              <a:solidFill>
                <a:srgbClr val="92ACD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48" name="Freeform 24"/>
              <p:cNvSpPr>
                <a:spLocks noEditPoints="1"/>
              </p:cNvSpPr>
              <p:nvPr/>
            </p:nvSpPr>
            <p:spPr bwMode="auto">
              <a:xfrm>
                <a:off x="4315" y="1975"/>
                <a:ext cx="151" cy="586"/>
              </a:xfrm>
              <a:custGeom>
                <a:avLst/>
                <a:gdLst/>
                <a:ahLst/>
                <a:cxnLst>
                  <a:cxn ang="0">
                    <a:pos x="269" y="33"/>
                  </a:cxn>
                  <a:cxn ang="0">
                    <a:pos x="516" y="1599"/>
                  </a:cxn>
                  <a:cxn ang="0">
                    <a:pos x="246" y="1599"/>
                  </a:cxn>
                  <a:cxn ang="0">
                    <a:pos x="0" y="39"/>
                  </a:cxn>
                  <a:cxn ang="0">
                    <a:pos x="227" y="3"/>
                  </a:cxn>
                  <a:cxn ang="0">
                    <a:pos x="269" y="33"/>
                  </a:cxn>
                  <a:cxn ang="0">
                    <a:pos x="581" y="2012"/>
                  </a:cxn>
                  <a:cxn ang="0">
                    <a:pos x="651" y="2460"/>
                  </a:cxn>
                  <a:cxn ang="0">
                    <a:pos x="621" y="2502"/>
                  </a:cxn>
                  <a:cxn ang="0">
                    <a:pos x="394" y="2538"/>
                  </a:cxn>
                  <a:cxn ang="0">
                    <a:pos x="311" y="2012"/>
                  </a:cxn>
                  <a:cxn ang="0">
                    <a:pos x="581" y="2012"/>
                  </a:cxn>
                </a:cxnLst>
                <a:rect l="0" t="0" r="r" b="b"/>
                <a:pathLst>
                  <a:path w="654" h="2538">
                    <a:moveTo>
                      <a:pt x="269" y="33"/>
                    </a:moveTo>
                    <a:lnTo>
                      <a:pt x="516" y="1599"/>
                    </a:lnTo>
                    <a:lnTo>
                      <a:pt x="246" y="1599"/>
                    </a:lnTo>
                    <a:lnTo>
                      <a:pt x="0" y="39"/>
                    </a:lnTo>
                    <a:lnTo>
                      <a:pt x="227" y="3"/>
                    </a:lnTo>
                    <a:cubicBezTo>
                      <a:pt x="247" y="0"/>
                      <a:pt x="266" y="14"/>
                      <a:pt x="269" y="33"/>
                    </a:cubicBezTo>
                    <a:close/>
                    <a:moveTo>
                      <a:pt x="581" y="2012"/>
                    </a:moveTo>
                    <a:lnTo>
                      <a:pt x="651" y="2460"/>
                    </a:lnTo>
                    <a:cubicBezTo>
                      <a:pt x="654" y="2480"/>
                      <a:pt x="641" y="2499"/>
                      <a:pt x="621" y="2502"/>
                    </a:cubicBezTo>
                    <a:lnTo>
                      <a:pt x="394" y="2538"/>
                    </a:lnTo>
                    <a:lnTo>
                      <a:pt x="311" y="2012"/>
                    </a:lnTo>
                    <a:lnTo>
                      <a:pt x="581" y="2012"/>
                    </a:lnTo>
                    <a:close/>
                  </a:path>
                </a:pathLst>
              </a:custGeom>
              <a:solidFill>
                <a:srgbClr val="7391C4"/>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49" name="Freeform 25"/>
              <p:cNvSpPr>
                <a:spLocks/>
              </p:cNvSpPr>
              <p:nvPr/>
            </p:nvSpPr>
            <p:spPr bwMode="auto">
              <a:xfrm>
                <a:off x="4337" y="2456"/>
                <a:ext cx="115" cy="65"/>
              </a:xfrm>
              <a:custGeom>
                <a:avLst/>
                <a:gdLst/>
                <a:ahLst/>
                <a:cxnLst>
                  <a:cxn ang="0">
                    <a:pos x="463" y="0"/>
                  </a:cxn>
                  <a:cxn ang="0">
                    <a:pos x="496" y="210"/>
                  </a:cxn>
                  <a:cxn ang="0">
                    <a:pos x="33" y="282"/>
                  </a:cxn>
                  <a:cxn ang="0">
                    <a:pos x="0" y="72"/>
                  </a:cxn>
                  <a:cxn ang="0">
                    <a:pos x="463" y="0"/>
                  </a:cxn>
                </a:cxnLst>
                <a:rect l="0" t="0" r="r" b="b"/>
                <a:pathLst>
                  <a:path w="496" h="282">
                    <a:moveTo>
                      <a:pt x="463" y="0"/>
                    </a:moveTo>
                    <a:lnTo>
                      <a:pt x="496" y="210"/>
                    </a:lnTo>
                    <a:lnTo>
                      <a:pt x="33" y="282"/>
                    </a:lnTo>
                    <a:lnTo>
                      <a:pt x="0" y="72"/>
                    </a:lnTo>
                    <a:lnTo>
                      <a:pt x="463" y="0"/>
                    </a:lnTo>
                    <a:close/>
                  </a:path>
                </a:pathLst>
              </a:custGeom>
              <a:solidFill>
                <a:srgbClr val="FFD078"/>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50" name="Freeform 26"/>
              <p:cNvSpPr>
                <a:spLocks/>
              </p:cNvSpPr>
              <p:nvPr/>
            </p:nvSpPr>
            <p:spPr bwMode="auto">
              <a:xfrm>
                <a:off x="4271" y="2032"/>
                <a:ext cx="114" cy="66"/>
              </a:xfrm>
              <a:custGeom>
                <a:avLst/>
                <a:gdLst/>
                <a:ahLst/>
                <a:cxnLst>
                  <a:cxn ang="0">
                    <a:pos x="462" y="0"/>
                  </a:cxn>
                  <a:cxn ang="0">
                    <a:pos x="495" y="210"/>
                  </a:cxn>
                  <a:cxn ang="0">
                    <a:pos x="33" y="283"/>
                  </a:cxn>
                  <a:cxn ang="0">
                    <a:pos x="0" y="73"/>
                  </a:cxn>
                  <a:cxn ang="0">
                    <a:pos x="462" y="0"/>
                  </a:cxn>
                </a:cxnLst>
                <a:rect l="0" t="0" r="r" b="b"/>
                <a:pathLst>
                  <a:path w="495" h="283">
                    <a:moveTo>
                      <a:pt x="462" y="0"/>
                    </a:moveTo>
                    <a:lnTo>
                      <a:pt x="495" y="210"/>
                    </a:lnTo>
                    <a:lnTo>
                      <a:pt x="33" y="283"/>
                    </a:lnTo>
                    <a:lnTo>
                      <a:pt x="0" y="73"/>
                    </a:lnTo>
                    <a:lnTo>
                      <a:pt x="462" y="0"/>
                    </a:lnTo>
                    <a:close/>
                  </a:path>
                </a:pathLst>
              </a:custGeom>
              <a:solidFill>
                <a:srgbClr val="FFD078"/>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51" name="Freeform 27"/>
              <p:cNvSpPr>
                <a:spLocks/>
              </p:cNvSpPr>
              <p:nvPr/>
            </p:nvSpPr>
            <p:spPr bwMode="auto">
              <a:xfrm>
                <a:off x="4335" y="2440"/>
                <a:ext cx="108" cy="26"/>
              </a:xfrm>
              <a:custGeom>
                <a:avLst/>
                <a:gdLst/>
                <a:ahLst/>
                <a:cxnLst>
                  <a:cxn ang="0">
                    <a:pos x="464" y="0"/>
                  </a:cxn>
                  <a:cxn ang="0">
                    <a:pos x="471" y="42"/>
                  </a:cxn>
                  <a:cxn ang="0">
                    <a:pos x="8" y="115"/>
                  </a:cxn>
                  <a:cxn ang="0">
                    <a:pos x="0" y="64"/>
                  </a:cxn>
                  <a:cxn ang="0">
                    <a:pos x="407" y="0"/>
                  </a:cxn>
                  <a:cxn ang="0">
                    <a:pos x="464" y="0"/>
                  </a:cxn>
                </a:cxnLst>
                <a:rect l="0" t="0" r="r" b="b"/>
                <a:pathLst>
                  <a:path w="471" h="115">
                    <a:moveTo>
                      <a:pt x="464" y="0"/>
                    </a:moveTo>
                    <a:lnTo>
                      <a:pt x="471" y="42"/>
                    </a:lnTo>
                    <a:lnTo>
                      <a:pt x="8" y="115"/>
                    </a:lnTo>
                    <a:lnTo>
                      <a:pt x="0" y="64"/>
                    </a:lnTo>
                    <a:lnTo>
                      <a:pt x="407" y="0"/>
                    </a:lnTo>
                    <a:lnTo>
                      <a:pt x="464" y="0"/>
                    </a:lnTo>
                    <a:close/>
                  </a:path>
                </a:pathLst>
              </a:custGeom>
              <a:solidFill>
                <a:srgbClr val="FFEA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52" name="Freeform 28"/>
              <p:cNvSpPr>
                <a:spLocks/>
              </p:cNvSpPr>
              <p:nvPr/>
            </p:nvSpPr>
            <p:spPr bwMode="auto">
              <a:xfrm>
                <a:off x="4268" y="2014"/>
                <a:ext cx="109" cy="29"/>
              </a:xfrm>
              <a:custGeom>
                <a:avLst/>
                <a:gdLst/>
                <a:ahLst/>
                <a:cxnLst>
                  <a:cxn ang="0">
                    <a:pos x="463" y="0"/>
                  </a:cxn>
                  <a:cxn ang="0">
                    <a:pos x="471" y="51"/>
                  </a:cxn>
                  <a:cxn ang="0">
                    <a:pos x="8" y="124"/>
                  </a:cxn>
                  <a:cxn ang="0">
                    <a:pos x="0" y="73"/>
                  </a:cxn>
                  <a:cxn ang="0">
                    <a:pos x="463" y="0"/>
                  </a:cxn>
                </a:cxnLst>
                <a:rect l="0" t="0" r="r" b="b"/>
                <a:pathLst>
                  <a:path w="471" h="124">
                    <a:moveTo>
                      <a:pt x="463" y="0"/>
                    </a:moveTo>
                    <a:lnTo>
                      <a:pt x="471" y="51"/>
                    </a:lnTo>
                    <a:lnTo>
                      <a:pt x="8" y="124"/>
                    </a:lnTo>
                    <a:lnTo>
                      <a:pt x="0" y="73"/>
                    </a:lnTo>
                    <a:lnTo>
                      <a:pt x="463" y="0"/>
                    </a:lnTo>
                    <a:close/>
                  </a:path>
                </a:pathLst>
              </a:custGeom>
              <a:solidFill>
                <a:srgbClr val="FFEA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53" name="Freeform 29"/>
              <p:cNvSpPr>
                <a:spLocks/>
              </p:cNvSpPr>
              <p:nvPr/>
            </p:nvSpPr>
            <p:spPr bwMode="auto">
              <a:xfrm>
                <a:off x="4391" y="2456"/>
                <a:ext cx="61" cy="57"/>
              </a:xfrm>
              <a:custGeom>
                <a:avLst/>
                <a:gdLst/>
                <a:ahLst/>
                <a:cxnLst>
                  <a:cxn ang="0">
                    <a:pos x="231" y="0"/>
                  </a:cxn>
                  <a:cxn ang="0">
                    <a:pos x="264" y="210"/>
                  </a:cxn>
                  <a:cxn ang="0">
                    <a:pos x="33" y="246"/>
                  </a:cxn>
                  <a:cxn ang="0">
                    <a:pos x="0" y="36"/>
                  </a:cxn>
                  <a:cxn ang="0">
                    <a:pos x="231" y="0"/>
                  </a:cxn>
                </a:cxnLst>
                <a:rect l="0" t="0" r="r" b="b"/>
                <a:pathLst>
                  <a:path w="264" h="246">
                    <a:moveTo>
                      <a:pt x="231" y="0"/>
                    </a:moveTo>
                    <a:lnTo>
                      <a:pt x="264" y="210"/>
                    </a:lnTo>
                    <a:lnTo>
                      <a:pt x="33" y="246"/>
                    </a:lnTo>
                    <a:lnTo>
                      <a:pt x="0" y="36"/>
                    </a:lnTo>
                    <a:lnTo>
                      <a:pt x="231" y="0"/>
                    </a:lnTo>
                    <a:close/>
                  </a:path>
                </a:pathLst>
              </a:custGeom>
              <a:solidFill>
                <a:srgbClr val="F2AE30"/>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54" name="Freeform 30"/>
              <p:cNvSpPr>
                <a:spLocks/>
              </p:cNvSpPr>
              <p:nvPr/>
            </p:nvSpPr>
            <p:spPr bwMode="auto">
              <a:xfrm>
                <a:off x="4324" y="2032"/>
                <a:ext cx="61" cy="58"/>
              </a:xfrm>
              <a:custGeom>
                <a:avLst/>
                <a:gdLst/>
                <a:ahLst/>
                <a:cxnLst>
                  <a:cxn ang="0">
                    <a:pos x="231" y="0"/>
                  </a:cxn>
                  <a:cxn ang="0">
                    <a:pos x="264" y="210"/>
                  </a:cxn>
                  <a:cxn ang="0">
                    <a:pos x="33" y="247"/>
                  </a:cxn>
                  <a:cxn ang="0">
                    <a:pos x="0" y="37"/>
                  </a:cxn>
                  <a:cxn ang="0">
                    <a:pos x="231" y="0"/>
                  </a:cxn>
                </a:cxnLst>
                <a:rect l="0" t="0" r="r" b="b"/>
                <a:pathLst>
                  <a:path w="264" h="247">
                    <a:moveTo>
                      <a:pt x="231" y="0"/>
                    </a:moveTo>
                    <a:lnTo>
                      <a:pt x="264" y="210"/>
                    </a:lnTo>
                    <a:lnTo>
                      <a:pt x="33" y="247"/>
                    </a:lnTo>
                    <a:lnTo>
                      <a:pt x="0" y="37"/>
                    </a:lnTo>
                    <a:lnTo>
                      <a:pt x="231" y="0"/>
                    </a:lnTo>
                    <a:close/>
                  </a:path>
                </a:pathLst>
              </a:custGeom>
              <a:solidFill>
                <a:srgbClr val="F2AE30"/>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55" name="Freeform 31"/>
              <p:cNvSpPr>
                <a:spLocks/>
              </p:cNvSpPr>
              <p:nvPr/>
            </p:nvSpPr>
            <p:spPr bwMode="auto">
              <a:xfrm>
                <a:off x="4388" y="2440"/>
                <a:ext cx="55" cy="18"/>
              </a:xfrm>
              <a:custGeom>
                <a:avLst/>
                <a:gdLst/>
                <a:ahLst/>
                <a:cxnLst>
                  <a:cxn ang="0">
                    <a:pos x="233" y="0"/>
                  </a:cxn>
                  <a:cxn ang="0">
                    <a:pos x="240" y="42"/>
                  </a:cxn>
                  <a:cxn ang="0">
                    <a:pos x="8" y="79"/>
                  </a:cxn>
                  <a:cxn ang="0">
                    <a:pos x="0" y="28"/>
                  </a:cxn>
                  <a:cxn ang="0">
                    <a:pos x="176" y="0"/>
                  </a:cxn>
                  <a:cxn ang="0">
                    <a:pos x="233" y="0"/>
                  </a:cxn>
                </a:cxnLst>
                <a:rect l="0" t="0" r="r" b="b"/>
                <a:pathLst>
                  <a:path w="240" h="79">
                    <a:moveTo>
                      <a:pt x="233" y="0"/>
                    </a:moveTo>
                    <a:lnTo>
                      <a:pt x="240" y="42"/>
                    </a:lnTo>
                    <a:lnTo>
                      <a:pt x="8" y="79"/>
                    </a:lnTo>
                    <a:lnTo>
                      <a:pt x="0" y="28"/>
                    </a:lnTo>
                    <a:lnTo>
                      <a:pt x="176" y="0"/>
                    </a:lnTo>
                    <a:lnTo>
                      <a:pt x="233" y="0"/>
                    </a:lnTo>
                    <a:close/>
                  </a:path>
                </a:pathLst>
              </a:custGeom>
              <a:solidFill>
                <a:srgbClr val="FFD078"/>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56" name="Freeform 32"/>
              <p:cNvSpPr>
                <a:spLocks/>
              </p:cNvSpPr>
              <p:nvPr/>
            </p:nvSpPr>
            <p:spPr bwMode="auto">
              <a:xfrm>
                <a:off x="4322" y="2014"/>
                <a:ext cx="55" cy="21"/>
              </a:xfrm>
              <a:custGeom>
                <a:avLst/>
                <a:gdLst/>
                <a:ahLst/>
                <a:cxnLst>
                  <a:cxn ang="0">
                    <a:pos x="231" y="0"/>
                  </a:cxn>
                  <a:cxn ang="0">
                    <a:pos x="239" y="51"/>
                  </a:cxn>
                  <a:cxn ang="0">
                    <a:pos x="8" y="87"/>
                  </a:cxn>
                  <a:cxn ang="0">
                    <a:pos x="0" y="37"/>
                  </a:cxn>
                  <a:cxn ang="0">
                    <a:pos x="231" y="0"/>
                  </a:cxn>
                </a:cxnLst>
                <a:rect l="0" t="0" r="r" b="b"/>
                <a:pathLst>
                  <a:path w="239" h="87">
                    <a:moveTo>
                      <a:pt x="231" y="0"/>
                    </a:moveTo>
                    <a:lnTo>
                      <a:pt x="239" y="51"/>
                    </a:lnTo>
                    <a:lnTo>
                      <a:pt x="8" y="87"/>
                    </a:lnTo>
                    <a:lnTo>
                      <a:pt x="0" y="37"/>
                    </a:lnTo>
                    <a:lnTo>
                      <a:pt x="231" y="0"/>
                    </a:lnTo>
                    <a:close/>
                  </a:path>
                </a:pathLst>
              </a:custGeom>
              <a:solidFill>
                <a:srgbClr val="FFD078"/>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57" name="Rectangle 33"/>
              <p:cNvSpPr>
                <a:spLocks noChangeArrowheads="1"/>
              </p:cNvSpPr>
              <p:nvPr/>
            </p:nvSpPr>
            <p:spPr bwMode="auto">
              <a:xfrm>
                <a:off x="4195" y="2151"/>
                <a:ext cx="29" cy="193"/>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58" name="Rectangle 34"/>
              <p:cNvSpPr>
                <a:spLocks noChangeArrowheads="1"/>
              </p:cNvSpPr>
              <p:nvPr/>
            </p:nvSpPr>
            <p:spPr bwMode="auto">
              <a:xfrm>
                <a:off x="4165" y="2151"/>
                <a:ext cx="30" cy="193"/>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59" name="Rectangle 35"/>
              <p:cNvSpPr>
                <a:spLocks noChangeArrowheads="1"/>
              </p:cNvSpPr>
              <p:nvPr/>
            </p:nvSpPr>
            <p:spPr bwMode="auto">
              <a:xfrm>
                <a:off x="3232" y="1940"/>
                <a:ext cx="325"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0" name="Rectangle 36"/>
              <p:cNvSpPr>
                <a:spLocks noChangeArrowheads="1"/>
              </p:cNvSpPr>
              <p:nvPr/>
            </p:nvSpPr>
            <p:spPr bwMode="auto">
              <a:xfrm>
                <a:off x="3232" y="1955"/>
                <a:ext cx="325"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1" name="Rectangle 37"/>
              <p:cNvSpPr>
                <a:spLocks noChangeArrowheads="1"/>
              </p:cNvSpPr>
              <p:nvPr/>
            </p:nvSpPr>
            <p:spPr bwMode="auto">
              <a:xfrm>
                <a:off x="3232" y="1969"/>
                <a:ext cx="325"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2" name="Rectangle 38"/>
              <p:cNvSpPr>
                <a:spLocks noChangeArrowheads="1"/>
              </p:cNvSpPr>
              <p:nvPr/>
            </p:nvSpPr>
            <p:spPr bwMode="auto">
              <a:xfrm>
                <a:off x="3232" y="1984"/>
                <a:ext cx="325"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3" name="Rectangle 39"/>
              <p:cNvSpPr>
                <a:spLocks noChangeArrowheads="1"/>
              </p:cNvSpPr>
              <p:nvPr/>
            </p:nvSpPr>
            <p:spPr bwMode="auto">
              <a:xfrm>
                <a:off x="3232" y="1998"/>
                <a:ext cx="325"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4" name="Rectangle 40"/>
              <p:cNvSpPr>
                <a:spLocks noChangeArrowheads="1"/>
              </p:cNvSpPr>
              <p:nvPr/>
            </p:nvSpPr>
            <p:spPr bwMode="auto">
              <a:xfrm>
                <a:off x="3232" y="2012"/>
                <a:ext cx="325" cy="8"/>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5" name="Rectangle 41"/>
              <p:cNvSpPr>
                <a:spLocks noChangeArrowheads="1"/>
              </p:cNvSpPr>
              <p:nvPr/>
            </p:nvSpPr>
            <p:spPr bwMode="auto">
              <a:xfrm>
                <a:off x="3232" y="1947"/>
                <a:ext cx="325" cy="8"/>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6" name="Rectangle 42"/>
              <p:cNvSpPr>
                <a:spLocks noChangeArrowheads="1"/>
              </p:cNvSpPr>
              <p:nvPr/>
            </p:nvSpPr>
            <p:spPr bwMode="auto">
              <a:xfrm>
                <a:off x="3232" y="1962"/>
                <a:ext cx="325" cy="7"/>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7" name="Rectangle 43"/>
              <p:cNvSpPr>
                <a:spLocks noChangeArrowheads="1"/>
              </p:cNvSpPr>
              <p:nvPr/>
            </p:nvSpPr>
            <p:spPr bwMode="auto">
              <a:xfrm>
                <a:off x="3232" y="1976"/>
                <a:ext cx="325" cy="8"/>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8" name="Rectangle 44"/>
              <p:cNvSpPr>
                <a:spLocks noChangeArrowheads="1"/>
              </p:cNvSpPr>
              <p:nvPr/>
            </p:nvSpPr>
            <p:spPr bwMode="auto">
              <a:xfrm>
                <a:off x="3232" y="1991"/>
                <a:ext cx="325" cy="7"/>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9" name="Rectangle 45"/>
              <p:cNvSpPr>
                <a:spLocks noChangeArrowheads="1"/>
              </p:cNvSpPr>
              <p:nvPr/>
            </p:nvSpPr>
            <p:spPr bwMode="auto">
              <a:xfrm>
                <a:off x="3232" y="2005"/>
                <a:ext cx="325" cy="7"/>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70" name="Rectangle 46"/>
              <p:cNvSpPr>
                <a:spLocks noChangeArrowheads="1"/>
              </p:cNvSpPr>
              <p:nvPr/>
            </p:nvSpPr>
            <p:spPr bwMode="auto">
              <a:xfrm>
                <a:off x="3232" y="2020"/>
                <a:ext cx="325" cy="7"/>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71" name="Rectangle 47"/>
              <p:cNvSpPr>
                <a:spLocks noChangeArrowheads="1"/>
              </p:cNvSpPr>
              <p:nvPr/>
            </p:nvSpPr>
            <p:spPr bwMode="auto">
              <a:xfrm>
                <a:off x="3232" y="2027"/>
                <a:ext cx="325" cy="5"/>
              </a:xfrm>
              <a:prstGeom prst="rect">
                <a:avLst/>
              </a:prstGeom>
              <a:solidFill>
                <a:srgbClr val="79A7B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72" name="Freeform 48"/>
              <p:cNvSpPr>
                <a:spLocks/>
              </p:cNvSpPr>
              <p:nvPr/>
            </p:nvSpPr>
            <p:spPr bwMode="auto">
              <a:xfrm>
                <a:off x="3557" y="1940"/>
                <a:ext cx="322" cy="7"/>
              </a:xfrm>
              <a:custGeom>
                <a:avLst/>
                <a:gdLst/>
                <a:ahLst/>
                <a:cxnLst>
                  <a:cxn ang="0">
                    <a:pos x="0" y="0"/>
                  </a:cxn>
                  <a:cxn ang="0">
                    <a:pos x="1401" y="0"/>
                  </a:cxn>
                  <a:cxn ang="0">
                    <a:pos x="1391" y="31"/>
                  </a:cxn>
                  <a:cxn ang="0">
                    <a:pos x="0" y="31"/>
                  </a:cxn>
                  <a:cxn ang="0">
                    <a:pos x="0" y="0"/>
                  </a:cxn>
                </a:cxnLst>
                <a:rect l="0" t="0" r="r" b="b"/>
                <a:pathLst>
                  <a:path w="1401" h="31">
                    <a:moveTo>
                      <a:pt x="0" y="0"/>
                    </a:moveTo>
                    <a:lnTo>
                      <a:pt x="1401" y="0"/>
                    </a:lnTo>
                    <a:cubicBezTo>
                      <a:pt x="1397" y="10"/>
                      <a:pt x="1394" y="21"/>
                      <a:pt x="1391" y="31"/>
                    </a:cubicBezTo>
                    <a:lnTo>
                      <a:pt x="0" y="31"/>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73" name="Freeform 49"/>
              <p:cNvSpPr>
                <a:spLocks/>
              </p:cNvSpPr>
              <p:nvPr/>
            </p:nvSpPr>
            <p:spPr bwMode="auto">
              <a:xfrm>
                <a:off x="3557" y="1955"/>
                <a:ext cx="318" cy="7"/>
              </a:xfrm>
              <a:custGeom>
                <a:avLst/>
                <a:gdLst/>
                <a:ahLst/>
                <a:cxnLst>
                  <a:cxn ang="0">
                    <a:pos x="0" y="0"/>
                  </a:cxn>
                  <a:cxn ang="0">
                    <a:pos x="1384" y="0"/>
                  </a:cxn>
                  <a:cxn ang="0">
                    <a:pos x="1380" y="30"/>
                  </a:cxn>
                  <a:cxn ang="0">
                    <a:pos x="1380" y="31"/>
                  </a:cxn>
                  <a:cxn ang="0">
                    <a:pos x="0" y="31"/>
                  </a:cxn>
                  <a:cxn ang="0">
                    <a:pos x="0" y="0"/>
                  </a:cxn>
                </a:cxnLst>
                <a:rect l="0" t="0" r="r" b="b"/>
                <a:pathLst>
                  <a:path w="1384" h="31">
                    <a:moveTo>
                      <a:pt x="0" y="0"/>
                    </a:moveTo>
                    <a:lnTo>
                      <a:pt x="1384" y="0"/>
                    </a:lnTo>
                    <a:cubicBezTo>
                      <a:pt x="1383" y="9"/>
                      <a:pt x="1381" y="19"/>
                      <a:pt x="1380" y="30"/>
                    </a:cubicBezTo>
                    <a:lnTo>
                      <a:pt x="1380" y="31"/>
                    </a:lnTo>
                    <a:lnTo>
                      <a:pt x="0" y="31"/>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74" name="Freeform 50"/>
              <p:cNvSpPr>
                <a:spLocks/>
              </p:cNvSpPr>
              <p:nvPr/>
            </p:nvSpPr>
            <p:spPr bwMode="auto">
              <a:xfrm>
                <a:off x="3557" y="1969"/>
                <a:ext cx="316" cy="7"/>
              </a:xfrm>
              <a:custGeom>
                <a:avLst/>
                <a:gdLst/>
                <a:ahLst/>
                <a:cxnLst>
                  <a:cxn ang="0">
                    <a:pos x="0" y="0"/>
                  </a:cxn>
                  <a:cxn ang="0">
                    <a:pos x="1376" y="0"/>
                  </a:cxn>
                  <a:cxn ang="0">
                    <a:pos x="1374" y="31"/>
                  </a:cxn>
                  <a:cxn ang="0">
                    <a:pos x="0" y="31"/>
                  </a:cxn>
                  <a:cxn ang="0">
                    <a:pos x="0" y="0"/>
                  </a:cxn>
                </a:cxnLst>
                <a:rect l="0" t="0" r="r" b="b"/>
                <a:pathLst>
                  <a:path w="1376" h="31">
                    <a:moveTo>
                      <a:pt x="0" y="0"/>
                    </a:moveTo>
                    <a:lnTo>
                      <a:pt x="1376" y="0"/>
                    </a:lnTo>
                    <a:cubicBezTo>
                      <a:pt x="1375" y="10"/>
                      <a:pt x="1375" y="21"/>
                      <a:pt x="1374" y="31"/>
                    </a:cubicBezTo>
                    <a:lnTo>
                      <a:pt x="0" y="31"/>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75" name="Freeform 51"/>
              <p:cNvSpPr>
                <a:spLocks/>
              </p:cNvSpPr>
              <p:nvPr/>
            </p:nvSpPr>
            <p:spPr bwMode="auto">
              <a:xfrm>
                <a:off x="3557" y="1984"/>
                <a:ext cx="316" cy="7"/>
              </a:xfrm>
              <a:custGeom>
                <a:avLst/>
                <a:gdLst/>
                <a:ahLst/>
                <a:cxnLst>
                  <a:cxn ang="0">
                    <a:pos x="0" y="0"/>
                  </a:cxn>
                  <a:cxn ang="0">
                    <a:pos x="1373" y="0"/>
                  </a:cxn>
                  <a:cxn ang="0">
                    <a:pos x="1373" y="11"/>
                  </a:cxn>
                  <a:cxn ang="0">
                    <a:pos x="1373" y="31"/>
                  </a:cxn>
                  <a:cxn ang="0">
                    <a:pos x="0" y="31"/>
                  </a:cxn>
                  <a:cxn ang="0">
                    <a:pos x="0" y="0"/>
                  </a:cxn>
                </a:cxnLst>
                <a:rect l="0" t="0" r="r" b="b"/>
                <a:pathLst>
                  <a:path w="1373" h="31">
                    <a:moveTo>
                      <a:pt x="0" y="0"/>
                    </a:moveTo>
                    <a:lnTo>
                      <a:pt x="1373" y="0"/>
                    </a:lnTo>
                    <a:lnTo>
                      <a:pt x="1373" y="11"/>
                    </a:lnTo>
                    <a:cubicBezTo>
                      <a:pt x="1373" y="18"/>
                      <a:pt x="1373" y="25"/>
                      <a:pt x="1373" y="31"/>
                    </a:cubicBezTo>
                    <a:lnTo>
                      <a:pt x="0" y="31"/>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76" name="Freeform 52"/>
              <p:cNvSpPr>
                <a:spLocks/>
              </p:cNvSpPr>
              <p:nvPr/>
            </p:nvSpPr>
            <p:spPr bwMode="auto">
              <a:xfrm>
                <a:off x="3557" y="1998"/>
                <a:ext cx="317" cy="7"/>
              </a:xfrm>
              <a:custGeom>
                <a:avLst/>
                <a:gdLst/>
                <a:ahLst/>
                <a:cxnLst>
                  <a:cxn ang="0">
                    <a:pos x="0" y="0"/>
                  </a:cxn>
                  <a:cxn ang="0">
                    <a:pos x="1375" y="0"/>
                  </a:cxn>
                  <a:cxn ang="0">
                    <a:pos x="1377" y="31"/>
                  </a:cxn>
                  <a:cxn ang="0">
                    <a:pos x="0" y="31"/>
                  </a:cxn>
                  <a:cxn ang="0">
                    <a:pos x="0" y="0"/>
                  </a:cxn>
                </a:cxnLst>
                <a:rect l="0" t="0" r="r" b="b"/>
                <a:pathLst>
                  <a:path w="1377" h="31">
                    <a:moveTo>
                      <a:pt x="0" y="0"/>
                    </a:moveTo>
                    <a:lnTo>
                      <a:pt x="1375" y="0"/>
                    </a:lnTo>
                    <a:cubicBezTo>
                      <a:pt x="1375" y="10"/>
                      <a:pt x="1376" y="20"/>
                      <a:pt x="1377" y="31"/>
                    </a:cubicBezTo>
                    <a:lnTo>
                      <a:pt x="0" y="31"/>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77" name="Freeform 53"/>
              <p:cNvSpPr>
                <a:spLocks/>
              </p:cNvSpPr>
              <p:nvPr/>
            </p:nvSpPr>
            <p:spPr bwMode="auto">
              <a:xfrm>
                <a:off x="3557" y="2012"/>
                <a:ext cx="319" cy="8"/>
              </a:xfrm>
              <a:custGeom>
                <a:avLst/>
                <a:gdLst/>
                <a:ahLst/>
                <a:cxnLst>
                  <a:cxn ang="0">
                    <a:pos x="0" y="0"/>
                  </a:cxn>
                  <a:cxn ang="0">
                    <a:pos x="1381" y="0"/>
                  </a:cxn>
                  <a:cxn ang="0">
                    <a:pos x="1386" y="31"/>
                  </a:cxn>
                  <a:cxn ang="0">
                    <a:pos x="0" y="31"/>
                  </a:cxn>
                  <a:cxn ang="0">
                    <a:pos x="0" y="0"/>
                  </a:cxn>
                </a:cxnLst>
                <a:rect l="0" t="0" r="r" b="b"/>
                <a:pathLst>
                  <a:path w="1386" h="31">
                    <a:moveTo>
                      <a:pt x="0" y="0"/>
                    </a:moveTo>
                    <a:lnTo>
                      <a:pt x="1381" y="0"/>
                    </a:lnTo>
                    <a:cubicBezTo>
                      <a:pt x="1382" y="11"/>
                      <a:pt x="1384" y="21"/>
                      <a:pt x="1386" y="31"/>
                    </a:cubicBezTo>
                    <a:lnTo>
                      <a:pt x="0" y="31"/>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78" name="Freeform 54"/>
              <p:cNvSpPr>
                <a:spLocks/>
              </p:cNvSpPr>
              <p:nvPr/>
            </p:nvSpPr>
            <p:spPr bwMode="auto">
              <a:xfrm>
                <a:off x="3557" y="1947"/>
                <a:ext cx="320" cy="8"/>
              </a:xfrm>
              <a:custGeom>
                <a:avLst/>
                <a:gdLst/>
                <a:ahLst/>
                <a:cxnLst>
                  <a:cxn ang="0">
                    <a:pos x="0" y="0"/>
                  </a:cxn>
                  <a:cxn ang="0">
                    <a:pos x="1391" y="0"/>
                  </a:cxn>
                  <a:cxn ang="0">
                    <a:pos x="1384" y="32"/>
                  </a:cxn>
                  <a:cxn ang="0">
                    <a:pos x="0" y="32"/>
                  </a:cxn>
                  <a:cxn ang="0">
                    <a:pos x="0" y="0"/>
                  </a:cxn>
                </a:cxnLst>
                <a:rect l="0" t="0" r="r" b="b"/>
                <a:pathLst>
                  <a:path w="1391" h="32">
                    <a:moveTo>
                      <a:pt x="0" y="0"/>
                    </a:moveTo>
                    <a:lnTo>
                      <a:pt x="1391" y="0"/>
                    </a:lnTo>
                    <a:cubicBezTo>
                      <a:pt x="1389" y="10"/>
                      <a:pt x="1386" y="21"/>
                      <a:pt x="1384" y="32"/>
                    </a:cubicBezTo>
                    <a:lnTo>
                      <a:pt x="0" y="32"/>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79" name="Freeform 55"/>
              <p:cNvSpPr>
                <a:spLocks/>
              </p:cNvSpPr>
              <p:nvPr/>
            </p:nvSpPr>
            <p:spPr bwMode="auto">
              <a:xfrm>
                <a:off x="3557" y="1962"/>
                <a:ext cx="317" cy="7"/>
              </a:xfrm>
              <a:custGeom>
                <a:avLst/>
                <a:gdLst/>
                <a:ahLst/>
                <a:cxnLst>
                  <a:cxn ang="0">
                    <a:pos x="0" y="0"/>
                  </a:cxn>
                  <a:cxn ang="0">
                    <a:pos x="1380" y="0"/>
                  </a:cxn>
                  <a:cxn ang="0">
                    <a:pos x="1376" y="31"/>
                  </a:cxn>
                  <a:cxn ang="0">
                    <a:pos x="0" y="31"/>
                  </a:cxn>
                  <a:cxn ang="0">
                    <a:pos x="0" y="0"/>
                  </a:cxn>
                </a:cxnLst>
                <a:rect l="0" t="0" r="r" b="b"/>
                <a:pathLst>
                  <a:path w="1380" h="31">
                    <a:moveTo>
                      <a:pt x="0" y="0"/>
                    </a:moveTo>
                    <a:lnTo>
                      <a:pt x="1380" y="0"/>
                    </a:lnTo>
                    <a:cubicBezTo>
                      <a:pt x="1378" y="10"/>
                      <a:pt x="1377" y="20"/>
                      <a:pt x="1376" y="31"/>
                    </a:cubicBezTo>
                    <a:lnTo>
                      <a:pt x="0" y="31"/>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80" name="Freeform 56"/>
              <p:cNvSpPr>
                <a:spLocks/>
              </p:cNvSpPr>
              <p:nvPr/>
            </p:nvSpPr>
            <p:spPr bwMode="auto">
              <a:xfrm>
                <a:off x="3557" y="1976"/>
                <a:ext cx="316" cy="8"/>
              </a:xfrm>
              <a:custGeom>
                <a:avLst/>
                <a:gdLst/>
                <a:ahLst/>
                <a:cxnLst>
                  <a:cxn ang="0">
                    <a:pos x="0" y="0"/>
                  </a:cxn>
                  <a:cxn ang="0">
                    <a:pos x="1374" y="0"/>
                  </a:cxn>
                  <a:cxn ang="0">
                    <a:pos x="1373" y="31"/>
                  </a:cxn>
                  <a:cxn ang="0">
                    <a:pos x="0" y="31"/>
                  </a:cxn>
                  <a:cxn ang="0">
                    <a:pos x="0" y="0"/>
                  </a:cxn>
                </a:cxnLst>
                <a:rect l="0" t="0" r="r" b="b"/>
                <a:pathLst>
                  <a:path w="1374" h="31">
                    <a:moveTo>
                      <a:pt x="0" y="0"/>
                    </a:moveTo>
                    <a:lnTo>
                      <a:pt x="1374" y="0"/>
                    </a:lnTo>
                    <a:cubicBezTo>
                      <a:pt x="1374" y="10"/>
                      <a:pt x="1373" y="21"/>
                      <a:pt x="1373" y="31"/>
                    </a:cubicBezTo>
                    <a:lnTo>
                      <a:pt x="0" y="31"/>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81" name="Freeform 57"/>
              <p:cNvSpPr>
                <a:spLocks/>
              </p:cNvSpPr>
              <p:nvPr/>
            </p:nvSpPr>
            <p:spPr bwMode="auto">
              <a:xfrm>
                <a:off x="3557" y="1991"/>
                <a:ext cx="316" cy="7"/>
              </a:xfrm>
              <a:custGeom>
                <a:avLst/>
                <a:gdLst/>
                <a:ahLst/>
                <a:cxnLst>
                  <a:cxn ang="0">
                    <a:pos x="0" y="0"/>
                  </a:cxn>
                  <a:cxn ang="0">
                    <a:pos x="1373" y="0"/>
                  </a:cxn>
                  <a:cxn ang="0">
                    <a:pos x="1375" y="32"/>
                  </a:cxn>
                  <a:cxn ang="0">
                    <a:pos x="0" y="32"/>
                  </a:cxn>
                  <a:cxn ang="0">
                    <a:pos x="0" y="0"/>
                  </a:cxn>
                </a:cxnLst>
                <a:rect l="0" t="0" r="r" b="b"/>
                <a:pathLst>
                  <a:path w="1375" h="32">
                    <a:moveTo>
                      <a:pt x="0" y="0"/>
                    </a:moveTo>
                    <a:lnTo>
                      <a:pt x="1373" y="0"/>
                    </a:lnTo>
                    <a:cubicBezTo>
                      <a:pt x="1374" y="11"/>
                      <a:pt x="1374" y="21"/>
                      <a:pt x="1375" y="32"/>
                    </a:cubicBezTo>
                    <a:lnTo>
                      <a:pt x="0" y="32"/>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82" name="Freeform 58"/>
              <p:cNvSpPr>
                <a:spLocks/>
              </p:cNvSpPr>
              <p:nvPr/>
            </p:nvSpPr>
            <p:spPr bwMode="auto">
              <a:xfrm>
                <a:off x="3557" y="2005"/>
                <a:ext cx="318" cy="7"/>
              </a:xfrm>
              <a:custGeom>
                <a:avLst/>
                <a:gdLst/>
                <a:ahLst/>
                <a:cxnLst>
                  <a:cxn ang="0">
                    <a:pos x="0" y="0"/>
                  </a:cxn>
                  <a:cxn ang="0">
                    <a:pos x="1377" y="0"/>
                  </a:cxn>
                  <a:cxn ang="0">
                    <a:pos x="1380" y="22"/>
                  </a:cxn>
                  <a:cxn ang="0">
                    <a:pos x="1381" y="31"/>
                  </a:cxn>
                  <a:cxn ang="0">
                    <a:pos x="0" y="31"/>
                  </a:cxn>
                  <a:cxn ang="0">
                    <a:pos x="0" y="0"/>
                  </a:cxn>
                </a:cxnLst>
                <a:rect l="0" t="0" r="r" b="b"/>
                <a:pathLst>
                  <a:path w="1381" h="31">
                    <a:moveTo>
                      <a:pt x="0" y="0"/>
                    </a:moveTo>
                    <a:lnTo>
                      <a:pt x="1377" y="0"/>
                    </a:lnTo>
                    <a:cubicBezTo>
                      <a:pt x="1378" y="7"/>
                      <a:pt x="1379" y="15"/>
                      <a:pt x="1380" y="22"/>
                    </a:cubicBezTo>
                    <a:lnTo>
                      <a:pt x="1381" y="31"/>
                    </a:lnTo>
                    <a:lnTo>
                      <a:pt x="0" y="31"/>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83" name="Freeform 59"/>
              <p:cNvSpPr>
                <a:spLocks/>
              </p:cNvSpPr>
              <p:nvPr/>
            </p:nvSpPr>
            <p:spPr bwMode="auto">
              <a:xfrm>
                <a:off x="3557" y="2020"/>
                <a:ext cx="321" cy="7"/>
              </a:xfrm>
              <a:custGeom>
                <a:avLst/>
                <a:gdLst/>
                <a:ahLst/>
                <a:cxnLst>
                  <a:cxn ang="0">
                    <a:pos x="0" y="0"/>
                  </a:cxn>
                  <a:cxn ang="0">
                    <a:pos x="1386" y="0"/>
                  </a:cxn>
                  <a:cxn ang="0">
                    <a:pos x="1394" y="31"/>
                  </a:cxn>
                  <a:cxn ang="0">
                    <a:pos x="0" y="31"/>
                  </a:cxn>
                  <a:cxn ang="0">
                    <a:pos x="0" y="0"/>
                  </a:cxn>
                </a:cxnLst>
                <a:rect l="0" t="0" r="r" b="b"/>
                <a:pathLst>
                  <a:path w="1394" h="31">
                    <a:moveTo>
                      <a:pt x="0" y="0"/>
                    </a:moveTo>
                    <a:lnTo>
                      <a:pt x="1386" y="0"/>
                    </a:lnTo>
                    <a:cubicBezTo>
                      <a:pt x="1389" y="11"/>
                      <a:pt x="1391" y="21"/>
                      <a:pt x="1394" y="31"/>
                    </a:cubicBezTo>
                    <a:lnTo>
                      <a:pt x="0" y="31"/>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84" name="Freeform 60"/>
              <p:cNvSpPr>
                <a:spLocks/>
              </p:cNvSpPr>
              <p:nvPr/>
            </p:nvSpPr>
            <p:spPr bwMode="auto">
              <a:xfrm>
                <a:off x="3557" y="2027"/>
                <a:ext cx="322" cy="5"/>
              </a:xfrm>
              <a:custGeom>
                <a:avLst/>
                <a:gdLst/>
                <a:ahLst/>
                <a:cxnLst>
                  <a:cxn ang="0">
                    <a:pos x="0" y="0"/>
                  </a:cxn>
                  <a:cxn ang="0">
                    <a:pos x="1394" y="0"/>
                  </a:cxn>
                  <a:cxn ang="0">
                    <a:pos x="1401" y="21"/>
                  </a:cxn>
                  <a:cxn ang="0">
                    <a:pos x="0" y="21"/>
                  </a:cxn>
                  <a:cxn ang="0">
                    <a:pos x="0" y="0"/>
                  </a:cxn>
                </a:cxnLst>
                <a:rect l="0" t="0" r="r" b="b"/>
                <a:pathLst>
                  <a:path w="1401" h="21">
                    <a:moveTo>
                      <a:pt x="0" y="0"/>
                    </a:moveTo>
                    <a:lnTo>
                      <a:pt x="1394" y="0"/>
                    </a:lnTo>
                    <a:cubicBezTo>
                      <a:pt x="1396" y="7"/>
                      <a:pt x="1398" y="15"/>
                      <a:pt x="1401" y="21"/>
                    </a:cubicBezTo>
                    <a:lnTo>
                      <a:pt x="0" y="21"/>
                    </a:lnTo>
                    <a:lnTo>
                      <a:pt x="0" y="0"/>
                    </a:lnTo>
                    <a:close/>
                  </a:path>
                </a:pathLst>
              </a:custGeom>
              <a:solidFill>
                <a:srgbClr val="6F9AA3"/>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85" name="Freeform 61"/>
              <p:cNvSpPr>
                <a:spLocks/>
              </p:cNvSpPr>
              <p:nvPr/>
            </p:nvSpPr>
            <p:spPr bwMode="auto">
              <a:xfrm>
                <a:off x="3225" y="1919"/>
                <a:ext cx="663" cy="134"/>
              </a:xfrm>
              <a:custGeom>
                <a:avLst/>
                <a:gdLst/>
                <a:ahLst/>
                <a:cxnLst>
                  <a:cxn ang="0">
                    <a:pos x="2877" y="578"/>
                  </a:cxn>
                  <a:cxn ang="0">
                    <a:pos x="123" y="578"/>
                  </a:cxn>
                  <a:cxn ang="0">
                    <a:pos x="6" y="394"/>
                  </a:cxn>
                  <a:cxn ang="0">
                    <a:pos x="0" y="289"/>
                  </a:cxn>
                  <a:cxn ang="0">
                    <a:pos x="6" y="184"/>
                  </a:cxn>
                  <a:cxn ang="0">
                    <a:pos x="123" y="0"/>
                  </a:cxn>
                  <a:cxn ang="0">
                    <a:pos x="2877" y="0"/>
                  </a:cxn>
                  <a:cxn ang="0">
                    <a:pos x="2877" y="91"/>
                  </a:cxn>
                  <a:cxn ang="0">
                    <a:pos x="123" y="91"/>
                  </a:cxn>
                  <a:cxn ang="0">
                    <a:pos x="97" y="195"/>
                  </a:cxn>
                  <a:cxn ang="0">
                    <a:pos x="91" y="289"/>
                  </a:cxn>
                  <a:cxn ang="0">
                    <a:pos x="97" y="383"/>
                  </a:cxn>
                  <a:cxn ang="0">
                    <a:pos x="123" y="486"/>
                  </a:cxn>
                  <a:cxn ang="0">
                    <a:pos x="2877" y="486"/>
                  </a:cxn>
                  <a:cxn ang="0">
                    <a:pos x="2877" y="578"/>
                  </a:cxn>
                </a:cxnLst>
                <a:rect l="0" t="0" r="r" b="b"/>
                <a:pathLst>
                  <a:path w="2877" h="578">
                    <a:moveTo>
                      <a:pt x="2877" y="578"/>
                    </a:moveTo>
                    <a:lnTo>
                      <a:pt x="123" y="578"/>
                    </a:lnTo>
                    <a:cubicBezTo>
                      <a:pt x="57" y="578"/>
                      <a:pt x="19" y="497"/>
                      <a:pt x="6" y="394"/>
                    </a:cubicBezTo>
                    <a:cubicBezTo>
                      <a:pt x="2" y="360"/>
                      <a:pt x="0" y="324"/>
                      <a:pt x="0" y="289"/>
                    </a:cubicBezTo>
                    <a:cubicBezTo>
                      <a:pt x="0" y="254"/>
                      <a:pt x="2" y="218"/>
                      <a:pt x="6" y="184"/>
                    </a:cubicBezTo>
                    <a:cubicBezTo>
                      <a:pt x="19" y="80"/>
                      <a:pt x="57" y="0"/>
                      <a:pt x="123" y="0"/>
                    </a:cubicBezTo>
                    <a:lnTo>
                      <a:pt x="2877" y="0"/>
                    </a:lnTo>
                    <a:lnTo>
                      <a:pt x="2877" y="91"/>
                    </a:lnTo>
                    <a:lnTo>
                      <a:pt x="123" y="91"/>
                    </a:lnTo>
                    <a:cubicBezTo>
                      <a:pt x="114" y="91"/>
                      <a:pt x="104" y="137"/>
                      <a:pt x="97" y="195"/>
                    </a:cubicBezTo>
                    <a:cubicBezTo>
                      <a:pt x="93" y="224"/>
                      <a:pt x="91" y="256"/>
                      <a:pt x="91" y="289"/>
                    </a:cubicBezTo>
                    <a:cubicBezTo>
                      <a:pt x="91" y="322"/>
                      <a:pt x="93" y="354"/>
                      <a:pt x="97" y="383"/>
                    </a:cubicBezTo>
                    <a:cubicBezTo>
                      <a:pt x="104" y="441"/>
                      <a:pt x="114" y="486"/>
                      <a:pt x="123" y="486"/>
                    </a:cubicBezTo>
                    <a:lnTo>
                      <a:pt x="2877" y="486"/>
                    </a:lnTo>
                    <a:lnTo>
                      <a:pt x="2877" y="578"/>
                    </a:lnTo>
                    <a:close/>
                  </a:path>
                </a:pathLst>
              </a:custGeom>
              <a:solidFill>
                <a:srgbClr val="43505C"/>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86" name="Freeform 62"/>
              <p:cNvSpPr>
                <a:spLocks noEditPoints="1"/>
              </p:cNvSpPr>
              <p:nvPr/>
            </p:nvSpPr>
            <p:spPr bwMode="auto">
              <a:xfrm>
                <a:off x="3557" y="1919"/>
                <a:ext cx="331" cy="134"/>
              </a:xfrm>
              <a:custGeom>
                <a:avLst/>
                <a:gdLst/>
                <a:ahLst/>
                <a:cxnLst>
                  <a:cxn ang="0">
                    <a:pos x="1439" y="578"/>
                  </a:cxn>
                  <a:cxn ang="0">
                    <a:pos x="0" y="578"/>
                  </a:cxn>
                  <a:cxn ang="0">
                    <a:pos x="0" y="486"/>
                  </a:cxn>
                  <a:cxn ang="0">
                    <a:pos x="1439" y="486"/>
                  </a:cxn>
                  <a:cxn ang="0">
                    <a:pos x="1439" y="578"/>
                  </a:cxn>
                  <a:cxn ang="0">
                    <a:pos x="0" y="0"/>
                  </a:cxn>
                  <a:cxn ang="0">
                    <a:pos x="1439" y="0"/>
                  </a:cxn>
                  <a:cxn ang="0">
                    <a:pos x="1439" y="91"/>
                  </a:cxn>
                  <a:cxn ang="0">
                    <a:pos x="0" y="91"/>
                  </a:cxn>
                  <a:cxn ang="0">
                    <a:pos x="0" y="0"/>
                  </a:cxn>
                </a:cxnLst>
                <a:rect l="0" t="0" r="r" b="b"/>
                <a:pathLst>
                  <a:path w="1439" h="578">
                    <a:moveTo>
                      <a:pt x="1439" y="578"/>
                    </a:moveTo>
                    <a:lnTo>
                      <a:pt x="0" y="578"/>
                    </a:lnTo>
                    <a:lnTo>
                      <a:pt x="0" y="486"/>
                    </a:lnTo>
                    <a:lnTo>
                      <a:pt x="1439" y="486"/>
                    </a:lnTo>
                    <a:lnTo>
                      <a:pt x="1439" y="578"/>
                    </a:lnTo>
                    <a:close/>
                    <a:moveTo>
                      <a:pt x="0" y="0"/>
                    </a:moveTo>
                    <a:lnTo>
                      <a:pt x="1439" y="0"/>
                    </a:lnTo>
                    <a:lnTo>
                      <a:pt x="1439" y="91"/>
                    </a:lnTo>
                    <a:lnTo>
                      <a:pt x="0" y="91"/>
                    </a:lnTo>
                    <a:lnTo>
                      <a:pt x="0" y="0"/>
                    </a:lnTo>
                    <a:close/>
                  </a:path>
                </a:pathLst>
              </a:custGeom>
              <a:solidFill>
                <a:srgbClr val="30394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87" name="Rectangle 63"/>
              <p:cNvSpPr>
                <a:spLocks noChangeArrowheads="1"/>
              </p:cNvSpPr>
              <p:nvPr/>
            </p:nvSpPr>
            <p:spPr bwMode="auto">
              <a:xfrm>
                <a:off x="3227" y="1773"/>
                <a:ext cx="240" cy="10"/>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88" name="Rectangle 64"/>
              <p:cNvSpPr>
                <a:spLocks noChangeArrowheads="1"/>
              </p:cNvSpPr>
              <p:nvPr/>
            </p:nvSpPr>
            <p:spPr bwMode="auto">
              <a:xfrm>
                <a:off x="3227" y="1794"/>
                <a:ext cx="240" cy="10"/>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89" name="Rectangle 65"/>
              <p:cNvSpPr>
                <a:spLocks noChangeArrowheads="1"/>
              </p:cNvSpPr>
              <p:nvPr/>
            </p:nvSpPr>
            <p:spPr bwMode="auto">
              <a:xfrm>
                <a:off x="3227" y="1814"/>
                <a:ext cx="240" cy="10"/>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0" name="Rectangle 66"/>
              <p:cNvSpPr>
                <a:spLocks noChangeArrowheads="1"/>
              </p:cNvSpPr>
              <p:nvPr/>
            </p:nvSpPr>
            <p:spPr bwMode="auto">
              <a:xfrm>
                <a:off x="3227" y="1834"/>
                <a:ext cx="240" cy="10"/>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1" name="Rectangle 67"/>
              <p:cNvSpPr>
                <a:spLocks noChangeArrowheads="1"/>
              </p:cNvSpPr>
              <p:nvPr/>
            </p:nvSpPr>
            <p:spPr bwMode="auto">
              <a:xfrm>
                <a:off x="3227" y="1854"/>
                <a:ext cx="240" cy="11"/>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2" name="Rectangle 68"/>
              <p:cNvSpPr>
                <a:spLocks noChangeArrowheads="1"/>
              </p:cNvSpPr>
              <p:nvPr/>
            </p:nvSpPr>
            <p:spPr bwMode="auto">
              <a:xfrm>
                <a:off x="3227" y="1875"/>
                <a:ext cx="240" cy="10"/>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3" name="Rectangle 69"/>
              <p:cNvSpPr>
                <a:spLocks noChangeArrowheads="1"/>
              </p:cNvSpPr>
              <p:nvPr/>
            </p:nvSpPr>
            <p:spPr bwMode="auto">
              <a:xfrm>
                <a:off x="3227" y="1783"/>
                <a:ext cx="240" cy="11"/>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4" name="Rectangle 70"/>
              <p:cNvSpPr>
                <a:spLocks noChangeArrowheads="1"/>
              </p:cNvSpPr>
              <p:nvPr/>
            </p:nvSpPr>
            <p:spPr bwMode="auto">
              <a:xfrm>
                <a:off x="3227" y="1804"/>
                <a:ext cx="240" cy="10"/>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5" name="Rectangle 71"/>
              <p:cNvSpPr>
                <a:spLocks noChangeArrowheads="1"/>
              </p:cNvSpPr>
              <p:nvPr/>
            </p:nvSpPr>
            <p:spPr bwMode="auto">
              <a:xfrm>
                <a:off x="3227" y="1824"/>
                <a:ext cx="240" cy="10"/>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6" name="Rectangle 72"/>
              <p:cNvSpPr>
                <a:spLocks noChangeArrowheads="1"/>
              </p:cNvSpPr>
              <p:nvPr/>
            </p:nvSpPr>
            <p:spPr bwMode="auto">
              <a:xfrm>
                <a:off x="3227" y="1844"/>
                <a:ext cx="240" cy="10"/>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7" name="Rectangle 73"/>
              <p:cNvSpPr>
                <a:spLocks noChangeArrowheads="1"/>
              </p:cNvSpPr>
              <p:nvPr/>
            </p:nvSpPr>
            <p:spPr bwMode="auto">
              <a:xfrm>
                <a:off x="3227" y="1865"/>
                <a:ext cx="240" cy="10"/>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8" name="Rectangle 74"/>
              <p:cNvSpPr>
                <a:spLocks noChangeArrowheads="1"/>
              </p:cNvSpPr>
              <p:nvPr/>
            </p:nvSpPr>
            <p:spPr bwMode="auto">
              <a:xfrm>
                <a:off x="3227" y="1885"/>
                <a:ext cx="240" cy="10"/>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9" name="Rectangle 75"/>
              <p:cNvSpPr>
                <a:spLocks noChangeArrowheads="1"/>
              </p:cNvSpPr>
              <p:nvPr/>
            </p:nvSpPr>
            <p:spPr bwMode="auto">
              <a:xfrm>
                <a:off x="3227" y="1895"/>
                <a:ext cx="240" cy="7"/>
              </a:xfrm>
              <a:prstGeom prst="rect">
                <a:avLst/>
              </a:prstGeom>
              <a:solidFill>
                <a:srgbClr val="79A7B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00" name="Freeform 76"/>
              <p:cNvSpPr>
                <a:spLocks/>
              </p:cNvSpPr>
              <p:nvPr/>
            </p:nvSpPr>
            <p:spPr bwMode="auto">
              <a:xfrm>
                <a:off x="3467" y="1773"/>
                <a:ext cx="240" cy="10"/>
              </a:xfrm>
              <a:custGeom>
                <a:avLst/>
                <a:gdLst/>
                <a:ahLst/>
                <a:cxnLst>
                  <a:cxn ang="0">
                    <a:pos x="0" y="0"/>
                  </a:cxn>
                  <a:cxn ang="0">
                    <a:pos x="1041" y="0"/>
                  </a:cxn>
                  <a:cxn ang="0">
                    <a:pos x="1023" y="44"/>
                  </a:cxn>
                  <a:cxn ang="0">
                    <a:pos x="0" y="44"/>
                  </a:cxn>
                  <a:cxn ang="0">
                    <a:pos x="0" y="0"/>
                  </a:cxn>
                </a:cxnLst>
                <a:rect l="0" t="0" r="r" b="b"/>
                <a:pathLst>
                  <a:path w="1041" h="44">
                    <a:moveTo>
                      <a:pt x="0" y="0"/>
                    </a:moveTo>
                    <a:lnTo>
                      <a:pt x="1041" y="0"/>
                    </a:lnTo>
                    <a:cubicBezTo>
                      <a:pt x="1034" y="13"/>
                      <a:pt x="1028" y="28"/>
                      <a:pt x="1023" y="44"/>
                    </a:cubicBezTo>
                    <a:lnTo>
                      <a:pt x="0" y="44"/>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01" name="Freeform 77"/>
              <p:cNvSpPr>
                <a:spLocks/>
              </p:cNvSpPr>
              <p:nvPr/>
            </p:nvSpPr>
            <p:spPr bwMode="auto">
              <a:xfrm>
                <a:off x="3467" y="1794"/>
                <a:ext cx="233" cy="10"/>
              </a:xfrm>
              <a:custGeom>
                <a:avLst/>
                <a:gdLst/>
                <a:ahLst/>
                <a:cxnLst>
                  <a:cxn ang="0">
                    <a:pos x="0" y="0"/>
                  </a:cxn>
                  <a:cxn ang="0">
                    <a:pos x="1010" y="0"/>
                  </a:cxn>
                  <a:cxn ang="0">
                    <a:pos x="1002" y="44"/>
                  </a:cxn>
                  <a:cxn ang="0">
                    <a:pos x="0" y="44"/>
                  </a:cxn>
                  <a:cxn ang="0">
                    <a:pos x="0" y="0"/>
                  </a:cxn>
                </a:cxnLst>
                <a:rect l="0" t="0" r="r" b="b"/>
                <a:pathLst>
                  <a:path w="1010" h="44">
                    <a:moveTo>
                      <a:pt x="0" y="0"/>
                    </a:moveTo>
                    <a:lnTo>
                      <a:pt x="1010" y="0"/>
                    </a:lnTo>
                    <a:cubicBezTo>
                      <a:pt x="1007" y="14"/>
                      <a:pt x="1004" y="29"/>
                      <a:pt x="1002" y="44"/>
                    </a:cubicBezTo>
                    <a:lnTo>
                      <a:pt x="0" y="44"/>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02" name="Freeform 78"/>
              <p:cNvSpPr>
                <a:spLocks/>
              </p:cNvSpPr>
              <p:nvPr/>
            </p:nvSpPr>
            <p:spPr bwMode="auto">
              <a:xfrm>
                <a:off x="3467" y="1814"/>
                <a:ext cx="229" cy="10"/>
              </a:xfrm>
              <a:custGeom>
                <a:avLst/>
                <a:gdLst/>
                <a:ahLst/>
                <a:cxnLst>
                  <a:cxn ang="0">
                    <a:pos x="0" y="0"/>
                  </a:cxn>
                  <a:cxn ang="0">
                    <a:pos x="996" y="0"/>
                  </a:cxn>
                  <a:cxn ang="0">
                    <a:pos x="993" y="44"/>
                  </a:cxn>
                  <a:cxn ang="0">
                    <a:pos x="0" y="44"/>
                  </a:cxn>
                  <a:cxn ang="0">
                    <a:pos x="0" y="0"/>
                  </a:cxn>
                </a:cxnLst>
                <a:rect l="0" t="0" r="r" b="b"/>
                <a:pathLst>
                  <a:path w="996" h="44">
                    <a:moveTo>
                      <a:pt x="0" y="0"/>
                    </a:moveTo>
                    <a:lnTo>
                      <a:pt x="996" y="0"/>
                    </a:lnTo>
                    <a:cubicBezTo>
                      <a:pt x="995" y="14"/>
                      <a:pt x="994" y="29"/>
                      <a:pt x="993" y="44"/>
                    </a:cubicBezTo>
                    <a:lnTo>
                      <a:pt x="0" y="44"/>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03" name="Freeform 79"/>
              <p:cNvSpPr>
                <a:spLocks/>
              </p:cNvSpPr>
              <p:nvPr/>
            </p:nvSpPr>
            <p:spPr bwMode="auto">
              <a:xfrm>
                <a:off x="3467" y="1834"/>
                <a:ext cx="228" cy="10"/>
              </a:xfrm>
              <a:custGeom>
                <a:avLst/>
                <a:gdLst/>
                <a:ahLst/>
                <a:cxnLst>
                  <a:cxn ang="0">
                    <a:pos x="0" y="0"/>
                  </a:cxn>
                  <a:cxn ang="0">
                    <a:pos x="991" y="0"/>
                  </a:cxn>
                  <a:cxn ang="0">
                    <a:pos x="991" y="22"/>
                  </a:cxn>
                  <a:cxn ang="0">
                    <a:pos x="991" y="43"/>
                  </a:cxn>
                  <a:cxn ang="0">
                    <a:pos x="0" y="43"/>
                  </a:cxn>
                  <a:cxn ang="0">
                    <a:pos x="0" y="0"/>
                  </a:cxn>
                </a:cxnLst>
                <a:rect l="0" t="0" r="r" b="b"/>
                <a:pathLst>
                  <a:path w="991" h="43">
                    <a:moveTo>
                      <a:pt x="0" y="0"/>
                    </a:moveTo>
                    <a:lnTo>
                      <a:pt x="991" y="0"/>
                    </a:lnTo>
                    <a:cubicBezTo>
                      <a:pt x="991" y="7"/>
                      <a:pt x="991" y="14"/>
                      <a:pt x="991" y="22"/>
                    </a:cubicBezTo>
                    <a:cubicBezTo>
                      <a:pt x="991" y="29"/>
                      <a:pt x="991" y="36"/>
                      <a:pt x="991" y="43"/>
                    </a:cubicBezTo>
                    <a:lnTo>
                      <a:pt x="0" y="43"/>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04" name="Freeform 80"/>
              <p:cNvSpPr>
                <a:spLocks/>
              </p:cNvSpPr>
              <p:nvPr/>
            </p:nvSpPr>
            <p:spPr bwMode="auto">
              <a:xfrm>
                <a:off x="3467" y="1854"/>
                <a:ext cx="229" cy="11"/>
              </a:xfrm>
              <a:custGeom>
                <a:avLst/>
                <a:gdLst/>
                <a:ahLst/>
                <a:cxnLst>
                  <a:cxn ang="0">
                    <a:pos x="0" y="0"/>
                  </a:cxn>
                  <a:cxn ang="0">
                    <a:pos x="993" y="0"/>
                  </a:cxn>
                  <a:cxn ang="0">
                    <a:pos x="996" y="44"/>
                  </a:cxn>
                  <a:cxn ang="0">
                    <a:pos x="0" y="44"/>
                  </a:cxn>
                  <a:cxn ang="0">
                    <a:pos x="0" y="0"/>
                  </a:cxn>
                </a:cxnLst>
                <a:rect l="0" t="0" r="r" b="b"/>
                <a:pathLst>
                  <a:path w="996" h="44">
                    <a:moveTo>
                      <a:pt x="0" y="0"/>
                    </a:moveTo>
                    <a:lnTo>
                      <a:pt x="993" y="0"/>
                    </a:lnTo>
                    <a:cubicBezTo>
                      <a:pt x="994" y="15"/>
                      <a:pt x="995" y="30"/>
                      <a:pt x="996" y="44"/>
                    </a:cubicBezTo>
                    <a:lnTo>
                      <a:pt x="0" y="44"/>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05" name="Freeform 81"/>
              <p:cNvSpPr>
                <a:spLocks/>
              </p:cNvSpPr>
              <p:nvPr/>
            </p:nvSpPr>
            <p:spPr bwMode="auto">
              <a:xfrm>
                <a:off x="3467" y="1875"/>
                <a:ext cx="233" cy="10"/>
              </a:xfrm>
              <a:custGeom>
                <a:avLst/>
                <a:gdLst/>
                <a:ahLst/>
                <a:cxnLst>
                  <a:cxn ang="0">
                    <a:pos x="0" y="0"/>
                  </a:cxn>
                  <a:cxn ang="0">
                    <a:pos x="1002" y="0"/>
                  </a:cxn>
                  <a:cxn ang="0">
                    <a:pos x="1010" y="44"/>
                  </a:cxn>
                  <a:cxn ang="0">
                    <a:pos x="0" y="44"/>
                  </a:cxn>
                  <a:cxn ang="0">
                    <a:pos x="0" y="0"/>
                  </a:cxn>
                </a:cxnLst>
                <a:rect l="0" t="0" r="r" b="b"/>
                <a:pathLst>
                  <a:path w="1010" h="44">
                    <a:moveTo>
                      <a:pt x="0" y="0"/>
                    </a:moveTo>
                    <a:lnTo>
                      <a:pt x="1002" y="0"/>
                    </a:lnTo>
                    <a:cubicBezTo>
                      <a:pt x="1004" y="15"/>
                      <a:pt x="1007" y="30"/>
                      <a:pt x="1010" y="44"/>
                    </a:cubicBezTo>
                    <a:lnTo>
                      <a:pt x="0" y="44"/>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06" name="Freeform 82"/>
              <p:cNvSpPr>
                <a:spLocks/>
              </p:cNvSpPr>
              <p:nvPr/>
            </p:nvSpPr>
            <p:spPr bwMode="auto">
              <a:xfrm>
                <a:off x="3467" y="1783"/>
                <a:ext cx="236" cy="11"/>
              </a:xfrm>
              <a:custGeom>
                <a:avLst/>
                <a:gdLst/>
                <a:ahLst/>
                <a:cxnLst>
                  <a:cxn ang="0">
                    <a:pos x="0" y="0"/>
                  </a:cxn>
                  <a:cxn ang="0">
                    <a:pos x="1023" y="0"/>
                  </a:cxn>
                  <a:cxn ang="0">
                    <a:pos x="1010" y="44"/>
                  </a:cxn>
                  <a:cxn ang="0">
                    <a:pos x="0" y="44"/>
                  </a:cxn>
                  <a:cxn ang="0">
                    <a:pos x="0" y="0"/>
                  </a:cxn>
                </a:cxnLst>
                <a:rect l="0" t="0" r="r" b="b"/>
                <a:pathLst>
                  <a:path w="1023" h="44">
                    <a:moveTo>
                      <a:pt x="0" y="0"/>
                    </a:moveTo>
                    <a:lnTo>
                      <a:pt x="1023" y="0"/>
                    </a:lnTo>
                    <a:cubicBezTo>
                      <a:pt x="1018" y="14"/>
                      <a:pt x="1014" y="29"/>
                      <a:pt x="1010" y="44"/>
                    </a:cubicBezTo>
                    <a:lnTo>
                      <a:pt x="0" y="44"/>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07" name="Freeform 83"/>
              <p:cNvSpPr>
                <a:spLocks/>
              </p:cNvSpPr>
              <p:nvPr/>
            </p:nvSpPr>
            <p:spPr bwMode="auto">
              <a:xfrm>
                <a:off x="3467" y="1804"/>
                <a:ext cx="231" cy="10"/>
              </a:xfrm>
              <a:custGeom>
                <a:avLst/>
                <a:gdLst/>
                <a:ahLst/>
                <a:cxnLst>
                  <a:cxn ang="0">
                    <a:pos x="0" y="0"/>
                  </a:cxn>
                  <a:cxn ang="0">
                    <a:pos x="1002" y="0"/>
                  </a:cxn>
                  <a:cxn ang="0">
                    <a:pos x="999" y="20"/>
                  </a:cxn>
                  <a:cxn ang="0">
                    <a:pos x="996" y="44"/>
                  </a:cxn>
                  <a:cxn ang="0">
                    <a:pos x="0" y="44"/>
                  </a:cxn>
                  <a:cxn ang="0">
                    <a:pos x="0" y="0"/>
                  </a:cxn>
                </a:cxnLst>
                <a:rect l="0" t="0" r="r" b="b"/>
                <a:pathLst>
                  <a:path w="1002" h="44">
                    <a:moveTo>
                      <a:pt x="0" y="0"/>
                    </a:moveTo>
                    <a:lnTo>
                      <a:pt x="1002" y="0"/>
                    </a:lnTo>
                    <a:cubicBezTo>
                      <a:pt x="1001" y="6"/>
                      <a:pt x="1000" y="13"/>
                      <a:pt x="999" y="20"/>
                    </a:cubicBezTo>
                    <a:cubicBezTo>
                      <a:pt x="998" y="28"/>
                      <a:pt x="997" y="36"/>
                      <a:pt x="996" y="44"/>
                    </a:cubicBezTo>
                    <a:lnTo>
                      <a:pt x="0" y="44"/>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08" name="Freeform 84"/>
              <p:cNvSpPr>
                <a:spLocks/>
              </p:cNvSpPr>
              <p:nvPr/>
            </p:nvSpPr>
            <p:spPr bwMode="auto">
              <a:xfrm>
                <a:off x="3467" y="1824"/>
                <a:ext cx="229" cy="10"/>
              </a:xfrm>
              <a:custGeom>
                <a:avLst/>
                <a:gdLst/>
                <a:ahLst/>
                <a:cxnLst>
                  <a:cxn ang="0">
                    <a:pos x="0" y="0"/>
                  </a:cxn>
                  <a:cxn ang="0">
                    <a:pos x="993" y="0"/>
                  </a:cxn>
                  <a:cxn ang="0">
                    <a:pos x="991" y="44"/>
                  </a:cxn>
                  <a:cxn ang="0">
                    <a:pos x="0" y="44"/>
                  </a:cxn>
                  <a:cxn ang="0">
                    <a:pos x="0" y="0"/>
                  </a:cxn>
                </a:cxnLst>
                <a:rect l="0" t="0" r="r" b="b"/>
                <a:pathLst>
                  <a:path w="993" h="44">
                    <a:moveTo>
                      <a:pt x="0" y="0"/>
                    </a:moveTo>
                    <a:lnTo>
                      <a:pt x="993" y="0"/>
                    </a:lnTo>
                    <a:cubicBezTo>
                      <a:pt x="992" y="14"/>
                      <a:pt x="991" y="29"/>
                      <a:pt x="991" y="44"/>
                    </a:cubicBezTo>
                    <a:lnTo>
                      <a:pt x="0" y="44"/>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09" name="Freeform 85"/>
              <p:cNvSpPr>
                <a:spLocks/>
              </p:cNvSpPr>
              <p:nvPr/>
            </p:nvSpPr>
            <p:spPr bwMode="auto">
              <a:xfrm>
                <a:off x="3467" y="1844"/>
                <a:ext cx="229" cy="10"/>
              </a:xfrm>
              <a:custGeom>
                <a:avLst/>
                <a:gdLst/>
                <a:ahLst/>
                <a:cxnLst>
                  <a:cxn ang="0">
                    <a:pos x="0" y="0"/>
                  </a:cxn>
                  <a:cxn ang="0">
                    <a:pos x="991" y="0"/>
                  </a:cxn>
                  <a:cxn ang="0">
                    <a:pos x="993" y="44"/>
                  </a:cxn>
                  <a:cxn ang="0">
                    <a:pos x="0" y="44"/>
                  </a:cxn>
                  <a:cxn ang="0">
                    <a:pos x="0" y="0"/>
                  </a:cxn>
                </a:cxnLst>
                <a:rect l="0" t="0" r="r" b="b"/>
                <a:pathLst>
                  <a:path w="993" h="44">
                    <a:moveTo>
                      <a:pt x="0" y="0"/>
                    </a:moveTo>
                    <a:lnTo>
                      <a:pt x="991" y="0"/>
                    </a:lnTo>
                    <a:cubicBezTo>
                      <a:pt x="991" y="15"/>
                      <a:pt x="992" y="30"/>
                      <a:pt x="993" y="44"/>
                    </a:cubicBezTo>
                    <a:lnTo>
                      <a:pt x="0" y="44"/>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10" name="Freeform 86"/>
              <p:cNvSpPr>
                <a:spLocks/>
              </p:cNvSpPr>
              <p:nvPr/>
            </p:nvSpPr>
            <p:spPr bwMode="auto">
              <a:xfrm>
                <a:off x="3467" y="1865"/>
                <a:ext cx="231" cy="10"/>
              </a:xfrm>
              <a:custGeom>
                <a:avLst/>
                <a:gdLst/>
                <a:ahLst/>
                <a:cxnLst>
                  <a:cxn ang="0">
                    <a:pos x="0" y="0"/>
                  </a:cxn>
                  <a:cxn ang="0">
                    <a:pos x="996" y="0"/>
                  </a:cxn>
                  <a:cxn ang="0">
                    <a:pos x="999" y="24"/>
                  </a:cxn>
                  <a:cxn ang="0">
                    <a:pos x="1002" y="44"/>
                  </a:cxn>
                  <a:cxn ang="0">
                    <a:pos x="0" y="44"/>
                  </a:cxn>
                  <a:cxn ang="0">
                    <a:pos x="0" y="0"/>
                  </a:cxn>
                </a:cxnLst>
                <a:rect l="0" t="0" r="r" b="b"/>
                <a:pathLst>
                  <a:path w="1002" h="44">
                    <a:moveTo>
                      <a:pt x="0" y="0"/>
                    </a:moveTo>
                    <a:lnTo>
                      <a:pt x="996" y="0"/>
                    </a:lnTo>
                    <a:cubicBezTo>
                      <a:pt x="997" y="8"/>
                      <a:pt x="998" y="16"/>
                      <a:pt x="999" y="24"/>
                    </a:cubicBezTo>
                    <a:cubicBezTo>
                      <a:pt x="1000" y="31"/>
                      <a:pt x="1001" y="38"/>
                      <a:pt x="1002" y="44"/>
                    </a:cubicBezTo>
                    <a:lnTo>
                      <a:pt x="0" y="44"/>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11" name="Freeform 87"/>
              <p:cNvSpPr>
                <a:spLocks/>
              </p:cNvSpPr>
              <p:nvPr/>
            </p:nvSpPr>
            <p:spPr bwMode="auto">
              <a:xfrm>
                <a:off x="3467" y="1885"/>
                <a:ext cx="236" cy="10"/>
              </a:xfrm>
              <a:custGeom>
                <a:avLst/>
                <a:gdLst/>
                <a:ahLst/>
                <a:cxnLst>
                  <a:cxn ang="0">
                    <a:pos x="0" y="0"/>
                  </a:cxn>
                  <a:cxn ang="0">
                    <a:pos x="1010" y="0"/>
                  </a:cxn>
                  <a:cxn ang="0">
                    <a:pos x="1023" y="44"/>
                  </a:cxn>
                  <a:cxn ang="0">
                    <a:pos x="0" y="44"/>
                  </a:cxn>
                  <a:cxn ang="0">
                    <a:pos x="0" y="0"/>
                  </a:cxn>
                </a:cxnLst>
                <a:rect l="0" t="0" r="r" b="b"/>
                <a:pathLst>
                  <a:path w="1023" h="44">
                    <a:moveTo>
                      <a:pt x="0" y="0"/>
                    </a:moveTo>
                    <a:lnTo>
                      <a:pt x="1010" y="0"/>
                    </a:lnTo>
                    <a:cubicBezTo>
                      <a:pt x="1014" y="15"/>
                      <a:pt x="1018" y="30"/>
                      <a:pt x="1023" y="44"/>
                    </a:cubicBezTo>
                    <a:lnTo>
                      <a:pt x="0" y="44"/>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12" name="Freeform 88"/>
              <p:cNvSpPr>
                <a:spLocks/>
              </p:cNvSpPr>
              <p:nvPr/>
            </p:nvSpPr>
            <p:spPr bwMode="auto">
              <a:xfrm>
                <a:off x="3467" y="1895"/>
                <a:ext cx="238" cy="7"/>
              </a:xfrm>
              <a:custGeom>
                <a:avLst/>
                <a:gdLst/>
                <a:ahLst/>
                <a:cxnLst>
                  <a:cxn ang="0">
                    <a:pos x="0" y="0"/>
                  </a:cxn>
                  <a:cxn ang="0">
                    <a:pos x="1023" y="0"/>
                  </a:cxn>
                  <a:cxn ang="0">
                    <a:pos x="1034" y="29"/>
                  </a:cxn>
                  <a:cxn ang="0">
                    <a:pos x="0" y="29"/>
                  </a:cxn>
                  <a:cxn ang="0">
                    <a:pos x="0" y="0"/>
                  </a:cxn>
                </a:cxnLst>
                <a:rect l="0" t="0" r="r" b="b"/>
                <a:pathLst>
                  <a:path w="1034" h="29">
                    <a:moveTo>
                      <a:pt x="0" y="0"/>
                    </a:moveTo>
                    <a:lnTo>
                      <a:pt x="1023" y="0"/>
                    </a:lnTo>
                    <a:cubicBezTo>
                      <a:pt x="1026" y="10"/>
                      <a:pt x="1030" y="20"/>
                      <a:pt x="1034" y="29"/>
                    </a:cubicBezTo>
                    <a:lnTo>
                      <a:pt x="0" y="29"/>
                    </a:lnTo>
                    <a:lnTo>
                      <a:pt x="0" y="0"/>
                    </a:lnTo>
                    <a:close/>
                  </a:path>
                </a:pathLst>
              </a:custGeom>
              <a:solidFill>
                <a:srgbClr val="6F9AA3"/>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13" name="Freeform 89"/>
              <p:cNvSpPr>
                <a:spLocks/>
              </p:cNvSpPr>
              <p:nvPr/>
            </p:nvSpPr>
            <p:spPr bwMode="auto">
              <a:xfrm>
                <a:off x="3212" y="1756"/>
                <a:ext cx="510" cy="163"/>
              </a:xfrm>
              <a:custGeom>
                <a:avLst/>
                <a:gdLst/>
                <a:ahLst/>
                <a:cxnLst>
                  <a:cxn ang="0">
                    <a:pos x="2216" y="707"/>
                  </a:cxn>
                  <a:cxn ang="0">
                    <a:pos x="138" y="707"/>
                  </a:cxn>
                  <a:cxn ang="0">
                    <a:pos x="8" y="487"/>
                  </a:cxn>
                  <a:cxn ang="0">
                    <a:pos x="0" y="353"/>
                  </a:cxn>
                  <a:cxn ang="0">
                    <a:pos x="8" y="220"/>
                  </a:cxn>
                  <a:cxn ang="0">
                    <a:pos x="138" y="0"/>
                  </a:cxn>
                  <a:cxn ang="0">
                    <a:pos x="2216" y="0"/>
                  </a:cxn>
                  <a:cxn ang="0">
                    <a:pos x="2216" y="75"/>
                  </a:cxn>
                  <a:cxn ang="0">
                    <a:pos x="138" y="75"/>
                  </a:cxn>
                  <a:cxn ang="0">
                    <a:pos x="83" y="229"/>
                  </a:cxn>
                  <a:cxn ang="0">
                    <a:pos x="75" y="353"/>
                  </a:cxn>
                  <a:cxn ang="0">
                    <a:pos x="83" y="478"/>
                  </a:cxn>
                  <a:cxn ang="0">
                    <a:pos x="138" y="631"/>
                  </a:cxn>
                  <a:cxn ang="0">
                    <a:pos x="2216" y="631"/>
                  </a:cxn>
                  <a:cxn ang="0">
                    <a:pos x="2216" y="707"/>
                  </a:cxn>
                </a:cxnLst>
                <a:rect l="0" t="0" r="r" b="b"/>
                <a:pathLst>
                  <a:path w="2216" h="707">
                    <a:moveTo>
                      <a:pt x="2216" y="707"/>
                    </a:moveTo>
                    <a:lnTo>
                      <a:pt x="138" y="707"/>
                    </a:lnTo>
                    <a:cubicBezTo>
                      <a:pt x="67" y="707"/>
                      <a:pt x="24" y="611"/>
                      <a:pt x="8" y="487"/>
                    </a:cubicBezTo>
                    <a:cubicBezTo>
                      <a:pt x="3" y="444"/>
                      <a:pt x="0" y="398"/>
                      <a:pt x="0" y="353"/>
                    </a:cubicBezTo>
                    <a:cubicBezTo>
                      <a:pt x="0" y="308"/>
                      <a:pt x="3" y="263"/>
                      <a:pt x="8" y="220"/>
                    </a:cubicBezTo>
                    <a:cubicBezTo>
                      <a:pt x="24" y="96"/>
                      <a:pt x="67" y="0"/>
                      <a:pt x="138" y="0"/>
                    </a:cubicBezTo>
                    <a:lnTo>
                      <a:pt x="2216" y="0"/>
                    </a:lnTo>
                    <a:lnTo>
                      <a:pt x="2216" y="75"/>
                    </a:lnTo>
                    <a:lnTo>
                      <a:pt x="138" y="75"/>
                    </a:lnTo>
                    <a:cubicBezTo>
                      <a:pt x="113" y="75"/>
                      <a:pt x="94" y="143"/>
                      <a:pt x="83" y="229"/>
                    </a:cubicBezTo>
                    <a:cubicBezTo>
                      <a:pt x="78" y="267"/>
                      <a:pt x="75" y="310"/>
                      <a:pt x="75" y="353"/>
                    </a:cubicBezTo>
                    <a:cubicBezTo>
                      <a:pt x="75" y="397"/>
                      <a:pt x="78" y="439"/>
                      <a:pt x="83" y="478"/>
                    </a:cubicBezTo>
                    <a:cubicBezTo>
                      <a:pt x="94" y="564"/>
                      <a:pt x="113" y="631"/>
                      <a:pt x="138" y="631"/>
                    </a:cubicBezTo>
                    <a:lnTo>
                      <a:pt x="2216" y="631"/>
                    </a:lnTo>
                    <a:lnTo>
                      <a:pt x="2216" y="707"/>
                    </a:lnTo>
                    <a:close/>
                  </a:path>
                </a:pathLst>
              </a:custGeom>
              <a:solidFill>
                <a:srgbClr val="046887"/>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14" name="Freeform 90"/>
              <p:cNvSpPr>
                <a:spLocks/>
              </p:cNvSpPr>
              <p:nvPr/>
            </p:nvSpPr>
            <p:spPr bwMode="auto">
              <a:xfrm>
                <a:off x="3212" y="1756"/>
                <a:ext cx="255" cy="163"/>
              </a:xfrm>
              <a:custGeom>
                <a:avLst/>
                <a:gdLst/>
                <a:ahLst/>
                <a:cxnLst>
                  <a:cxn ang="0">
                    <a:pos x="1108" y="707"/>
                  </a:cxn>
                  <a:cxn ang="0">
                    <a:pos x="138" y="707"/>
                  </a:cxn>
                  <a:cxn ang="0">
                    <a:pos x="8" y="487"/>
                  </a:cxn>
                  <a:cxn ang="0">
                    <a:pos x="0" y="353"/>
                  </a:cxn>
                  <a:cxn ang="0">
                    <a:pos x="8" y="220"/>
                  </a:cxn>
                  <a:cxn ang="0">
                    <a:pos x="138" y="0"/>
                  </a:cxn>
                  <a:cxn ang="0">
                    <a:pos x="1108" y="0"/>
                  </a:cxn>
                  <a:cxn ang="0">
                    <a:pos x="1108" y="75"/>
                  </a:cxn>
                  <a:cxn ang="0">
                    <a:pos x="138" y="75"/>
                  </a:cxn>
                  <a:cxn ang="0">
                    <a:pos x="83" y="229"/>
                  </a:cxn>
                  <a:cxn ang="0">
                    <a:pos x="75" y="353"/>
                  </a:cxn>
                  <a:cxn ang="0">
                    <a:pos x="83" y="478"/>
                  </a:cxn>
                  <a:cxn ang="0">
                    <a:pos x="138" y="631"/>
                  </a:cxn>
                  <a:cxn ang="0">
                    <a:pos x="1108" y="631"/>
                  </a:cxn>
                  <a:cxn ang="0">
                    <a:pos x="1108" y="707"/>
                  </a:cxn>
                </a:cxnLst>
                <a:rect l="0" t="0" r="r" b="b"/>
                <a:pathLst>
                  <a:path w="1108" h="707">
                    <a:moveTo>
                      <a:pt x="1108" y="707"/>
                    </a:moveTo>
                    <a:lnTo>
                      <a:pt x="138" y="707"/>
                    </a:lnTo>
                    <a:cubicBezTo>
                      <a:pt x="67" y="707"/>
                      <a:pt x="24" y="611"/>
                      <a:pt x="8" y="487"/>
                    </a:cubicBezTo>
                    <a:cubicBezTo>
                      <a:pt x="3" y="444"/>
                      <a:pt x="0" y="398"/>
                      <a:pt x="0" y="353"/>
                    </a:cubicBezTo>
                    <a:cubicBezTo>
                      <a:pt x="0" y="308"/>
                      <a:pt x="3" y="263"/>
                      <a:pt x="8" y="220"/>
                    </a:cubicBezTo>
                    <a:cubicBezTo>
                      <a:pt x="24" y="96"/>
                      <a:pt x="67" y="0"/>
                      <a:pt x="138" y="0"/>
                    </a:cubicBezTo>
                    <a:lnTo>
                      <a:pt x="1108" y="0"/>
                    </a:lnTo>
                    <a:lnTo>
                      <a:pt x="1108" y="75"/>
                    </a:lnTo>
                    <a:lnTo>
                      <a:pt x="138" y="75"/>
                    </a:lnTo>
                    <a:cubicBezTo>
                      <a:pt x="113" y="75"/>
                      <a:pt x="94" y="143"/>
                      <a:pt x="83" y="229"/>
                    </a:cubicBezTo>
                    <a:cubicBezTo>
                      <a:pt x="78" y="267"/>
                      <a:pt x="75" y="310"/>
                      <a:pt x="75" y="353"/>
                    </a:cubicBezTo>
                    <a:cubicBezTo>
                      <a:pt x="75" y="397"/>
                      <a:pt x="78" y="439"/>
                      <a:pt x="83" y="478"/>
                    </a:cubicBezTo>
                    <a:cubicBezTo>
                      <a:pt x="94" y="564"/>
                      <a:pt x="113" y="631"/>
                      <a:pt x="138" y="631"/>
                    </a:cubicBezTo>
                    <a:lnTo>
                      <a:pt x="1108" y="631"/>
                    </a:lnTo>
                    <a:lnTo>
                      <a:pt x="1108" y="707"/>
                    </a:lnTo>
                    <a:close/>
                  </a:path>
                </a:pathLst>
              </a:custGeom>
              <a:solidFill>
                <a:srgbClr val="2184A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15" name="Freeform 91"/>
              <p:cNvSpPr>
                <a:spLocks/>
              </p:cNvSpPr>
              <p:nvPr/>
            </p:nvSpPr>
            <p:spPr bwMode="auto">
              <a:xfrm>
                <a:off x="3245" y="2299"/>
                <a:ext cx="583" cy="123"/>
              </a:xfrm>
              <a:custGeom>
                <a:avLst/>
                <a:gdLst/>
                <a:ahLst/>
                <a:cxnLst>
                  <a:cxn ang="0">
                    <a:pos x="36" y="0"/>
                  </a:cxn>
                  <a:cxn ang="0">
                    <a:pos x="2493" y="0"/>
                  </a:cxn>
                  <a:cxn ang="0">
                    <a:pos x="2529" y="36"/>
                  </a:cxn>
                  <a:cxn ang="0">
                    <a:pos x="2529" y="196"/>
                  </a:cxn>
                  <a:cxn ang="0">
                    <a:pos x="1711" y="196"/>
                  </a:cxn>
                  <a:cxn ang="0">
                    <a:pos x="1711" y="223"/>
                  </a:cxn>
                  <a:cxn ang="0">
                    <a:pos x="1711" y="250"/>
                  </a:cxn>
                  <a:cxn ang="0">
                    <a:pos x="1711" y="277"/>
                  </a:cxn>
                  <a:cxn ang="0">
                    <a:pos x="1711" y="303"/>
                  </a:cxn>
                  <a:cxn ang="0">
                    <a:pos x="1711" y="330"/>
                  </a:cxn>
                  <a:cxn ang="0">
                    <a:pos x="1711" y="357"/>
                  </a:cxn>
                  <a:cxn ang="0">
                    <a:pos x="1711" y="384"/>
                  </a:cxn>
                  <a:cxn ang="0">
                    <a:pos x="1711" y="410"/>
                  </a:cxn>
                  <a:cxn ang="0">
                    <a:pos x="1711" y="437"/>
                  </a:cxn>
                  <a:cxn ang="0">
                    <a:pos x="1711" y="464"/>
                  </a:cxn>
                  <a:cxn ang="0">
                    <a:pos x="1711" y="490"/>
                  </a:cxn>
                  <a:cxn ang="0">
                    <a:pos x="1711" y="517"/>
                  </a:cxn>
                  <a:cxn ang="0">
                    <a:pos x="1711" y="533"/>
                  </a:cxn>
                  <a:cxn ang="0">
                    <a:pos x="1657" y="533"/>
                  </a:cxn>
                  <a:cxn ang="0">
                    <a:pos x="36" y="533"/>
                  </a:cxn>
                  <a:cxn ang="0">
                    <a:pos x="0" y="496"/>
                  </a:cxn>
                  <a:cxn ang="0">
                    <a:pos x="0" y="36"/>
                  </a:cxn>
                  <a:cxn ang="0">
                    <a:pos x="36" y="0"/>
                  </a:cxn>
                </a:cxnLst>
                <a:rect l="0" t="0" r="r" b="b"/>
                <a:pathLst>
                  <a:path w="2529" h="533">
                    <a:moveTo>
                      <a:pt x="36" y="0"/>
                    </a:moveTo>
                    <a:lnTo>
                      <a:pt x="2493" y="0"/>
                    </a:lnTo>
                    <a:cubicBezTo>
                      <a:pt x="2513" y="0"/>
                      <a:pt x="2529" y="16"/>
                      <a:pt x="2529" y="36"/>
                    </a:cubicBezTo>
                    <a:lnTo>
                      <a:pt x="2529" y="196"/>
                    </a:lnTo>
                    <a:lnTo>
                      <a:pt x="1711" y="196"/>
                    </a:lnTo>
                    <a:lnTo>
                      <a:pt x="1711" y="223"/>
                    </a:lnTo>
                    <a:lnTo>
                      <a:pt x="1711" y="250"/>
                    </a:lnTo>
                    <a:lnTo>
                      <a:pt x="1711" y="277"/>
                    </a:lnTo>
                    <a:lnTo>
                      <a:pt x="1711" y="303"/>
                    </a:lnTo>
                    <a:lnTo>
                      <a:pt x="1711" y="330"/>
                    </a:lnTo>
                    <a:lnTo>
                      <a:pt x="1711" y="357"/>
                    </a:lnTo>
                    <a:lnTo>
                      <a:pt x="1711" y="384"/>
                    </a:lnTo>
                    <a:lnTo>
                      <a:pt x="1711" y="410"/>
                    </a:lnTo>
                    <a:lnTo>
                      <a:pt x="1711" y="437"/>
                    </a:lnTo>
                    <a:lnTo>
                      <a:pt x="1711" y="464"/>
                    </a:lnTo>
                    <a:lnTo>
                      <a:pt x="1711" y="490"/>
                    </a:lnTo>
                    <a:lnTo>
                      <a:pt x="1711" y="517"/>
                    </a:lnTo>
                    <a:lnTo>
                      <a:pt x="1711" y="533"/>
                    </a:lnTo>
                    <a:lnTo>
                      <a:pt x="1657" y="533"/>
                    </a:lnTo>
                    <a:lnTo>
                      <a:pt x="36" y="533"/>
                    </a:lnTo>
                    <a:cubicBezTo>
                      <a:pt x="16" y="533"/>
                      <a:pt x="0" y="516"/>
                      <a:pt x="0" y="496"/>
                    </a:cubicBezTo>
                    <a:lnTo>
                      <a:pt x="0" y="36"/>
                    </a:lnTo>
                    <a:cubicBezTo>
                      <a:pt x="0" y="16"/>
                      <a:pt x="16" y="0"/>
                      <a:pt x="36" y="0"/>
                    </a:cubicBezTo>
                    <a:close/>
                  </a:path>
                </a:pathLst>
              </a:custGeom>
              <a:solidFill>
                <a:srgbClr val="046887"/>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16" name="Freeform 92"/>
              <p:cNvSpPr>
                <a:spLocks/>
              </p:cNvSpPr>
              <p:nvPr/>
            </p:nvSpPr>
            <p:spPr bwMode="auto">
              <a:xfrm>
                <a:off x="3245" y="2299"/>
                <a:ext cx="291" cy="123"/>
              </a:xfrm>
              <a:custGeom>
                <a:avLst/>
                <a:gdLst/>
                <a:ahLst/>
                <a:cxnLst>
                  <a:cxn ang="0">
                    <a:pos x="36" y="0"/>
                  </a:cxn>
                  <a:cxn ang="0">
                    <a:pos x="1264" y="0"/>
                  </a:cxn>
                  <a:cxn ang="0">
                    <a:pos x="1264" y="533"/>
                  </a:cxn>
                  <a:cxn ang="0">
                    <a:pos x="36" y="533"/>
                  </a:cxn>
                  <a:cxn ang="0">
                    <a:pos x="0" y="496"/>
                  </a:cxn>
                  <a:cxn ang="0">
                    <a:pos x="0" y="36"/>
                  </a:cxn>
                  <a:cxn ang="0">
                    <a:pos x="36" y="0"/>
                  </a:cxn>
                </a:cxnLst>
                <a:rect l="0" t="0" r="r" b="b"/>
                <a:pathLst>
                  <a:path w="1264" h="533">
                    <a:moveTo>
                      <a:pt x="36" y="0"/>
                    </a:moveTo>
                    <a:lnTo>
                      <a:pt x="1264" y="0"/>
                    </a:lnTo>
                    <a:lnTo>
                      <a:pt x="1264" y="533"/>
                    </a:lnTo>
                    <a:lnTo>
                      <a:pt x="36" y="533"/>
                    </a:lnTo>
                    <a:cubicBezTo>
                      <a:pt x="16" y="533"/>
                      <a:pt x="0" y="516"/>
                      <a:pt x="0" y="496"/>
                    </a:cubicBezTo>
                    <a:lnTo>
                      <a:pt x="0" y="36"/>
                    </a:lnTo>
                    <a:cubicBezTo>
                      <a:pt x="0" y="16"/>
                      <a:pt x="16" y="0"/>
                      <a:pt x="36" y="0"/>
                    </a:cubicBezTo>
                    <a:close/>
                  </a:path>
                </a:pathLst>
              </a:custGeom>
              <a:solidFill>
                <a:srgbClr val="2184A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17" name="Rectangle 93"/>
              <p:cNvSpPr>
                <a:spLocks noChangeArrowheads="1"/>
              </p:cNvSpPr>
              <p:nvPr/>
            </p:nvSpPr>
            <p:spPr bwMode="auto">
              <a:xfrm>
                <a:off x="3730" y="2306"/>
                <a:ext cx="49" cy="38"/>
              </a:xfrm>
              <a:prstGeom prst="rect">
                <a:avLst/>
              </a:prstGeom>
              <a:solidFill>
                <a:srgbClr val="F2AE3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18" name="Rectangle 94"/>
              <p:cNvSpPr>
                <a:spLocks noChangeArrowheads="1"/>
              </p:cNvSpPr>
              <p:nvPr/>
            </p:nvSpPr>
            <p:spPr bwMode="auto">
              <a:xfrm>
                <a:off x="3303" y="2306"/>
                <a:ext cx="49" cy="109"/>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19" name="Rectangle 95"/>
              <p:cNvSpPr>
                <a:spLocks noChangeArrowheads="1"/>
              </p:cNvSpPr>
              <p:nvPr/>
            </p:nvSpPr>
            <p:spPr bwMode="auto">
              <a:xfrm>
                <a:off x="3712" y="2306"/>
                <a:ext cx="12" cy="38"/>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20" name="Rectangle 96"/>
              <p:cNvSpPr>
                <a:spLocks noChangeArrowheads="1"/>
              </p:cNvSpPr>
              <p:nvPr/>
            </p:nvSpPr>
            <p:spPr bwMode="auto">
              <a:xfrm>
                <a:off x="3285" y="2306"/>
                <a:ext cx="11" cy="109"/>
              </a:xfrm>
              <a:prstGeom prst="rect">
                <a:avLst/>
              </a:prstGeom>
              <a:solidFill>
                <a:srgbClr val="FFEA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21" name="Freeform 97"/>
              <p:cNvSpPr>
                <a:spLocks/>
              </p:cNvSpPr>
              <p:nvPr/>
            </p:nvSpPr>
            <p:spPr bwMode="auto">
              <a:xfrm>
                <a:off x="3210" y="2176"/>
                <a:ext cx="583" cy="123"/>
              </a:xfrm>
              <a:custGeom>
                <a:avLst/>
                <a:gdLst/>
                <a:ahLst/>
                <a:cxnLst>
                  <a:cxn ang="0">
                    <a:pos x="37" y="0"/>
                  </a:cxn>
                  <a:cxn ang="0">
                    <a:pos x="2494" y="0"/>
                  </a:cxn>
                  <a:cxn ang="0">
                    <a:pos x="2530" y="36"/>
                  </a:cxn>
                  <a:cxn ang="0">
                    <a:pos x="2530" y="496"/>
                  </a:cxn>
                  <a:cxn ang="0">
                    <a:pos x="2494" y="533"/>
                  </a:cxn>
                  <a:cxn ang="0">
                    <a:pos x="37" y="533"/>
                  </a:cxn>
                  <a:cxn ang="0">
                    <a:pos x="0" y="496"/>
                  </a:cxn>
                  <a:cxn ang="0">
                    <a:pos x="0" y="36"/>
                  </a:cxn>
                  <a:cxn ang="0">
                    <a:pos x="37" y="0"/>
                  </a:cxn>
                </a:cxnLst>
                <a:rect l="0" t="0" r="r" b="b"/>
                <a:pathLst>
                  <a:path w="2530" h="533">
                    <a:moveTo>
                      <a:pt x="37" y="0"/>
                    </a:moveTo>
                    <a:lnTo>
                      <a:pt x="2494" y="0"/>
                    </a:lnTo>
                    <a:cubicBezTo>
                      <a:pt x="2514" y="0"/>
                      <a:pt x="2530" y="16"/>
                      <a:pt x="2530" y="36"/>
                    </a:cubicBezTo>
                    <a:lnTo>
                      <a:pt x="2530" y="496"/>
                    </a:lnTo>
                    <a:cubicBezTo>
                      <a:pt x="2530" y="516"/>
                      <a:pt x="2514" y="533"/>
                      <a:pt x="2494" y="533"/>
                    </a:cubicBezTo>
                    <a:lnTo>
                      <a:pt x="37" y="533"/>
                    </a:lnTo>
                    <a:cubicBezTo>
                      <a:pt x="17" y="533"/>
                      <a:pt x="0" y="516"/>
                      <a:pt x="0" y="496"/>
                    </a:cubicBezTo>
                    <a:lnTo>
                      <a:pt x="0" y="36"/>
                    </a:lnTo>
                    <a:cubicBezTo>
                      <a:pt x="0" y="16"/>
                      <a:pt x="17" y="0"/>
                      <a:pt x="37" y="0"/>
                    </a:cubicBezTo>
                    <a:close/>
                  </a:path>
                </a:pathLst>
              </a:custGeom>
              <a:solidFill>
                <a:srgbClr val="7391C4"/>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22" name="Freeform 98"/>
              <p:cNvSpPr>
                <a:spLocks/>
              </p:cNvSpPr>
              <p:nvPr/>
            </p:nvSpPr>
            <p:spPr bwMode="auto">
              <a:xfrm>
                <a:off x="3210" y="2176"/>
                <a:ext cx="291" cy="123"/>
              </a:xfrm>
              <a:custGeom>
                <a:avLst/>
                <a:gdLst/>
                <a:ahLst/>
                <a:cxnLst>
                  <a:cxn ang="0">
                    <a:pos x="37" y="0"/>
                  </a:cxn>
                  <a:cxn ang="0">
                    <a:pos x="1265" y="0"/>
                  </a:cxn>
                  <a:cxn ang="0">
                    <a:pos x="1265" y="533"/>
                  </a:cxn>
                  <a:cxn ang="0">
                    <a:pos x="37" y="533"/>
                  </a:cxn>
                  <a:cxn ang="0">
                    <a:pos x="0" y="496"/>
                  </a:cxn>
                  <a:cxn ang="0">
                    <a:pos x="0" y="36"/>
                  </a:cxn>
                  <a:cxn ang="0">
                    <a:pos x="37" y="0"/>
                  </a:cxn>
                </a:cxnLst>
                <a:rect l="0" t="0" r="r" b="b"/>
                <a:pathLst>
                  <a:path w="1265" h="533">
                    <a:moveTo>
                      <a:pt x="37" y="0"/>
                    </a:moveTo>
                    <a:lnTo>
                      <a:pt x="1265" y="0"/>
                    </a:lnTo>
                    <a:lnTo>
                      <a:pt x="1265" y="533"/>
                    </a:lnTo>
                    <a:lnTo>
                      <a:pt x="37" y="533"/>
                    </a:lnTo>
                    <a:cubicBezTo>
                      <a:pt x="17" y="533"/>
                      <a:pt x="0" y="516"/>
                      <a:pt x="0" y="496"/>
                    </a:cubicBezTo>
                    <a:lnTo>
                      <a:pt x="0" y="36"/>
                    </a:lnTo>
                    <a:cubicBezTo>
                      <a:pt x="0" y="16"/>
                      <a:pt x="17" y="0"/>
                      <a:pt x="37" y="0"/>
                    </a:cubicBezTo>
                    <a:close/>
                  </a:path>
                </a:pathLst>
              </a:custGeom>
              <a:solidFill>
                <a:srgbClr val="92ACD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23" name="Rectangle 99"/>
              <p:cNvSpPr>
                <a:spLocks noChangeArrowheads="1"/>
              </p:cNvSpPr>
              <p:nvPr/>
            </p:nvSpPr>
            <p:spPr bwMode="auto">
              <a:xfrm>
                <a:off x="3695" y="2183"/>
                <a:ext cx="49" cy="108"/>
              </a:xfrm>
              <a:prstGeom prst="rect">
                <a:avLst/>
              </a:prstGeom>
              <a:solidFill>
                <a:srgbClr val="F2AE3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24" name="Rectangle 100"/>
              <p:cNvSpPr>
                <a:spLocks noChangeArrowheads="1"/>
              </p:cNvSpPr>
              <p:nvPr/>
            </p:nvSpPr>
            <p:spPr bwMode="auto">
              <a:xfrm>
                <a:off x="3268" y="2183"/>
                <a:ext cx="49" cy="108"/>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25" name="Rectangle 101"/>
              <p:cNvSpPr>
                <a:spLocks noChangeArrowheads="1"/>
              </p:cNvSpPr>
              <p:nvPr/>
            </p:nvSpPr>
            <p:spPr bwMode="auto">
              <a:xfrm>
                <a:off x="3677" y="2183"/>
                <a:ext cx="12" cy="108"/>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26" name="Rectangle 102"/>
              <p:cNvSpPr>
                <a:spLocks noChangeArrowheads="1"/>
              </p:cNvSpPr>
              <p:nvPr/>
            </p:nvSpPr>
            <p:spPr bwMode="auto">
              <a:xfrm>
                <a:off x="3249" y="2183"/>
                <a:ext cx="12" cy="108"/>
              </a:xfrm>
              <a:prstGeom prst="rect">
                <a:avLst/>
              </a:prstGeom>
              <a:solidFill>
                <a:srgbClr val="FFEA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27" name="Freeform 103"/>
              <p:cNvSpPr>
                <a:spLocks/>
              </p:cNvSpPr>
              <p:nvPr/>
            </p:nvSpPr>
            <p:spPr bwMode="auto">
              <a:xfrm>
                <a:off x="3245" y="2053"/>
                <a:ext cx="583" cy="123"/>
              </a:xfrm>
              <a:custGeom>
                <a:avLst/>
                <a:gdLst/>
                <a:ahLst/>
                <a:cxnLst>
                  <a:cxn ang="0">
                    <a:pos x="36" y="0"/>
                  </a:cxn>
                  <a:cxn ang="0">
                    <a:pos x="2493" y="0"/>
                  </a:cxn>
                  <a:cxn ang="0">
                    <a:pos x="2529" y="36"/>
                  </a:cxn>
                  <a:cxn ang="0">
                    <a:pos x="2529" y="496"/>
                  </a:cxn>
                  <a:cxn ang="0">
                    <a:pos x="2493" y="533"/>
                  </a:cxn>
                  <a:cxn ang="0">
                    <a:pos x="36" y="533"/>
                  </a:cxn>
                  <a:cxn ang="0">
                    <a:pos x="0" y="496"/>
                  </a:cxn>
                  <a:cxn ang="0">
                    <a:pos x="0" y="36"/>
                  </a:cxn>
                  <a:cxn ang="0">
                    <a:pos x="36" y="0"/>
                  </a:cxn>
                </a:cxnLst>
                <a:rect l="0" t="0" r="r" b="b"/>
                <a:pathLst>
                  <a:path w="2529" h="533">
                    <a:moveTo>
                      <a:pt x="36" y="0"/>
                    </a:moveTo>
                    <a:lnTo>
                      <a:pt x="2493" y="0"/>
                    </a:lnTo>
                    <a:cubicBezTo>
                      <a:pt x="2513" y="0"/>
                      <a:pt x="2529" y="16"/>
                      <a:pt x="2529" y="36"/>
                    </a:cubicBezTo>
                    <a:lnTo>
                      <a:pt x="2529" y="496"/>
                    </a:lnTo>
                    <a:cubicBezTo>
                      <a:pt x="2529" y="516"/>
                      <a:pt x="2513" y="533"/>
                      <a:pt x="2493" y="533"/>
                    </a:cubicBezTo>
                    <a:lnTo>
                      <a:pt x="36" y="533"/>
                    </a:lnTo>
                    <a:cubicBezTo>
                      <a:pt x="16" y="533"/>
                      <a:pt x="0" y="516"/>
                      <a:pt x="0" y="496"/>
                    </a:cubicBezTo>
                    <a:lnTo>
                      <a:pt x="0" y="36"/>
                    </a:lnTo>
                    <a:cubicBezTo>
                      <a:pt x="0" y="16"/>
                      <a:pt x="16" y="0"/>
                      <a:pt x="36" y="0"/>
                    </a:cubicBezTo>
                    <a:close/>
                  </a:path>
                </a:pathLst>
              </a:custGeom>
              <a:solidFill>
                <a:srgbClr val="EF753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28" name="Freeform 104"/>
              <p:cNvSpPr>
                <a:spLocks/>
              </p:cNvSpPr>
              <p:nvPr/>
            </p:nvSpPr>
            <p:spPr bwMode="auto">
              <a:xfrm>
                <a:off x="3245" y="2053"/>
                <a:ext cx="291" cy="123"/>
              </a:xfrm>
              <a:custGeom>
                <a:avLst/>
                <a:gdLst/>
                <a:ahLst/>
                <a:cxnLst>
                  <a:cxn ang="0">
                    <a:pos x="36" y="0"/>
                  </a:cxn>
                  <a:cxn ang="0">
                    <a:pos x="1264" y="0"/>
                  </a:cxn>
                  <a:cxn ang="0">
                    <a:pos x="1264" y="533"/>
                  </a:cxn>
                  <a:cxn ang="0">
                    <a:pos x="36" y="533"/>
                  </a:cxn>
                  <a:cxn ang="0">
                    <a:pos x="0" y="496"/>
                  </a:cxn>
                  <a:cxn ang="0">
                    <a:pos x="0" y="36"/>
                  </a:cxn>
                  <a:cxn ang="0">
                    <a:pos x="36" y="0"/>
                  </a:cxn>
                </a:cxnLst>
                <a:rect l="0" t="0" r="r" b="b"/>
                <a:pathLst>
                  <a:path w="1264" h="533">
                    <a:moveTo>
                      <a:pt x="36" y="0"/>
                    </a:moveTo>
                    <a:lnTo>
                      <a:pt x="1264" y="0"/>
                    </a:lnTo>
                    <a:lnTo>
                      <a:pt x="1264" y="533"/>
                    </a:lnTo>
                    <a:lnTo>
                      <a:pt x="36" y="533"/>
                    </a:lnTo>
                    <a:cubicBezTo>
                      <a:pt x="16" y="533"/>
                      <a:pt x="0" y="516"/>
                      <a:pt x="0" y="496"/>
                    </a:cubicBezTo>
                    <a:lnTo>
                      <a:pt x="0" y="36"/>
                    </a:lnTo>
                    <a:cubicBezTo>
                      <a:pt x="0" y="16"/>
                      <a:pt x="16" y="0"/>
                      <a:pt x="36" y="0"/>
                    </a:cubicBezTo>
                    <a:close/>
                  </a:path>
                </a:pathLst>
              </a:custGeom>
              <a:solidFill>
                <a:srgbClr val="FF9736"/>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29" name="Rectangle 105"/>
              <p:cNvSpPr>
                <a:spLocks noChangeArrowheads="1"/>
              </p:cNvSpPr>
              <p:nvPr/>
            </p:nvSpPr>
            <p:spPr bwMode="auto">
              <a:xfrm>
                <a:off x="3730" y="2060"/>
                <a:ext cx="49" cy="108"/>
              </a:xfrm>
              <a:prstGeom prst="rect">
                <a:avLst/>
              </a:prstGeom>
              <a:solidFill>
                <a:srgbClr val="F2AE3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30" name="Rectangle 106"/>
              <p:cNvSpPr>
                <a:spLocks noChangeArrowheads="1"/>
              </p:cNvSpPr>
              <p:nvPr/>
            </p:nvSpPr>
            <p:spPr bwMode="auto">
              <a:xfrm>
                <a:off x="3303" y="2060"/>
                <a:ext cx="49" cy="108"/>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31" name="Rectangle 107"/>
              <p:cNvSpPr>
                <a:spLocks noChangeArrowheads="1"/>
              </p:cNvSpPr>
              <p:nvPr/>
            </p:nvSpPr>
            <p:spPr bwMode="auto">
              <a:xfrm>
                <a:off x="3712" y="2060"/>
                <a:ext cx="12" cy="108"/>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32" name="Rectangle 108"/>
              <p:cNvSpPr>
                <a:spLocks noChangeArrowheads="1"/>
              </p:cNvSpPr>
              <p:nvPr/>
            </p:nvSpPr>
            <p:spPr bwMode="auto">
              <a:xfrm>
                <a:off x="3285" y="2060"/>
                <a:ext cx="11" cy="108"/>
              </a:xfrm>
              <a:prstGeom prst="rect">
                <a:avLst/>
              </a:prstGeom>
              <a:solidFill>
                <a:srgbClr val="FFEA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33" name="Freeform 109"/>
              <p:cNvSpPr>
                <a:spLocks/>
              </p:cNvSpPr>
              <p:nvPr/>
            </p:nvSpPr>
            <p:spPr bwMode="auto">
              <a:xfrm>
                <a:off x="3172" y="2422"/>
                <a:ext cx="498" cy="143"/>
              </a:xfrm>
              <a:custGeom>
                <a:avLst/>
                <a:gdLst/>
                <a:ahLst/>
                <a:cxnLst>
                  <a:cxn ang="0">
                    <a:pos x="42" y="0"/>
                  </a:cxn>
                  <a:cxn ang="0">
                    <a:pos x="1975" y="0"/>
                  </a:cxn>
                  <a:cxn ang="0">
                    <a:pos x="1975" y="74"/>
                  </a:cxn>
                  <a:cxn ang="0">
                    <a:pos x="2029" y="74"/>
                  </a:cxn>
                  <a:cxn ang="0">
                    <a:pos x="2163" y="74"/>
                  </a:cxn>
                  <a:cxn ang="0">
                    <a:pos x="2048" y="254"/>
                  </a:cxn>
                  <a:cxn ang="0">
                    <a:pos x="2042" y="358"/>
                  </a:cxn>
                  <a:cxn ang="0">
                    <a:pos x="2048" y="461"/>
                  </a:cxn>
                  <a:cxn ang="0">
                    <a:pos x="2107" y="617"/>
                  </a:cxn>
                  <a:cxn ang="0">
                    <a:pos x="42" y="617"/>
                  </a:cxn>
                  <a:cxn ang="0">
                    <a:pos x="0" y="575"/>
                  </a:cxn>
                  <a:cxn ang="0">
                    <a:pos x="0" y="42"/>
                  </a:cxn>
                  <a:cxn ang="0">
                    <a:pos x="42" y="0"/>
                  </a:cxn>
                </a:cxnLst>
                <a:rect l="0" t="0" r="r" b="b"/>
                <a:pathLst>
                  <a:path w="2163" h="617">
                    <a:moveTo>
                      <a:pt x="42" y="0"/>
                    </a:moveTo>
                    <a:lnTo>
                      <a:pt x="1975" y="0"/>
                    </a:lnTo>
                    <a:lnTo>
                      <a:pt x="1975" y="74"/>
                    </a:lnTo>
                    <a:lnTo>
                      <a:pt x="2029" y="74"/>
                    </a:lnTo>
                    <a:lnTo>
                      <a:pt x="2163" y="74"/>
                    </a:lnTo>
                    <a:cubicBezTo>
                      <a:pt x="2098" y="74"/>
                      <a:pt x="2061" y="153"/>
                      <a:pt x="2048" y="254"/>
                    </a:cubicBezTo>
                    <a:cubicBezTo>
                      <a:pt x="2044" y="288"/>
                      <a:pt x="2042" y="323"/>
                      <a:pt x="2042" y="358"/>
                    </a:cubicBezTo>
                    <a:cubicBezTo>
                      <a:pt x="2042" y="392"/>
                      <a:pt x="2044" y="428"/>
                      <a:pt x="2048" y="461"/>
                    </a:cubicBezTo>
                    <a:cubicBezTo>
                      <a:pt x="2057" y="528"/>
                      <a:pt x="2076" y="586"/>
                      <a:pt x="2107" y="617"/>
                    </a:cubicBezTo>
                    <a:lnTo>
                      <a:pt x="42" y="617"/>
                    </a:lnTo>
                    <a:cubicBezTo>
                      <a:pt x="19" y="617"/>
                      <a:pt x="0" y="598"/>
                      <a:pt x="0" y="575"/>
                    </a:cubicBezTo>
                    <a:lnTo>
                      <a:pt x="0" y="42"/>
                    </a:lnTo>
                    <a:cubicBezTo>
                      <a:pt x="0" y="19"/>
                      <a:pt x="19" y="0"/>
                      <a:pt x="42" y="0"/>
                    </a:cubicBezTo>
                    <a:close/>
                  </a:path>
                </a:pathLst>
              </a:custGeom>
              <a:solidFill>
                <a:srgbClr val="30394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34" name="Freeform 110"/>
              <p:cNvSpPr>
                <a:spLocks/>
              </p:cNvSpPr>
              <p:nvPr/>
            </p:nvSpPr>
            <p:spPr bwMode="auto">
              <a:xfrm>
                <a:off x="3172" y="2422"/>
                <a:ext cx="337" cy="143"/>
              </a:xfrm>
              <a:custGeom>
                <a:avLst/>
                <a:gdLst/>
                <a:ahLst/>
                <a:cxnLst>
                  <a:cxn ang="0">
                    <a:pos x="42" y="0"/>
                  </a:cxn>
                  <a:cxn ang="0">
                    <a:pos x="1465" y="0"/>
                  </a:cxn>
                  <a:cxn ang="0">
                    <a:pos x="1465" y="617"/>
                  </a:cxn>
                  <a:cxn ang="0">
                    <a:pos x="42" y="617"/>
                  </a:cxn>
                  <a:cxn ang="0">
                    <a:pos x="0" y="575"/>
                  </a:cxn>
                  <a:cxn ang="0">
                    <a:pos x="0" y="42"/>
                  </a:cxn>
                  <a:cxn ang="0">
                    <a:pos x="42" y="0"/>
                  </a:cxn>
                </a:cxnLst>
                <a:rect l="0" t="0" r="r" b="b"/>
                <a:pathLst>
                  <a:path w="1465" h="617">
                    <a:moveTo>
                      <a:pt x="42" y="0"/>
                    </a:moveTo>
                    <a:lnTo>
                      <a:pt x="1465" y="0"/>
                    </a:lnTo>
                    <a:lnTo>
                      <a:pt x="1465" y="617"/>
                    </a:lnTo>
                    <a:lnTo>
                      <a:pt x="42" y="617"/>
                    </a:lnTo>
                    <a:cubicBezTo>
                      <a:pt x="19" y="617"/>
                      <a:pt x="0" y="598"/>
                      <a:pt x="0" y="575"/>
                    </a:cubicBezTo>
                    <a:lnTo>
                      <a:pt x="0" y="42"/>
                    </a:lnTo>
                    <a:cubicBezTo>
                      <a:pt x="0" y="19"/>
                      <a:pt x="19" y="0"/>
                      <a:pt x="42" y="0"/>
                    </a:cubicBezTo>
                    <a:close/>
                  </a:path>
                </a:pathLst>
              </a:custGeom>
              <a:solidFill>
                <a:srgbClr val="43505C"/>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35" name="Rectangle 111"/>
              <p:cNvSpPr>
                <a:spLocks noChangeArrowheads="1"/>
              </p:cNvSpPr>
              <p:nvPr/>
            </p:nvSpPr>
            <p:spPr bwMode="auto">
              <a:xfrm>
                <a:off x="3239" y="2431"/>
                <a:ext cx="56" cy="125"/>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36" name="Rectangle 112"/>
              <p:cNvSpPr>
                <a:spLocks noChangeArrowheads="1"/>
              </p:cNvSpPr>
              <p:nvPr/>
            </p:nvSpPr>
            <p:spPr bwMode="auto">
              <a:xfrm>
                <a:off x="3218" y="2431"/>
                <a:ext cx="13" cy="125"/>
              </a:xfrm>
              <a:prstGeom prst="rect">
                <a:avLst/>
              </a:prstGeom>
              <a:solidFill>
                <a:srgbClr val="FFEA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37" name="Freeform 113"/>
              <p:cNvSpPr>
                <a:spLocks/>
              </p:cNvSpPr>
              <p:nvPr/>
            </p:nvSpPr>
            <p:spPr bwMode="auto">
              <a:xfrm>
                <a:off x="3509" y="2459"/>
                <a:ext cx="140" cy="69"/>
              </a:xfrm>
              <a:custGeom>
                <a:avLst/>
                <a:gdLst/>
                <a:ahLst/>
                <a:cxnLst>
                  <a:cxn ang="0">
                    <a:pos x="0" y="0"/>
                  </a:cxn>
                  <a:cxn ang="0">
                    <a:pos x="606" y="0"/>
                  </a:cxn>
                  <a:cxn ang="0">
                    <a:pos x="583" y="95"/>
                  </a:cxn>
                  <a:cxn ang="0">
                    <a:pos x="577" y="199"/>
                  </a:cxn>
                  <a:cxn ang="0">
                    <a:pos x="583" y="298"/>
                  </a:cxn>
                  <a:cxn ang="0">
                    <a:pos x="0" y="298"/>
                  </a:cxn>
                  <a:cxn ang="0">
                    <a:pos x="0" y="0"/>
                  </a:cxn>
                </a:cxnLst>
                <a:rect l="0" t="0" r="r" b="b"/>
                <a:pathLst>
                  <a:path w="606" h="298">
                    <a:moveTo>
                      <a:pt x="0" y="0"/>
                    </a:moveTo>
                    <a:lnTo>
                      <a:pt x="606" y="0"/>
                    </a:lnTo>
                    <a:cubicBezTo>
                      <a:pt x="595" y="28"/>
                      <a:pt x="588" y="60"/>
                      <a:pt x="583" y="95"/>
                    </a:cubicBezTo>
                    <a:cubicBezTo>
                      <a:pt x="579" y="129"/>
                      <a:pt x="577" y="164"/>
                      <a:pt x="577" y="199"/>
                    </a:cubicBezTo>
                    <a:cubicBezTo>
                      <a:pt x="577" y="232"/>
                      <a:pt x="579" y="266"/>
                      <a:pt x="583" y="298"/>
                    </a:cubicBezTo>
                    <a:lnTo>
                      <a:pt x="0" y="298"/>
                    </a:lnTo>
                    <a:lnTo>
                      <a:pt x="0" y="0"/>
                    </a:lnTo>
                    <a:close/>
                  </a:path>
                </a:pathLst>
              </a:custGeom>
              <a:solidFill>
                <a:srgbClr val="AECBD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38" name="Rectangle 114"/>
              <p:cNvSpPr>
                <a:spLocks noChangeArrowheads="1"/>
              </p:cNvSpPr>
              <p:nvPr/>
            </p:nvSpPr>
            <p:spPr bwMode="auto">
              <a:xfrm>
                <a:off x="3333" y="2459"/>
                <a:ext cx="176" cy="69"/>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39" name="Rectangle 115"/>
              <p:cNvSpPr>
                <a:spLocks noChangeArrowheads="1"/>
              </p:cNvSpPr>
              <p:nvPr/>
            </p:nvSpPr>
            <p:spPr bwMode="auto">
              <a:xfrm>
                <a:off x="3536" y="2090"/>
                <a:ext cx="127" cy="49"/>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0" name="Rectangle 116"/>
              <p:cNvSpPr>
                <a:spLocks noChangeArrowheads="1"/>
              </p:cNvSpPr>
              <p:nvPr/>
            </p:nvSpPr>
            <p:spPr bwMode="auto">
              <a:xfrm>
                <a:off x="3410" y="2090"/>
                <a:ext cx="126" cy="49"/>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1" name="Rectangle 117"/>
              <p:cNvSpPr>
                <a:spLocks noChangeArrowheads="1"/>
              </p:cNvSpPr>
              <p:nvPr/>
            </p:nvSpPr>
            <p:spPr bwMode="auto">
              <a:xfrm>
                <a:off x="3501" y="2213"/>
                <a:ext cx="127" cy="49"/>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2" name="Rectangle 118"/>
              <p:cNvSpPr>
                <a:spLocks noChangeArrowheads="1"/>
              </p:cNvSpPr>
              <p:nvPr/>
            </p:nvSpPr>
            <p:spPr bwMode="auto">
              <a:xfrm>
                <a:off x="3375" y="2213"/>
                <a:ext cx="126" cy="49"/>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3" name="Rectangle 119"/>
              <p:cNvSpPr>
                <a:spLocks noChangeArrowheads="1"/>
              </p:cNvSpPr>
              <p:nvPr/>
            </p:nvSpPr>
            <p:spPr bwMode="auto">
              <a:xfrm>
                <a:off x="3649" y="2460"/>
                <a:ext cx="319"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4" name="Rectangle 120"/>
              <p:cNvSpPr>
                <a:spLocks noChangeArrowheads="1"/>
              </p:cNvSpPr>
              <p:nvPr/>
            </p:nvSpPr>
            <p:spPr bwMode="auto">
              <a:xfrm>
                <a:off x="3649" y="2474"/>
                <a:ext cx="319"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5" name="Rectangle 121"/>
              <p:cNvSpPr>
                <a:spLocks noChangeArrowheads="1"/>
              </p:cNvSpPr>
              <p:nvPr/>
            </p:nvSpPr>
            <p:spPr bwMode="auto">
              <a:xfrm>
                <a:off x="3649" y="2488"/>
                <a:ext cx="319"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6" name="Rectangle 122"/>
              <p:cNvSpPr>
                <a:spLocks noChangeArrowheads="1"/>
              </p:cNvSpPr>
              <p:nvPr/>
            </p:nvSpPr>
            <p:spPr bwMode="auto">
              <a:xfrm>
                <a:off x="3649" y="2503"/>
                <a:ext cx="319" cy="6"/>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7" name="Rectangle 123"/>
              <p:cNvSpPr>
                <a:spLocks noChangeArrowheads="1"/>
              </p:cNvSpPr>
              <p:nvPr/>
            </p:nvSpPr>
            <p:spPr bwMode="auto">
              <a:xfrm>
                <a:off x="3649" y="2517"/>
                <a:ext cx="319"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8" name="Rectangle 124"/>
              <p:cNvSpPr>
                <a:spLocks noChangeArrowheads="1"/>
              </p:cNvSpPr>
              <p:nvPr/>
            </p:nvSpPr>
            <p:spPr bwMode="auto">
              <a:xfrm>
                <a:off x="3649" y="2531"/>
                <a:ext cx="319"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9" name="Rectangle 125"/>
              <p:cNvSpPr>
                <a:spLocks noChangeArrowheads="1"/>
              </p:cNvSpPr>
              <p:nvPr/>
            </p:nvSpPr>
            <p:spPr bwMode="auto">
              <a:xfrm>
                <a:off x="3649" y="2467"/>
                <a:ext cx="319" cy="7"/>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50" name="Rectangle 126"/>
              <p:cNvSpPr>
                <a:spLocks noChangeArrowheads="1"/>
              </p:cNvSpPr>
              <p:nvPr/>
            </p:nvSpPr>
            <p:spPr bwMode="auto">
              <a:xfrm>
                <a:off x="3649" y="2481"/>
                <a:ext cx="319" cy="7"/>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51" name="Rectangle 127"/>
              <p:cNvSpPr>
                <a:spLocks noChangeArrowheads="1"/>
              </p:cNvSpPr>
              <p:nvPr/>
            </p:nvSpPr>
            <p:spPr bwMode="auto">
              <a:xfrm>
                <a:off x="3649" y="2495"/>
                <a:ext cx="319" cy="8"/>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52" name="Rectangle 128"/>
              <p:cNvSpPr>
                <a:spLocks noChangeArrowheads="1"/>
              </p:cNvSpPr>
              <p:nvPr/>
            </p:nvSpPr>
            <p:spPr bwMode="auto">
              <a:xfrm>
                <a:off x="3649" y="2509"/>
                <a:ext cx="319" cy="8"/>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53" name="Rectangle 129"/>
              <p:cNvSpPr>
                <a:spLocks noChangeArrowheads="1"/>
              </p:cNvSpPr>
              <p:nvPr/>
            </p:nvSpPr>
            <p:spPr bwMode="auto">
              <a:xfrm>
                <a:off x="3649" y="2524"/>
                <a:ext cx="319" cy="7"/>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54" name="Rectangle 130"/>
              <p:cNvSpPr>
                <a:spLocks noChangeArrowheads="1"/>
              </p:cNvSpPr>
              <p:nvPr/>
            </p:nvSpPr>
            <p:spPr bwMode="auto">
              <a:xfrm>
                <a:off x="3649" y="2538"/>
                <a:ext cx="319" cy="7"/>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55" name="Rectangle 131"/>
              <p:cNvSpPr>
                <a:spLocks noChangeArrowheads="1"/>
              </p:cNvSpPr>
              <p:nvPr/>
            </p:nvSpPr>
            <p:spPr bwMode="auto">
              <a:xfrm>
                <a:off x="3649" y="2545"/>
                <a:ext cx="319" cy="5"/>
              </a:xfrm>
              <a:prstGeom prst="rect">
                <a:avLst/>
              </a:prstGeom>
              <a:solidFill>
                <a:srgbClr val="79A7B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56" name="Freeform 132"/>
              <p:cNvSpPr>
                <a:spLocks/>
              </p:cNvSpPr>
              <p:nvPr/>
            </p:nvSpPr>
            <p:spPr bwMode="auto">
              <a:xfrm>
                <a:off x="3968" y="2460"/>
                <a:ext cx="317" cy="7"/>
              </a:xfrm>
              <a:custGeom>
                <a:avLst/>
                <a:gdLst/>
                <a:ahLst/>
                <a:cxnLst>
                  <a:cxn ang="0">
                    <a:pos x="0" y="0"/>
                  </a:cxn>
                  <a:cxn ang="0">
                    <a:pos x="1377" y="0"/>
                  </a:cxn>
                  <a:cxn ang="0">
                    <a:pos x="1368" y="30"/>
                  </a:cxn>
                  <a:cxn ang="0">
                    <a:pos x="0" y="30"/>
                  </a:cxn>
                  <a:cxn ang="0">
                    <a:pos x="0" y="0"/>
                  </a:cxn>
                </a:cxnLst>
                <a:rect l="0" t="0" r="r" b="b"/>
                <a:pathLst>
                  <a:path w="1377" h="30">
                    <a:moveTo>
                      <a:pt x="0" y="0"/>
                    </a:moveTo>
                    <a:lnTo>
                      <a:pt x="1377" y="0"/>
                    </a:lnTo>
                    <a:cubicBezTo>
                      <a:pt x="1374" y="9"/>
                      <a:pt x="1370" y="20"/>
                      <a:pt x="1368" y="30"/>
                    </a:cubicBezTo>
                    <a:lnTo>
                      <a:pt x="0" y="30"/>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57" name="Freeform 133"/>
              <p:cNvSpPr>
                <a:spLocks/>
              </p:cNvSpPr>
              <p:nvPr/>
            </p:nvSpPr>
            <p:spPr bwMode="auto">
              <a:xfrm>
                <a:off x="3968" y="2474"/>
                <a:ext cx="313" cy="7"/>
              </a:xfrm>
              <a:custGeom>
                <a:avLst/>
                <a:gdLst/>
                <a:ahLst/>
                <a:cxnLst>
                  <a:cxn ang="0">
                    <a:pos x="0" y="0"/>
                  </a:cxn>
                  <a:cxn ang="0">
                    <a:pos x="1361" y="0"/>
                  </a:cxn>
                  <a:cxn ang="0">
                    <a:pos x="1356" y="29"/>
                  </a:cxn>
                  <a:cxn ang="0">
                    <a:pos x="1356" y="31"/>
                  </a:cxn>
                  <a:cxn ang="0">
                    <a:pos x="0" y="31"/>
                  </a:cxn>
                  <a:cxn ang="0">
                    <a:pos x="0" y="0"/>
                  </a:cxn>
                </a:cxnLst>
                <a:rect l="0" t="0" r="r" b="b"/>
                <a:pathLst>
                  <a:path w="1361" h="31">
                    <a:moveTo>
                      <a:pt x="0" y="0"/>
                    </a:moveTo>
                    <a:lnTo>
                      <a:pt x="1361" y="0"/>
                    </a:lnTo>
                    <a:cubicBezTo>
                      <a:pt x="1359" y="10"/>
                      <a:pt x="1358" y="19"/>
                      <a:pt x="1356" y="29"/>
                    </a:cubicBezTo>
                    <a:lnTo>
                      <a:pt x="1356" y="31"/>
                    </a:lnTo>
                    <a:lnTo>
                      <a:pt x="0" y="31"/>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58" name="Freeform 134"/>
              <p:cNvSpPr>
                <a:spLocks/>
              </p:cNvSpPr>
              <p:nvPr/>
            </p:nvSpPr>
            <p:spPr bwMode="auto">
              <a:xfrm>
                <a:off x="3968" y="2488"/>
                <a:ext cx="311" cy="7"/>
              </a:xfrm>
              <a:custGeom>
                <a:avLst/>
                <a:gdLst/>
                <a:ahLst/>
                <a:cxnLst>
                  <a:cxn ang="0">
                    <a:pos x="0" y="0"/>
                  </a:cxn>
                  <a:cxn ang="0">
                    <a:pos x="1353" y="0"/>
                  </a:cxn>
                  <a:cxn ang="0">
                    <a:pos x="1351" y="31"/>
                  </a:cxn>
                  <a:cxn ang="0">
                    <a:pos x="0" y="31"/>
                  </a:cxn>
                  <a:cxn ang="0">
                    <a:pos x="0" y="0"/>
                  </a:cxn>
                </a:cxnLst>
                <a:rect l="0" t="0" r="r" b="b"/>
                <a:pathLst>
                  <a:path w="1353" h="31">
                    <a:moveTo>
                      <a:pt x="0" y="0"/>
                    </a:moveTo>
                    <a:lnTo>
                      <a:pt x="1353" y="0"/>
                    </a:lnTo>
                    <a:cubicBezTo>
                      <a:pt x="1352" y="10"/>
                      <a:pt x="1351" y="21"/>
                      <a:pt x="1351" y="31"/>
                    </a:cubicBezTo>
                    <a:lnTo>
                      <a:pt x="0" y="31"/>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59" name="Freeform 135"/>
              <p:cNvSpPr>
                <a:spLocks/>
              </p:cNvSpPr>
              <p:nvPr/>
            </p:nvSpPr>
            <p:spPr bwMode="auto">
              <a:xfrm>
                <a:off x="3968" y="2503"/>
                <a:ext cx="311" cy="6"/>
              </a:xfrm>
              <a:custGeom>
                <a:avLst/>
                <a:gdLst/>
                <a:ahLst/>
                <a:cxnLst>
                  <a:cxn ang="0">
                    <a:pos x="0" y="0"/>
                  </a:cxn>
                  <a:cxn ang="0">
                    <a:pos x="1350" y="0"/>
                  </a:cxn>
                  <a:cxn ang="0">
                    <a:pos x="1350" y="10"/>
                  </a:cxn>
                  <a:cxn ang="0">
                    <a:pos x="1350" y="30"/>
                  </a:cxn>
                  <a:cxn ang="0">
                    <a:pos x="0" y="30"/>
                  </a:cxn>
                  <a:cxn ang="0">
                    <a:pos x="0" y="0"/>
                  </a:cxn>
                </a:cxnLst>
                <a:rect l="0" t="0" r="r" b="b"/>
                <a:pathLst>
                  <a:path w="1350" h="30">
                    <a:moveTo>
                      <a:pt x="0" y="0"/>
                    </a:moveTo>
                    <a:lnTo>
                      <a:pt x="1350" y="0"/>
                    </a:lnTo>
                    <a:lnTo>
                      <a:pt x="1350" y="10"/>
                    </a:lnTo>
                    <a:cubicBezTo>
                      <a:pt x="1350" y="17"/>
                      <a:pt x="1350" y="23"/>
                      <a:pt x="1350" y="30"/>
                    </a:cubicBezTo>
                    <a:lnTo>
                      <a:pt x="0" y="30"/>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0" name="Freeform 136"/>
              <p:cNvSpPr>
                <a:spLocks/>
              </p:cNvSpPr>
              <p:nvPr/>
            </p:nvSpPr>
            <p:spPr bwMode="auto">
              <a:xfrm>
                <a:off x="3968" y="2517"/>
                <a:ext cx="312" cy="7"/>
              </a:xfrm>
              <a:custGeom>
                <a:avLst/>
                <a:gdLst/>
                <a:ahLst/>
                <a:cxnLst>
                  <a:cxn ang="0">
                    <a:pos x="0" y="0"/>
                  </a:cxn>
                  <a:cxn ang="0">
                    <a:pos x="1351" y="0"/>
                  </a:cxn>
                  <a:cxn ang="0">
                    <a:pos x="1354" y="30"/>
                  </a:cxn>
                  <a:cxn ang="0">
                    <a:pos x="0" y="30"/>
                  </a:cxn>
                  <a:cxn ang="0">
                    <a:pos x="0" y="0"/>
                  </a:cxn>
                </a:cxnLst>
                <a:rect l="0" t="0" r="r" b="b"/>
                <a:pathLst>
                  <a:path w="1354" h="30">
                    <a:moveTo>
                      <a:pt x="0" y="0"/>
                    </a:moveTo>
                    <a:lnTo>
                      <a:pt x="1351" y="0"/>
                    </a:lnTo>
                    <a:cubicBezTo>
                      <a:pt x="1352" y="10"/>
                      <a:pt x="1353" y="20"/>
                      <a:pt x="1354" y="30"/>
                    </a:cubicBezTo>
                    <a:lnTo>
                      <a:pt x="0" y="30"/>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1" name="Freeform 137"/>
              <p:cNvSpPr>
                <a:spLocks/>
              </p:cNvSpPr>
              <p:nvPr/>
            </p:nvSpPr>
            <p:spPr bwMode="auto">
              <a:xfrm>
                <a:off x="3968" y="2531"/>
                <a:ext cx="314" cy="7"/>
              </a:xfrm>
              <a:custGeom>
                <a:avLst/>
                <a:gdLst/>
                <a:ahLst/>
                <a:cxnLst>
                  <a:cxn ang="0">
                    <a:pos x="0" y="0"/>
                  </a:cxn>
                  <a:cxn ang="0">
                    <a:pos x="1358" y="0"/>
                  </a:cxn>
                  <a:cxn ang="0">
                    <a:pos x="1363" y="31"/>
                  </a:cxn>
                  <a:cxn ang="0">
                    <a:pos x="0" y="31"/>
                  </a:cxn>
                  <a:cxn ang="0">
                    <a:pos x="0" y="0"/>
                  </a:cxn>
                </a:cxnLst>
                <a:rect l="0" t="0" r="r" b="b"/>
                <a:pathLst>
                  <a:path w="1363" h="31">
                    <a:moveTo>
                      <a:pt x="0" y="0"/>
                    </a:moveTo>
                    <a:lnTo>
                      <a:pt x="1358" y="0"/>
                    </a:lnTo>
                    <a:cubicBezTo>
                      <a:pt x="1359" y="11"/>
                      <a:pt x="1361" y="21"/>
                      <a:pt x="1363" y="31"/>
                    </a:cubicBezTo>
                    <a:lnTo>
                      <a:pt x="0" y="31"/>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2" name="Freeform 138"/>
              <p:cNvSpPr>
                <a:spLocks/>
              </p:cNvSpPr>
              <p:nvPr/>
            </p:nvSpPr>
            <p:spPr bwMode="auto">
              <a:xfrm>
                <a:off x="3968" y="2467"/>
                <a:ext cx="315" cy="7"/>
              </a:xfrm>
              <a:custGeom>
                <a:avLst/>
                <a:gdLst/>
                <a:ahLst/>
                <a:cxnLst>
                  <a:cxn ang="0">
                    <a:pos x="0" y="0"/>
                  </a:cxn>
                  <a:cxn ang="0">
                    <a:pos x="1368" y="0"/>
                  </a:cxn>
                  <a:cxn ang="0">
                    <a:pos x="1361" y="31"/>
                  </a:cxn>
                  <a:cxn ang="0">
                    <a:pos x="0" y="31"/>
                  </a:cxn>
                  <a:cxn ang="0">
                    <a:pos x="0" y="0"/>
                  </a:cxn>
                </a:cxnLst>
                <a:rect l="0" t="0" r="r" b="b"/>
                <a:pathLst>
                  <a:path w="1368" h="31">
                    <a:moveTo>
                      <a:pt x="0" y="0"/>
                    </a:moveTo>
                    <a:lnTo>
                      <a:pt x="1368" y="0"/>
                    </a:lnTo>
                    <a:cubicBezTo>
                      <a:pt x="1365" y="10"/>
                      <a:pt x="1363" y="20"/>
                      <a:pt x="1361" y="31"/>
                    </a:cubicBezTo>
                    <a:lnTo>
                      <a:pt x="0" y="31"/>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3" name="Freeform 139"/>
              <p:cNvSpPr>
                <a:spLocks/>
              </p:cNvSpPr>
              <p:nvPr/>
            </p:nvSpPr>
            <p:spPr bwMode="auto">
              <a:xfrm>
                <a:off x="3968" y="2481"/>
                <a:ext cx="312" cy="7"/>
              </a:xfrm>
              <a:custGeom>
                <a:avLst/>
                <a:gdLst/>
                <a:ahLst/>
                <a:cxnLst>
                  <a:cxn ang="0">
                    <a:pos x="0" y="0"/>
                  </a:cxn>
                  <a:cxn ang="0">
                    <a:pos x="1356" y="0"/>
                  </a:cxn>
                  <a:cxn ang="0">
                    <a:pos x="1353" y="30"/>
                  </a:cxn>
                  <a:cxn ang="0">
                    <a:pos x="0" y="30"/>
                  </a:cxn>
                  <a:cxn ang="0">
                    <a:pos x="0" y="0"/>
                  </a:cxn>
                </a:cxnLst>
                <a:rect l="0" t="0" r="r" b="b"/>
                <a:pathLst>
                  <a:path w="1356" h="30">
                    <a:moveTo>
                      <a:pt x="0" y="0"/>
                    </a:moveTo>
                    <a:lnTo>
                      <a:pt x="1356" y="0"/>
                    </a:lnTo>
                    <a:cubicBezTo>
                      <a:pt x="1355" y="10"/>
                      <a:pt x="1354" y="20"/>
                      <a:pt x="1353" y="30"/>
                    </a:cubicBezTo>
                    <a:lnTo>
                      <a:pt x="0" y="30"/>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4" name="Freeform 140"/>
              <p:cNvSpPr>
                <a:spLocks/>
              </p:cNvSpPr>
              <p:nvPr/>
            </p:nvSpPr>
            <p:spPr bwMode="auto">
              <a:xfrm>
                <a:off x="3968" y="2495"/>
                <a:ext cx="311" cy="8"/>
              </a:xfrm>
              <a:custGeom>
                <a:avLst/>
                <a:gdLst/>
                <a:ahLst/>
                <a:cxnLst>
                  <a:cxn ang="0">
                    <a:pos x="0" y="0"/>
                  </a:cxn>
                  <a:cxn ang="0">
                    <a:pos x="1351" y="0"/>
                  </a:cxn>
                  <a:cxn ang="0">
                    <a:pos x="1350" y="31"/>
                  </a:cxn>
                  <a:cxn ang="0">
                    <a:pos x="0" y="31"/>
                  </a:cxn>
                  <a:cxn ang="0">
                    <a:pos x="0" y="0"/>
                  </a:cxn>
                </a:cxnLst>
                <a:rect l="0" t="0" r="r" b="b"/>
                <a:pathLst>
                  <a:path w="1351" h="31">
                    <a:moveTo>
                      <a:pt x="0" y="0"/>
                    </a:moveTo>
                    <a:lnTo>
                      <a:pt x="1351" y="0"/>
                    </a:lnTo>
                    <a:cubicBezTo>
                      <a:pt x="1350" y="10"/>
                      <a:pt x="1350" y="20"/>
                      <a:pt x="1350" y="31"/>
                    </a:cubicBezTo>
                    <a:lnTo>
                      <a:pt x="0" y="31"/>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5" name="Freeform 141"/>
              <p:cNvSpPr>
                <a:spLocks/>
              </p:cNvSpPr>
              <p:nvPr/>
            </p:nvSpPr>
            <p:spPr bwMode="auto">
              <a:xfrm>
                <a:off x="3968" y="2509"/>
                <a:ext cx="311" cy="8"/>
              </a:xfrm>
              <a:custGeom>
                <a:avLst/>
                <a:gdLst/>
                <a:ahLst/>
                <a:cxnLst>
                  <a:cxn ang="0">
                    <a:pos x="0" y="0"/>
                  </a:cxn>
                  <a:cxn ang="0">
                    <a:pos x="1350" y="0"/>
                  </a:cxn>
                  <a:cxn ang="0">
                    <a:pos x="1351" y="31"/>
                  </a:cxn>
                  <a:cxn ang="0">
                    <a:pos x="0" y="31"/>
                  </a:cxn>
                  <a:cxn ang="0">
                    <a:pos x="0" y="0"/>
                  </a:cxn>
                </a:cxnLst>
                <a:rect l="0" t="0" r="r" b="b"/>
                <a:pathLst>
                  <a:path w="1351" h="31">
                    <a:moveTo>
                      <a:pt x="0" y="0"/>
                    </a:moveTo>
                    <a:lnTo>
                      <a:pt x="1350" y="0"/>
                    </a:lnTo>
                    <a:cubicBezTo>
                      <a:pt x="1350" y="10"/>
                      <a:pt x="1351" y="21"/>
                      <a:pt x="1351" y="31"/>
                    </a:cubicBezTo>
                    <a:lnTo>
                      <a:pt x="0" y="31"/>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6" name="Freeform 142"/>
              <p:cNvSpPr>
                <a:spLocks/>
              </p:cNvSpPr>
              <p:nvPr/>
            </p:nvSpPr>
            <p:spPr bwMode="auto">
              <a:xfrm>
                <a:off x="3968" y="2524"/>
                <a:ext cx="313" cy="7"/>
              </a:xfrm>
              <a:custGeom>
                <a:avLst/>
                <a:gdLst/>
                <a:ahLst/>
                <a:cxnLst>
                  <a:cxn ang="0">
                    <a:pos x="0" y="0"/>
                  </a:cxn>
                  <a:cxn ang="0">
                    <a:pos x="1354" y="0"/>
                  </a:cxn>
                  <a:cxn ang="0">
                    <a:pos x="1356" y="22"/>
                  </a:cxn>
                  <a:cxn ang="0">
                    <a:pos x="1358" y="31"/>
                  </a:cxn>
                  <a:cxn ang="0">
                    <a:pos x="0" y="31"/>
                  </a:cxn>
                  <a:cxn ang="0">
                    <a:pos x="0" y="0"/>
                  </a:cxn>
                </a:cxnLst>
                <a:rect l="0" t="0" r="r" b="b"/>
                <a:pathLst>
                  <a:path w="1358" h="31">
                    <a:moveTo>
                      <a:pt x="0" y="0"/>
                    </a:moveTo>
                    <a:lnTo>
                      <a:pt x="1354" y="0"/>
                    </a:lnTo>
                    <a:cubicBezTo>
                      <a:pt x="1355" y="8"/>
                      <a:pt x="1355" y="15"/>
                      <a:pt x="1356" y="22"/>
                    </a:cubicBezTo>
                    <a:lnTo>
                      <a:pt x="1358" y="31"/>
                    </a:lnTo>
                    <a:lnTo>
                      <a:pt x="0" y="31"/>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7" name="Freeform 143"/>
              <p:cNvSpPr>
                <a:spLocks/>
              </p:cNvSpPr>
              <p:nvPr/>
            </p:nvSpPr>
            <p:spPr bwMode="auto">
              <a:xfrm>
                <a:off x="3968" y="2538"/>
                <a:ext cx="315" cy="7"/>
              </a:xfrm>
              <a:custGeom>
                <a:avLst/>
                <a:gdLst/>
                <a:ahLst/>
                <a:cxnLst>
                  <a:cxn ang="0">
                    <a:pos x="0" y="0"/>
                  </a:cxn>
                  <a:cxn ang="0">
                    <a:pos x="1363" y="0"/>
                  </a:cxn>
                  <a:cxn ang="0">
                    <a:pos x="1370" y="30"/>
                  </a:cxn>
                  <a:cxn ang="0">
                    <a:pos x="0" y="30"/>
                  </a:cxn>
                  <a:cxn ang="0">
                    <a:pos x="0" y="0"/>
                  </a:cxn>
                </a:cxnLst>
                <a:rect l="0" t="0" r="r" b="b"/>
                <a:pathLst>
                  <a:path w="1370" h="30">
                    <a:moveTo>
                      <a:pt x="0" y="0"/>
                    </a:moveTo>
                    <a:lnTo>
                      <a:pt x="1363" y="0"/>
                    </a:lnTo>
                    <a:cubicBezTo>
                      <a:pt x="1365" y="10"/>
                      <a:pt x="1368" y="21"/>
                      <a:pt x="1370" y="30"/>
                    </a:cubicBezTo>
                    <a:lnTo>
                      <a:pt x="0" y="30"/>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8" name="Freeform 144"/>
              <p:cNvSpPr>
                <a:spLocks/>
              </p:cNvSpPr>
              <p:nvPr/>
            </p:nvSpPr>
            <p:spPr bwMode="auto">
              <a:xfrm>
                <a:off x="3968" y="2545"/>
                <a:ext cx="317" cy="5"/>
              </a:xfrm>
              <a:custGeom>
                <a:avLst/>
                <a:gdLst/>
                <a:ahLst/>
                <a:cxnLst>
                  <a:cxn ang="0">
                    <a:pos x="0" y="0"/>
                  </a:cxn>
                  <a:cxn ang="0">
                    <a:pos x="1370" y="0"/>
                  </a:cxn>
                  <a:cxn ang="0">
                    <a:pos x="1377" y="21"/>
                  </a:cxn>
                  <a:cxn ang="0">
                    <a:pos x="0" y="21"/>
                  </a:cxn>
                  <a:cxn ang="0">
                    <a:pos x="0" y="0"/>
                  </a:cxn>
                </a:cxnLst>
                <a:rect l="0" t="0" r="r" b="b"/>
                <a:pathLst>
                  <a:path w="1377" h="21">
                    <a:moveTo>
                      <a:pt x="0" y="0"/>
                    </a:moveTo>
                    <a:lnTo>
                      <a:pt x="1370" y="0"/>
                    </a:lnTo>
                    <a:cubicBezTo>
                      <a:pt x="1373" y="8"/>
                      <a:pt x="1375" y="14"/>
                      <a:pt x="1377" y="21"/>
                    </a:cubicBezTo>
                    <a:lnTo>
                      <a:pt x="0" y="21"/>
                    </a:lnTo>
                    <a:lnTo>
                      <a:pt x="0" y="0"/>
                    </a:lnTo>
                    <a:close/>
                  </a:path>
                </a:pathLst>
              </a:custGeom>
              <a:solidFill>
                <a:srgbClr val="6F9AA3"/>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9" name="Freeform 145"/>
              <p:cNvSpPr>
                <a:spLocks/>
              </p:cNvSpPr>
              <p:nvPr/>
            </p:nvSpPr>
            <p:spPr bwMode="auto">
              <a:xfrm>
                <a:off x="3642" y="2439"/>
                <a:ext cx="652" cy="131"/>
              </a:xfrm>
              <a:custGeom>
                <a:avLst/>
                <a:gdLst/>
                <a:ahLst/>
                <a:cxnLst>
                  <a:cxn ang="0">
                    <a:pos x="2829" y="568"/>
                  </a:cxn>
                  <a:cxn ang="0">
                    <a:pos x="121" y="568"/>
                  </a:cxn>
                  <a:cxn ang="0">
                    <a:pos x="6" y="387"/>
                  </a:cxn>
                  <a:cxn ang="0">
                    <a:pos x="0" y="284"/>
                  </a:cxn>
                  <a:cxn ang="0">
                    <a:pos x="6" y="180"/>
                  </a:cxn>
                  <a:cxn ang="0">
                    <a:pos x="121" y="0"/>
                  </a:cxn>
                  <a:cxn ang="0">
                    <a:pos x="2829" y="0"/>
                  </a:cxn>
                  <a:cxn ang="0">
                    <a:pos x="2829" y="90"/>
                  </a:cxn>
                  <a:cxn ang="0">
                    <a:pos x="121" y="90"/>
                  </a:cxn>
                  <a:cxn ang="0">
                    <a:pos x="95" y="192"/>
                  </a:cxn>
                  <a:cxn ang="0">
                    <a:pos x="90" y="284"/>
                  </a:cxn>
                  <a:cxn ang="0">
                    <a:pos x="95" y="376"/>
                  </a:cxn>
                  <a:cxn ang="0">
                    <a:pos x="121" y="478"/>
                  </a:cxn>
                  <a:cxn ang="0">
                    <a:pos x="2829" y="478"/>
                  </a:cxn>
                  <a:cxn ang="0">
                    <a:pos x="2829" y="568"/>
                  </a:cxn>
                </a:cxnLst>
                <a:rect l="0" t="0" r="r" b="b"/>
                <a:pathLst>
                  <a:path w="2829" h="568">
                    <a:moveTo>
                      <a:pt x="2829" y="568"/>
                    </a:moveTo>
                    <a:lnTo>
                      <a:pt x="121" y="568"/>
                    </a:lnTo>
                    <a:cubicBezTo>
                      <a:pt x="56" y="568"/>
                      <a:pt x="19" y="489"/>
                      <a:pt x="6" y="387"/>
                    </a:cubicBezTo>
                    <a:cubicBezTo>
                      <a:pt x="2" y="354"/>
                      <a:pt x="0" y="318"/>
                      <a:pt x="0" y="284"/>
                    </a:cubicBezTo>
                    <a:cubicBezTo>
                      <a:pt x="0" y="249"/>
                      <a:pt x="2" y="214"/>
                      <a:pt x="6" y="180"/>
                    </a:cubicBezTo>
                    <a:cubicBezTo>
                      <a:pt x="19" y="79"/>
                      <a:pt x="56" y="0"/>
                      <a:pt x="121" y="0"/>
                    </a:cubicBezTo>
                    <a:lnTo>
                      <a:pt x="2829" y="0"/>
                    </a:lnTo>
                    <a:lnTo>
                      <a:pt x="2829" y="90"/>
                    </a:lnTo>
                    <a:lnTo>
                      <a:pt x="121" y="90"/>
                    </a:lnTo>
                    <a:cubicBezTo>
                      <a:pt x="112" y="90"/>
                      <a:pt x="102" y="134"/>
                      <a:pt x="95" y="192"/>
                    </a:cubicBezTo>
                    <a:cubicBezTo>
                      <a:pt x="91" y="220"/>
                      <a:pt x="90" y="251"/>
                      <a:pt x="90" y="284"/>
                    </a:cubicBezTo>
                    <a:cubicBezTo>
                      <a:pt x="90" y="316"/>
                      <a:pt x="91" y="348"/>
                      <a:pt x="95" y="376"/>
                    </a:cubicBezTo>
                    <a:cubicBezTo>
                      <a:pt x="102" y="433"/>
                      <a:pt x="112" y="478"/>
                      <a:pt x="121" y="478"/>
                    </a:cubicBezTo>
                    <a:lnTo>
                      <a:pt x="2829" y="478"/>
                    </a:lnTo>
                    <a:lnTo>
                      <a:pt x="2829" y="568"/>
                    </a:lnTo>
                    <a:close/>
                  </a:path>
                </a:pathLst>
              </a:custGeom>
              <a:solidFill>
                <a:srgbClr val="27D3D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70" name="Freeform 146"/>
              <p:cNvSpPr>
                <a:spLocks noEditPoints="1"/>
              </p:cNvSpPr>
              <p:nvPr/>
            </p:nvSpPr>
            <p:spPr bwMode="auto">
              <a:xfrm>
                <a:off x="3968" y="2439"/>
                <a:ext cx="326" cy="131"/>
              </a:xfrm>
              <a:custGeom>
                <a:avLst/>
                <a:gdLst/>
                <a:ahLst/>
                <a:cxnLst>
                  <a:cxn ang="0">
                    <a:pos x="1415" y="568"/>
                  </a:cxn>
                  <a:cxn ang="0">
                    <a:pos x="0" y="568"/>
                  </a:cxn>
                  <a:cxn ang="0">
                    <a:pos x="0" y="478"/>
                  </a:cxn>
                  <a:cxn ang="0">
                    <a:pos x="1415" y="478"/>
                  </a:cxn>
                  <a:cxn ang="0">
                    <a:pos x="1415" y="568"/>
                  </a:cxn>
                  <a:cxn ang="0">
                    <a:pos x="0" y="0"/>
                  </a:cxn>
                  <a:cxn ang="0">
                    <a:pos x="1415" y="0"/>
                  </a:cxn>
                  <a:cxn ang="0">
                    <a:pos x="1415" y="90"/>
                  </a:cxn>
                  <a:cxn ang="0">
                    <a:pos x="0" y="90"/>
                  </a:cxn>
                  <a:cxn ang="0">
                    <a:pos x="0" y="0"/>
                  </a:cxn>
                </a:cxnLst>
                <a:rect l="0" t="0" r="r" b="b"/>
                <a:pathLst>
                  <a:path w="1415" h="568">
                    <a:moveTo>
                      <a:pt x="1415" y="568"/>
                    </a:moveTo>
                    <a:lnTo>
                      <a:pt x="0" y="568"/>
                    </a:lnTo>
                    <a:lnTo>
                      <a:pt x="0" y="478"/>
                    </a:lnTo>
                    <a:lnTo>
                      <a:pt x="1415" y="478"/>
                    </a:lnTo>
                    <a:lnTo>
                      <a:pt x="1415" y="568"/>
                    </a:lnTo>
                    <a:close/>
                    <a:moveTo>
                      <a:pt x="0" y="0"/>
                    </a:moveTo>
                    <a:lnTo>
                      <a:pt x="1415" y="0"/>
                    </a:lnTo>
                    <a:lnTo>
                      <a:pt x="1415" y="90"/>
                    </a:lnTo>
                    <a:lnTo>
                      <a:pt x="0" y="90"/>
                    </a:lnTo>
                    <a:lnTo>
                      <a:pt x="0" y="0"/>
                    </a:lnTo>
                    <a:close/>
                  </a:path>
                </a:pathLst>
              </a:custGeom>
              <a:solidFill>
                <a:srgbClr val="00ADB4"/>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71" name="Rectangle 147"/>
              <p:cNvSpPr>
                <a:spLocks noChangeArrowheads="1"/>
              </p:cNvSpPr>
              <p:nvPr/>
            </p:nvSpPr>
            <p:spPr bwMode="auto">
              <a:xfrm>
                <a:off x="3974" y="2403"/>
                <a:ext cx="237" cy="15"/>
              </a:xfrm>
              <a:prstGeom prst="rect">
                <a:avLst/>
              </a:prstGeom>
              <a:solidFill>
                <a:srgbClr val="AAC7C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72" name="Rectangle 148"/>
              <p:cNvSpPr>
                <a:spLocks noChangeArrowheads="1"/>
              </p:cNvSpPr>
              <p:nvPr/>
            </p:nvSpPr>
            <p:spPr bwMode="auto">
              <a:xfrm>
                <a:off x="3960" y="2418"/>
                <a:ext cx="265" cy="14"/>
              </a:xfrm>
              <a:prstGeom prst="rect">
                <a:avLst/>
              </a:prstGeom>
              <a:solidFill>
                <a:srgbClr val="79A7B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73" name="Rectangle 149"/>
              <p:cNvSpPr>
                <a:spLocks noChangeArrowheads="1"/>
              </p:cNvSpPr>
              <p:nvPr/>
            </p:nvSpPr>
            <p:spPr bwMode="auto">
              <a:xfrm>
                <a:off x="4072" y="2423"/>
                <a:ext cx="446" cy="17"/>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74" name="Rectangle 150"/>
              <p:cNvSpPr>
                <a:spLocks noChangeArrowheads="1"/>
              </p:cNvSpPr>
              <p:nvPr/>
            </p:nvSpPr>
            <p:spPr bwMode="auto">
              <a:xfrm>
                <a:off x="3639" y="2344"/>
                <a:ext cx="356"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75" name="Rectangle 151"/>
              <p:cNvSpPr>
                <a:spLocks noChangeArrowheads="1"/>
              </p:cNvSpPr>
              <p:nvPr/>
            </p:nvSpPr>
            <p:spPr bwMode="auto">
              <a:xfrm>
                <a:off x="3639" y="2357"/>
                <a:ext cx="356" cy="6"/>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76" name="Rectangle 152"/>
              <p:cNvSpPr>
                <a:spLocks noChangeArrowheads="1"/>
              </p:cNvSpPr>
              <p:nvPr/>
            </p:nvSpPr>
            <p:spPr bwMode="auto">
              <a:xfrm>
                <a:off x="3639" y="2369"/>
                <a:ext cx="356" cy="6"/>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77" name="Rectangle 153"/>
              <p:cNvSpPr>
                <a:spLocks noChangeArrowheads="1"/>
              </p:cNvSpPr>
              <p:nvPr/>
            </p:nvSpPr>
            <p:spPr bwMode="auto">
              <a:xfrm>
                <a:off x="3639" y="2381"/>
                <a:ext cx="356"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78" name="Rectangle 154"/>
              <p:cNvSpPr>
                <a:spLocks noChangeArrowheads="1"/>
              </p:cNvSpPr>
              <p:nvPr/>
            </p:nvSpPr>
            <p:spPr bwMode="auto">
              <a:xfrm>
                <a:off x="3639" y="2394"/>
                <a:ext cx="356" cy="6"/>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79" name="Rectangle 155"/>
              <p:cNvSpPr>
                <a:spLocks noChangeArrowheads="1"/>
              </p:cNvSpPr>
              <p:nvPr/>
            </p:nvSpPr>
            <p:spPr bwMode="auto">
              <a:xfrm>
                <a:off x="3639" y="2406"/>
                <a:ext cx="356" cy="6"/>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80" name="Rectangle 156"/>
              <p:cNvSpPr>
                <a:spLocks noChangeArrowheads="1"/>
              </p:cNvSpPr>
              <p:nvPr/>
            </p:nvSpPr>
            <p:spPr bwMode="auto">
              <a:xfrm>
                <a:off x="3639" y="2351"/>
                <a:ext cx="356" cy="6"/>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81" name="Rectangle 157"/>
              <p:cNvSpPr>
                <a:spLocks noChangeArrowheads="1"/>
              </p:cNvSpPr>
              <p:nvPr/>
            </p:nvSpPr>
            <p:spPr bwMode="auto">
              <a:xfrm>
                <a:off x="3639" y="2363"/>
                <a:ext cx="356" cy="6"/>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82" name="Rectangle 158"/>
              <p:cNvSpPr>
                <a:spLocks noChangeArrowheads="1"/>
              </p:cNvSpPr>
              <p:nvPr/>
            </p:nvSpPr>
            <p:spPr bwMode="auto">
              <a:xfrm>
                <a:off x="3639" y="2375"/>
                <a:ext cx="356" cy="6"/>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83" name="Rectangle 159"/>
              <p:cNvSpPr>
                <a:spLocks noChangeArrowheads="1"/>
              </p:cNvSpPr>
              <p:nvPr/>
            </p:nvSpPr>
            <p:spPr bwMode="auto">
              <a:xfrm>
                <a:off x="3639" y="2388"/>
                <a:ext cx="356" cy="6"/>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84" name="Rectangle 160"/>
              <p:cNvSpPr>
                <a:spLocks noChangeArrowheads="1"/>
              </p:cNvSpPr>
              <p:nvPr/>
            </p:nvSpPr>
            <p:spPr bwMode="auto">
              <a:xfrm>
                <a:off x="3639" y="2400"/>
                <a:ext cx="356" cy="6"/>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85" name="Rectangle 161"/>
              <p:cNvSpPr>
                <a:spLocks noChangeArrowheads="1"/>
              </p:cNvSpPr>
              <p:nvPr/>
            </p:nvSpPr>
            <p:spPr bwMode="auto">
              <a:xfrm>
                <a:off x="3639" y="2412"/>
                <a:ext cx="356" cy="6"/>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86" name="Rectangle 162"/>
              <p:cNvSpPr>
                <a:spLocks noChangeArrowheads="1"/>
              </p:cNvSpPr>
              <p:nvPr/>
            </p:nvSpPr>
            <p:spPr bwMode="auto">
              <a:xfrm>
                <a:off x="3639" y="2418"/>
                <a:ext cx="356" cy="5"/>
              </a:xfrm>
              <a:prstGeom prst="rect">
                <a:avLst/>
              </a:prstGeom>
              <a:solidFill>
                <a:srgbClr val="79A7B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87" name="Freeform 163"/>
              <p:cNvSpPr>
                <a:spLocks/>
              </p:cNvSpPr>
              <p:nvPr/>
            </p:nvSpPr>
            <p:spPr bwMode="auto">
              <a:xfrm>
                <a:off x="3995" y="2344"/>
                <a:ext cx="77" cy="79"/>
              </a:xfrm>
              <a:custGeom>
                <a:avLst/>
                <a:gdLst/>
                <a:ahLst/>
                <a:cxnLst>
                  <a:cxn ang="0">
                    <a:pos x="0" y="0"/>
                  </a:cxn>
                  <a:cxn ang="0">
                    <a:pos x="239" y="100"/>
                  </a:cxn>
                  <a:cxn ang="0">
                    <a:pos x="239" y="100"/>
                  </a:cxn>
                  <a:cxn ang="0">
                    <a:pos x="338" y="339"/>
                  </a:cxn>
                  <a:cxn ang="0">
                    <a:pos x="247" y="339"/>
                  </a:cxn>
                  <a:cxn ang="0">
                    <a:pos x="175" y="164"/>
                  </a:cxn>
                  <a:cxn ang="0">
                    <a:pos x="175" y="164"/>
                  </a:cxn>
                  <a:cxn ang="0">
                    <a:pos x="0" y="92"/>
                  </a:cxn>
                  <a:cxn ang="0">
                    <a:pos x="0" y="92"/>
                  </a:cxn>
                  <a:cxn ang="0">
                    <a:pos x="0" y="0"/>
                  </a:cxn>
                </a:cxnLst>
                <a:rect l="0" t="0" r="r" b="b"/>
                <a:pathLst>
                  <a:path w="338" h="339">
                    <a:moveTo>
                      <a:pt x="0" y="0"/>
                    </a:moveTo>
                    <a:cubicBezTo>
                      <a:pt x="93" y="0"/>
                      <a:pt x="178" y="38"/>
                      <a:pt x="239" y="100"/>
                    </a:cubicBezTo>
                    <a:lnTo>
                      <a:pt x="239" y="100"/>
                    </a:lnTo>
                    <a:cubicBezTo>
                      <a:pt x="301" y="161"/>
                      <a:pt x="338" y="246"/>
                      <a:pt x="338" y="339"/>
                    </a:cubicBezTo>
                    <a:lnTo>
                      <a:pt x="247" y="339"/>
                    </a:lnTo>
                    <a:cubicBezTo>
                      <a:pt x="247" y="271"/>
                      <a:pt x="219" y="209"/>
                      <a:pt x="175" y="164"/>
                    </a:cubicBezTo>
                    <a:lnTo>
                      <a:pt x="175" y="164"/>
                    </a:lnTo>
                    <a:cubicBezTo>
                      <a:pt x="130" y="120"/>
                      <a:pt x="68" y="92"/>
                      <a:pt x="0" y="92"/>
                    </a:cubicBezTo>
                    <a:lnTo>
                      <a:pt x="0" y="92"/>
                    </a:lnTo>
                    <a:lnTo>
                      <a:pt x="0" y="0"/>
                    </a:lnTo>
                    <a:close/>
                  </a:path>
                </a:pathLst>
              </a:custGeom>
              <a:solidFill>
                <a:srgbClr val="E7F1F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88" name="Freeform 164"/>
              <p:cNvSpPr>
                <a:spLocks/>
              </p:cNvSpPr>
              <p:nvPr/>
            </p:nvSpPr>
            <p:spPr bwMode="auto">
              <a:xfrm>
                <a:off x="3995" y="2351"/>
                <a:ext cx="71" cy="72"/>
              </a:xfrm>
              <a:custGeom>
                <a:avLst/>
                <a:gdLst/>
                <a:ahLst/>
                <a:cxnLst>
                  <a:cxn ang="0">
                    <a:pos x="0" y="0"/>
                  </a:cxn>
                  <a:cxn ang="0">
                    <a:pos x="220" y="92"/>
                  </a:cxn>
                  <a:cxn ang="0">
                    <a:pos x="220" y="92"/>
                  </a:cxn>
                  <a:cxn ang="0">
                    <a:pos x="312" y="312"/>
                  </a:cxn>
                  <a:cxn ang="0">
                    <a:pos x="228" y="312"/>
                  </a:cxn>
                  <a:cxn ang="0">
                    <a:pos x="161" y="151"/>
                  </a:cxn>
                  <a:cxn ang="0">
                    <a:pos x="161" y="151"/>
                  </a:cxn>
                  <a:cxn ang="0">
                    <a:pos x="0" y="84"/>
                  </a:cxn>
                  <a:cxn ang="0">
                    <a:pos x="0" y="84"/>
                  </a:cxn>
                  <a:cxn ang="0">
                    <a:pos x="0" y="0"/>
                  </a:cxn>
                </a:cxnLst>
                <a:rect l="0" t="0" r="r" b="b"/>
                <a:pathLst>
                  <a:path w="312" h="312">
                    <a:moveTo>
                      <a:pt x="0" y="0"/>
                    </a:moveTo>
                    <a:cubicBezTo>
                      <a:pt x="86" y="0"/>
                      <a:pt x="164" y="35"/>
                      <a:pt x="220" y="92"/>
                    </a:cubicBezTo>
                    <a:lnTo>
                      <a:pt x="220" y="92"/>
                    </a:lnTo>
                    <a:cubicBezTo>
                      <a:pt x="277" y="148"/>
                      <a:pt x="312" y="226"/>
                      <a:pt x="312" y="312"/>
                    </a:cubicBezTo>
                    <a:lnTo>
                      <a:pt x="228" y="312"/>
                    </a:lnTo>
                    <a:cubicBezTo>
                      <a:pt x="228" y="249"/>
                      <a:pt x="202" y="192"/>
                      <a:pt x="161" y="151"/>
                    </a:cubicBezTo>
                    <a:lnTo>
                      <a:pt x="161" y="151"/>
                    </a:lnTo>
                    <a:cubicBezTo>
                      <a:pt x="120" y="110"/>
                      <a:pt x="63" y="84"/>
                      <a:pt x="0" y="84"/>
                    </a:cubicBezTo>
                    <a:lnTo>
                      <a:pt x="0" y="84"/>
                    </a:lnTo>
                    <a:lnTo>
                      <a:pt x="0" y="0"/>
                    </a:lnTo>
                    <a:close/>
                  </a:path>
                </a:pathLst>
              </a:custGeom>
              <a:solidFill>
                <a:srgbClr val="AECBD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89" name="Freeform 165"/>
              <p:cNvSpPr>
                <a:spLocks/>
              </p:cNvSpPr>
              <p:nvPr/>
            </p:nvSpPr>
            <p:spPr bwMode="auto">
              <a:xfrm>
                <a:off x="3995" y="2357"/>
                <a:ext cx="65" cy="66"/>
              </a:xfrm>
              <a:custGeom>
                <a:avLst/>
                <a:gdLst/>
                <a:ahLst/>
                <a:cxnLst>
                  <a:cxn ang="0">
                    <a:pos x="0" y="0"/>
                  </a:cxn>
                  <a:cxn ang="0">
                    <a:pos x="201" y="84"/>
                  </a:cxn>
                  <a:cxn ang="0">
                    <a:pos x="201" y="84"/>
                  </a:cxn>
                  <a:cxn ang="0">
                    <a:pos x="285" y="285"/>
                  </a:cxn>
                  <a:cxn ang="0">
                    <a:pos x="208" y="285"/>
                  </a:cxn>
                  <a:cxn ang="0">
                    <a:pos x="147" y="138"/>
                  </a:cxn>
                  <a:cxn ang="0">
                    <a:pos x="147" y="138"/>
                  </a:cxn>
                  <a:cxn ang="0">
                    <a:pos x="0" y="77"/>
                  </a:cxn>
                  <a:cxn ang="0">
                    <a:pos x="0" y="77"/>
                  </a:cxn>
                  <a:cxn ang="0">
                    <a:pos x="0" y="0"/>
                  </a:cxn>
                </a:cxnLst>
                <a:rect l="0" t="0" r="r" b="b"/>
                <a:pathLst>
                  <a:path w="285" h="285">
                    <a:moveTo>
                      <a:pt x="0" y="0"/>
                    </a:moveTo>
                    <a:cubicBezTo>
                      <a:pt x="78" y="0"/>
                      <a:pt x="150" y="32"/>
                      <a:pt x="201" y="84"/>
                    </a:cubicBezTo>
                    <a:lnTo>
                      <a:pt x="201" y="84"/>
                    </a:lnTo>
                    <a:cubicBezTo>
                      <a:pt x="253" y="135"/>
                      <a:pt x="285" y="207"/>
                      <a:pt x="285" y="285"/>
                    </a:cubicBezTo>
                    <a:lnTo>
                      <a:pt x="208" y="285"/>
                    </a:lnTo>
                    <a:cubicBezTo>
                      <a:pt x="208" y="228"/>
                      <a:pt x="185" y="176"/>
                      <a:pt x="147" y="138"/>
                    </a:cubicBezTo>
                    <a:lnTo>
                      <a:pt x="147" y="138"/>
                    </a:lnTo>
                    <a:cubicBezTo>
                      <a:pt x="109" y="100"/>
                      <a:pt x="57" y="77"/>
                      <a:pt x="0" y="77"/>
                    </a:cubicBezTo>
                    <a:lnTo>
                      <a:pt x="0" y="77"/>
                    </a:lnTo>
                    <a:lnTo>
                      <a:pt x="0" y="0"/>
                    </a:lnTo>
                    <a:close/>
                  </a:path>
                </a:pathLst>
              </a:custGeom>
              <a:solidFill>
                <a:srgbClr val="E7F1F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0" name="Freeform 166"/>
              <p:cNvSpPr>
                <a:spLocks/>
              </p:cNvSpPr>
              <p:nvPr/>
            </p:nvSpPr>
            <p:spPr bwMode="auto">
              <a:xfrm>
                <a:off x="3995" y="2363"/>
                <a:ext cx="59" cy="60"/>
              </a:xfrm>
              <a:custGeom>
                <a:avLst/>
                <a:gdLst/>
                <a:ahLst/>
                <a:cxnLst>
                  <a:cxn ang="0">
                    <a:pos x="0" y="0"/>
                  </a:cxn>
                  <a:cxn ang="0">
                    <a:pos x="182" y="75"/>
                  </a:cxn>
                  <a:cxn ang="0">
                    <a:pos x="182" y="76"/>
                  </a:cxn>
                  <a:cxn ang="0">
                    <a:pos x="258" y="258"/>
                  </a:cxn>
                  <a:cxn ang="0">
                    <a:pos x="188" y="258"/>
                  </a:cxn>
                  <a:cxn ang="0">
                    <a:pos x="133" y="125"/>
                  </a:cxn>
                  <a:cxn ang="0">
                    <a:pos x="133" y="125"/>
                  </a:cxn>
                  <a:cxn ang="0">
                    <a:pos x="0" y="69"/>
                  </a:cxn>
                  <a:cxn ang="0">
                    <a:pos x="0" y="69"/>
                  </a:cxn>
                  <a:cxn ang="0">
                    <a:pos x="0" y="0"/>
                  </a:cxn>
                </a:cxnLst>
                <a:rect l="0" t="0" r="r" b="b"/>
                <a:pathLst>
                  <a:path w="258" h="258">
                    <a:moveTo>
                      <a:pt x="0" y="0"/>
                    </a:moveTo>
                    <a:cubicBezTo>
                      <a:pt x="71" y="0"/>
                      <a:pt x="136" y="29"/>
                      <a:pt x="182" y="75"/>
                    </a:cubicBezTo>
                    <a:lnTo>
                      <a:pt x="182" y="76"/>
                    </a:lnTo>
                    <a:cubicBezTo>
                      <a:pt x="229" y="122"/>
                      <a:pt x="258" y="187"/>
                      <a:pt x="258" y="258"/>
                    </a:cubicBezTo>
                    <a:lnTo>
                      <a:pt x="188" y="258"/>
                    </a:lnTo>
                    <a:cubicBezTo>
                      <a:pt x="188" y="206"/>
                      <a:pt x="167" y="159"/>
                      <a:pt x="133" y="125"/>
                    </a:cubicBezTo>
                    <a:lnTo>
                      <a:pt x="133" y="125"/>
                    </a:lnTo>
                    <a:cubicBezTo>
                      <a:pt x="99" y="91"/>
                      <a:pt x="52" y="69"/>
                      <a:pt x="0" y="69"/>
                    </a:cubicBezTo>
                    <a:lnTo>
                      <a:pt x="0" y="69"/>
                    </a:lnTo>
                    <a:lnTo>
                      <a:pt x="0" y="0"/>
                    </a:lnTo>
                    <a:close/>
                  </a:path>
                </a:pathLst>
              </a:custGeom>
              <a:solidFill>
                <a:srgbClr val="AECBD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1" name="Freeform 167"/>
              <p:cNvSpPr>
                <a:spLocks/>
              </p:cNvSpPr>
              <p:nvPr/>
            </p:nvSpPr>
            <p:spPr bwMode="auto">
              <a:xfrm>
                <a:off x="3995" y="2369"/>
                <a:ext cx="53" cy="54"/>
              </a:xfrm>
              <a:custGeom>
                <a:avLst/>
                <a:gdLst/>
                <a:ahLst/>
                <a:cxnLst>
                  <a:cxn ang="0">
                    <a:pos x="0" y="0"/>
                  </a:cxn>
                  <a:cxn ang="0">
                    <a:pos x="164" y="68"/>
                  </a:cxn>
                  <a:cxn ang="0">
                    <a:pos x="164" y="68"/>
                  </a:cxn>
                  <a:cxn ang="0">
                    <a:pos x="231" y="232"/>
                  </a:cxn>
                  <a:cxn ang="0">
                    <a:pos x="169" y="232"/>
                  </a:cxn>
                  <a:cxn ang="0">
                    <a:pos x="119" y="112"/>
                  </a:cxn>
                  <a:cxn ang="0">
                    <a:pos x="119" y="113"/>
                  </a:cxn>
                  <a:cxn ang="0">
                    <a:pos x="0" y="63"/>
                  </a:cxn>
                  <a:cxn ang="0">
                    <a:pos x="0" y="63"/>
                  </a:cxn>
                  <a:cxn ang="0">
                    <a:pos x="0" y="0"/>
                  </a:cxn>
                </a:cxnLst>
                <a:rect l="0" t="0" r="r" b="b"/>
                <a:pathLst>
                  <a:path w="231" h="232">
                    <a:moveTo>
                      <a:pt x="0" y="0"/>
                    </a:moveTo>
                    <a:cubicBezTo>
                      <a:pt x="64" y="0"/>
                      <a:pt x="122" y="26"/>
                      <a:pt x="164" y="68"/>
                    </a:cubicBezTo>
                    <a:lnTo>
                      <a:pt x="164" y="68"/>
                    </a:lnTo>
                    <a:cubicBezTo>
                      <a:pt x="205" y="110"/>
                      <a:pt x="231" y="168"/>
                      <a:pt x="231" y="232"/>
                    </a:cubicBezTo>
                    <a:lnTo>
                      <a:pt x="169" y="232"/>
                    </a:lnTo>
                    <a:cubicBezTo>
                      <a:pt x="169" y="185"/>
                      <a:pt x="150" y="143"/>
                      <a:pt x="119" y="112"/>
                    </a:cubicBezTo>
                    <a:lnTo>
                      <a:pt x="119" y="113"/>
                    </a:lnTo>
                    <a:cubicBezTo>
                      <a:pt x="89" y="82"/>
                      <a:pt x="46" y="63"/>
                      <a:pt x="0" y="63"/>
                    </a:cubicBezTo>
                    <a:lnTo>
                      <a:pt x="0" y="63"/>
                    </a:lnTo>
                    <a:lnTo>
                      <a:pt x="0" y="0"/>
                    </a:lnTo>
                    <a:close/>
                  </a:path>
                </a:pathLst>
              </a:custGeom>
              <a:solidFill>
                <a:srgbClr val="E7F1F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2" name="Freeform 168"/>
              <p:cNvSpPr>
                <a:spLocks/>
              </p:cNvSpPr>
              <p:nvPr/>
            </p:nvSpPr>
            <p:spPr bwMode="auto">
              <a:xfrm>
                <a:off x="3995" y="2375"/>
                <a:ext cx="47" cy="48"/>
              </a:xfrm>
              <a:custGeom>
                <a:avLst/>
                <a:gdLst/>
                <a:ahLst/>
                <a:cxnLst>
                  <a:cxn ang="0">
                    <a:pos x="0" y="0"/>
                  </a:cxn>
                  <a:cxn ang="0">
                    <a:pos x="145" y="60"/>
                  </a:cxn>
                  <a:cxn ang="0">
                    <a:pos x="145" y="60"/>
                  </a:cxn>
                  <a:cxn ang="0">
                    <a:pos x="205" y="205"/>
                  </a:cxn>
                  <a:cxn ang="0">
                    <a:pos x="149" y="205"/>
                  </a:cxn>
                  <a:cxn ang="0">
                    <a:pos x="106" y="99"/>
                  </a:cxn>
                  <a:cxn ang="0">
                    <a:pos x="105" y="99"/>
                  </a:cxn>
                  <a:cxn ang="0">
                    <a:pos x="0" y="56"/>
                  </a:cxn>
                  <a:cxn ang="0">
                    <a:pos x="0" y="56"/>
                  </a:cxn>
                  <a:cxn ang="0">
                    <a:pos x="0" y="0"/>
                  </a:cxn>
                </a:cxnLst>
                <a:rect l="0" t="0" r="r" b="b"/>
                <a:pathLst>
                  <a:path w="205" h="205">
                    <a:moveTo>
                      <a:pt x="0" y="0"/>
                    </a:moveTo>
                    <a:cubicBezTo>
                      <a:pt x="56" y="0"/>
                      <a:pt x="107" y="23"/>
                      <a:pt x="145" y="60"/>
                    </a:cubicBezTo>
                    <a:lnTo>
                      <a:pt x="145" y="60"/>
                    </a:lnTo>
                    <a:cubicBezTo>
                      <a:pt x="182" y="97"/>
                      <a:pt x="205" y="149"/>
                      <a:pt x="205" y="205"/>
                    </a:cubicBezTo>
                    <a:lnTo>
                      <a:pt x="149" y="205"/>
                    </a:lnTo>
                    <a:cubicBezTo>
                      <a:pt x="149" y="164"/>
                      <a:pt x="133" y="126"/>
                      <a:pt x="106" y="99"/>
                    </a:cubicBezTo>
                    <a:lnTo>
                      <a:pt x="105" y="99"/>
                    </a:lnTo>
                    <a:cubicBezTo>
                      <a:pt x="78" y="72"/>
                      <a:pt x="41" y="56"/>
                      <a:pt x="0" y="56"/>
                    </a:cubicBezTo>
                    <a:lnTo>
                      <a:pt x="0" y="56"/>
                    </a:lnTo>
                    <a:lnTo>
                      <a:pt x="0" y="0"/>
                    </a:lnTo>
                    <a:close/>
                  </a:path>
                </a:pathLst>
              </a:custGeom>
              <a:solidFill>
                <a:srgbClr val="AECBD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3" name="Freeform 169"/>
              <p:cNvSpPr>
                <a:spLocks/>
              </p:cNvSpPr>
              <p:nvPr/>
            </p:nvSpPr>
            <p:spPr bwMode="auto">
              <a:xfrm>
                <a:off x="3995" y="2381"/>
                <a:ext cx="41" cy="42"/>
              </a:xfrm>
              <a:custGeom>
                <a:avLst/>
                <a:gdLst/>
                <a:ahLst/>
                <a:cxnLst>
                  <a:cxn ang="0">
                    <a:pos x="0" y="0"/>
                  </a:cxn>
                  <a:cxn ang="0">
                    <a:pos x="126" y="52"/>
                  </a:cxn>
                  <a:cxn ang="0">
                    <a:pos x="126" y="52"/>
                  </a:cxn>
                  <a:cxn ang="0">
                    <a:pos x="178" y="178"/>
                  </a:cxn>
                  <a:cxn ang="0">
                    <a:pos x="130" y="178"/>
                  </a:cxn>
                  <a:cxn ang="0">
                    <a:pos x="92" y="86"/>
                  </a:cxn>
                  <a:cxn ang="0">
                    <a:pos x="92" y="86"/>
                  </a:cxn>
                  <a:cxn ang="0">
                    <a:pos x="0" y="48"/>
                  </a:cxn>
                  <a:cxn ang="0">
                    <a:pos x="0" y="48"/>
                  </a:cxn>
                  <a:cxn ang="0">
                    <a:pos x="0" y="0"/>
                  </a:cxn>
                </a:cxnLst>
                <a:rect l="0" t="0" r="r" b="b"/>
                <a:pathLst>
                  <a:path w="178" h="178">
                    <a:moveTo>
                      <a:pt x="0" y="0"/>
                    </a:moveTo>
                    <a:cubicBezTo>
                      <a:pt x="49" y="0"/>
                      <a:pt x="93" y="20"/>
                      <a:pt x="126" y="52"/>
                    </a:cubicBezTo>
                    <a:lnTo>
                      <a:pt x="126" y="52"/>
                    </a:lnTo>
                    <a:cubicBezTo>
                      <a:pt x="158" y="85"/>
                      <a:pt x="178" y="129"/>
                      <a:pt x="178" y="178"/>
                    </a:cubicBezTo>
                    <a:lnTo>
                      <a:pt x="130" y="178"/>
                    </a:lnTo>
                    <a:cubicBezTo>
                      <a:pt x="130" y="142"/>
                      <a:pt x="115" y="110"/>
                      <a:pt x="92" y="86"/>
                    </a:cubicBezTo>
                    <a:lnTo>
                      <a:pt x="92" y="86"/>
                    </a:lnTo>
                    <a:cubicBezTo>
                      <a:pt x="68" y="63"/>
                      <a:pt x="36" y="48"/>
                      <a:pt x="0" y="48"/>
                    </a:cubicBezTo>
                    <a:lnTo>
                      <a:pt x="0" y="48"/>
                    </a:lnTo>
                    <a:lnTo>
                      <a:pt x="0" y="0"/>
                    </a:lnTo>
                    <a:close/>
                  </a:path>
                </a:pathLst>
              </a:custGeom>
              <a:solidFill>
                <a:srgbClr val="E7F1F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4" name="Freeform 170"/>
              <p:cNvSpPr>
                <a:spLocks/>
              </p:cNvSpPr>
              <p:nvPr/>
            </p:nvSpPr>
            <p:spPr bwMode="auto">
              <a:xfrm>
                <a:off x="3995" y="2388"/>
                <a:ext cx="34" cy="35"/>
              </a:xfrm>
              <a:custGeom>
                <a:avLst/>
                <a:gdLst/>
                <a:ahLst/>
                <a:cxnLst>
                  <a:cxn ang="0">
                    <a:pos x="0" y="0"/>
                  </a:cxn>
                  <a:cxn ang="0">
                    <a:pos x="107" y="44"/>
                  </a:cxn>
                  <a:cxn ang="0">
                    <a:pos x="107" y="44"/>
                  </a:cxn>
                  <a:cxn ang="0">
                    <a:pos x="151" y="151"/>
                  </a:cxn>
                  <a:cxn ang="0">
                    <a:pos x="110" y="151"/>
                  </a:cxn>
                  <a:cxn ang="0">
                    <a:pos x="78" y="73"/>
                  </a:cxn>
                  <a:cxn ang="0">
                    <a:pos x="78" y="73"/>
                  </a:cxn>
                  <a:cxn ang="0">
                    <a:pos x="0" y="41"/>
                  </a:cxn>
                  <a:cxn ang="0">
                    <a:pos x="0" y="41"/>
                  </a:cxn>
                  <a:cxn ang="0">
                    <a:pos x="0" y="0"/>
                  </a:cxn>
                </a:cxnLst>
                <a:rect l="0" t="0" r="r" b="b"/>
                <a:pathLst>
                  <a:path w="151" h="151">
                    <a:moveTo>
                      <a:pt x="0" y="0"/>
                    </a:moveTo>
                    <a:cubicBezTo>
                      <a:pt x="41" y="0"/>
                      <a:pt x="79" y="17"/>
                      <a:pt x="107" y="44"/>
                    </a:cubicBezTo>
                    <a:lnTo>
                      <a:pt x="107" y="44"/>
                    </a:lnTo>
                    <a:cubicBezTo>
                      <a:pt x="134" y="72"/>
                      <a:pt x="151" y="109"/>
                      <a:pt x="151" y="151"/>
                    </a:cubicBezTo>
                    <a:lnTo>
                      <a:pt x="110" y="151"/>
                    </a:lnTo>
                    <a:cubicBezTo>
                      <a:pt x="110" y="121"/>
                      <a:pt x="98" y="93"/>
                      <a:pt x="78" y="73"/>
                    </a:cubicBezTo>
                    <a:lnTo>
                      <a:pt x="78" y="73"/>
                    </a:lnTo>
                    <a:cubicBezTo>
                      <a:pt x="58" y="53"/>
                      <a:pt x="30" y="41"/>
                      <a:pt x="0" y="41"/>
                    </a:cubicBezTo>
                    <a:lnTo>
                      <a:pt x="0" y="41"/>
                    </a:lnTo>
                    <a:lnTo>
                      <a:pt x="0" y="0"/>
                    </a:lnTo>
                    <a:close/>
                  </a:path>
                </a:pathLst>
              </a:custGeom>
              <a:solidFill>
                <a:srgbClr val="AECBD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5" name="Freeform 171"/>
              <p:cNvSpPr>
                <a:spLocks/>
              </p:cNvSpPr>
              <p:nvPr/>
            </p:nvSpPr>
            <p:spPr bwMode="auto">
              <a:xfrm>
                <a:off x="3995" y="2394"/>
                <a:ext cx="28" cy="29"/>
              </a:xfrm>
              <a:custGeom>
                <a:avLst/>
                <a:gdLst/>
                <a:ahLst/>
                <a:cxnLst>
                  <a:cxn ang="0">
                    <a:pos x="0" y="0"/>
                  </a:cxn>
                  <a:cxn ang="0">
                    <a:pos x="88" y="36"/>
                  </a:cxn>
                  <a:cxn ang="0">
                    <a:pos x="88" y="36"/>
                  </a:cxn>
                  <a:cxn ang="0">
                    <a:pos x="124" y="124"/>
                  </a:cxn>
                  <a:cxn ang="0">
                    <a:pos x="91" y="124"/>
                  </a:cxn>
                  <a:cxn ang="0">
                    <a:pos x="64" y="60"/>
                  </a:cxn>
                  <a:cxn ang="0">
                    <a:pos x="64" y="60"/>
                  </a:cxn>
                  <a:cxn ang="0">
                    <a:pos x="0" y="33"/>
                  </a:cxn>
                  <a:cxn ang="0">
                    <a:pos x="0" y="33"/>
                  </a:cxn>
                  <a:cxn ang="0">
                    <a:pos x="0" y="0"/>
                  </a:cxn>
                </a:cxnLst>
                <a:rect l="0" t="0" r="r" b="b"/>
                <a:pathLst>
                  <a:path w="124" h="124">
                    <a:moveTo>
                      <a:pt x="0" y="0"/>
                    </a:moveTo>
                    <a:cubicBezTo>
                      <a:pt x="34" y="0"/>
                      <a:pt x="65" y="13"/>
                      <a:pt x="88" y="36"/>
                    </a:cubicBezTo>
                    <a:lnTo>
                      <a:pt x="88" y="36"/>
                    </a:lnTo>
                    <a:cubicBezTo>
                      <a:pt x="110" y="59"/>
                      <a:pt x="124" y="90"/>
                      <a:pt x="124" y="124"/>
                    </a:cubicBezTo>
                    <a:lnTo>
                      <a:pt x="91" y="124"/>
                    </a:lnTo>
                    <a:cubicBezTo>
                      <a:pt x="91" y="99"/>
                      <a:pt x="80" y="76"/>
                      <a:pt x="64" y="60"/>
                    </a:cubicBezTo>
                    <a:lnTo>
                      <a:pt x="64" y="60"/>
                    </a:lnTo>
                    <a:cubicBezTo>
                      <a:pt x="47" y="43"/>
                      <a:pt x="25" y="33"/>
                      <a:pt x="0" y="33"/>
                    </a:cubicBezTo>
                    <a:lnTo>
                      <a:pt x="0" y="33"/>
                    </a:lnTo>
                    <a:lnTo>
                      <a:pt x="0" y="0"/>
                    </a:lnTo>
                    <a:close/>
                  </a:path>
                </a:pathLst>
              </a:custGeom>
              <a:solidFill>
                <a:srgbClr val="E7F1F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6" name="Freeform 172"/>
              <p:cNvSpPr>
                <a:spLocks/>
              </p:cNvSpPr>
              <p:nvPr/>
            </p:nvSpPr>
            <p:spPr bwMode="auto">
              <a:xfrm>
                <a:off x="3995" y="2400"/>
                <a:ext cx="22" cy="23"/>
              </a:xfrm>
              <a:custGeom>
                <a:avLst/>
                <a:gdLst/>
                <a:ahLst/>
                <a:cxnLst>
                  <a:cxn ang="0">
                    <a:pos x="0" y="0"/>
                  </a:cxn>
                  <a:cxn ang="0">
                    <a:pos x="69" y="29"/>
                  </a:cxn>
                  <a:cxn ang="0">
                    <a:pos x="69" y="29"/>
                  </a:cxn>
                  <a:cxn ang="0">
                    <a:pos x="98" y="98"/>
                  </a:cxn>
                  <a:cxn ang="0">
                    <a:pos x="85" y="98"/>
                  </a:cxn>
                  <a:cxn ang="0">
                    <a:pos x="71" y="98"/>
                  </a:cxn>
                  <a:cxn ang="0">
                    <a:pos x="0" y="98"/>
                  </a:cxn>
                  <a:cxn ang="0">
                    <a:pos x="0" y="70"/>
                  </a:cxn>
                  <a:cxn ang="0">
                    <a:pos x="0" y="63"/>
                  </a:cxn>
                  <a:cxn ang="0">
                    <a:pos x="0" y="26"/>
                  </a:cxn>
                  <a:cxn ang="0">
                    <a:pos x="0" y="26"/>
                  </a:cxn>
                  <a:cxn ang="0">
                    <a:pos x="0" y="23"/>
                  </a:cxn>
                  <a:cxn ang="0">
                    <a:pos x="0" y="0"/>
                  </a:cxn>
                </a:cxnLst>
                <a:rect l="0" t="0" r="r" b="b"/>
                <a:pathLst>
                  <a:path w="98" h="98">
                    <a:moveTo>
                      <a:pt x="0" y="0"/>
                    </a:moveTo>
                    <a:cubicBezTo>
                      <a:pt x="27" y="0"/>
                      <a:pt x="51" y="11"/>
                      <a:pt x="69" y="29"/>
                    </a:cubicBezTo>
                    <a:lnTo>
                      <a:pt x="69" y="29"/>
                    </a:lnTo>
                    <a:cubicBezTo>
                      <a:pt x="87" y="47"/>
                      <a:pt x="98" y="71"/>
                      <a:pt x="98" y="98"/>
                    </a:cubicBezTo>
                    <a:lnTo>
                      <a:pt x="85" y="98"/>
                    </a:lnTo>
                    <a:lnTo>
                      <a:pt x="71" y="98"/>
                    </a:lnTo>
                    <a:lnTo>
                      <a:pt x="0" y="98"/>
                    </a:lnTo>
                    <a:lnTo>
                      <a:pt x="0" y="70"/>
                    </a:lnTo>
                    <a:lnTo>
                      <a:pt x="0" y="63"/>
                    </a:lnTo>
                    <a:lnTo>
                      <a:pt x="0" y="26"/>
                    </a:lnTo>
                    <a:lnTo>
                      <a:pt x="0" y="26"/>
                    </a:lnTo>
                    <a:lnTo>
                      <a:pt x="0" y="23"/>
                    </a:lnTo>
                    <a:lnTo>
                      <a:pt x="0" y="0"/>
                    </a:lnTo>
                    <a:close/>
                  </a:path>
                </a:pathLst>
              </a:custGeom>
              <a:solidFill>
                <a:srgbClr val="AECBD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7" name="Freeform 173"/>
              <p:cNvSpPr>
                <a:spLocks/>
              </p:cNvSpPr>
              <p:nvPr/>
            </p:nvSpPr>
            <p:spPr bwMode="auto">
              <a:xfrm>
                <a:off x="3995" y="2406"/>
                <a:ext cx="16" cy="17"/>
              </a:xfrm>
              <a:custGeom>
                <a:avLst/>
                <a:gdLst/>
                <a:ahLst/>
                <a:cxnLst>
                  <a:cxn ang="0">
                    <a:pos x="0" y="0"/>
                  </a:cxn>
                  <a:cxn ang="0">
                    <a:pos x="50" y="21"/>
                  </a:cxn>
                  <a:cxn ang="0">
                    <a:pos x="50" y="21"/>
                  </a:cxn>
                  <a:cxn ang="0">
                    <a:pos x="71" y="71"/>
                  </a:cxn>
                  <a:cxn ang="0">
                    <a:pos x="61" y="71"/>
                  </a:cxn>
                  <a:cxn ang="0">
                    <a:pos x="52" y="71"/>
                  </a:cxn>
                  <a:cxn ang="0">
                    <a:pos x="0" y="71"/>
                  </a:cxn>
                  <a:cxn ang="0">
                    <a:pos x="0" y="51"/>
                  </a:cxn>
                  <a:cxn ang="0">
                    <a:pos x="0" y="45"/>
                  </a:cxn>
                  <a:cxn ang="0">
                    <a:pos x="0" y="19"/>
                  </a:cxn>
                  <a:cxn ang="0">
                    <a:pos x="0" y="19"/>
                  </a:cxn>
                  <a:cxn ang="0">
                    <a:pos x="0" y="16"/>
                  </a:cxn>
                  <a:cxn ang="0">
                    <a:pos x="0" y="0"/>
                  </a:cxn>
                </a:cxnLst>
                <a:rect l="0" t="0" r="r" b="b"/>
                <a:pathLst>
                  <a:path w="71" h="71">
                    <a:moveTo>
                      <a:pt x="0" y="0"/>
                    </a:moveTo>
                    <a:cubicBezTo>
                      <a:pt x="19" y="0"/>
                      <a:pt x="37" y="8"/>
                      <a:pt x="50" y="21"/>
                    </a:cubicBezTo>
                    <a:lnTo>
                      <a:pt x="50" y="21"/>
                    </a:lnTo>
                    <a:cubicBezTo>
                      <a:pt x="63" y="34"/>
                      <a:pt x="71" y="51"/>
                      <a:pt x="71" y="71"/>
                    </a:cubicBezTo>
                    <a:lnTo>
                      <a:pt x="61" y="71"/>
                    </a:lnTo>
                    <a:lnTo>
                      <a:pt x="52" y="71"/>
                    </a:lnTo>
                    <a:lnTo>
                      <a:pt x="0" y="71"/>
                    </a:lnTo>
                    <a:lnTo>
                      <a:pt x="0" y="51"/>
                    </a:lnTo>
                    <a:lnTo>
                      <a:pt x="0" y="45"/>
                    </a:lnTo>
                    <a:lnTo>
                      <a:pt x="0" y="19"/>
                    </a:lnTo>
                    <a:lnTo>
                      <a:pt x="0" y="19"/>
                    </a:lnTo>
                    <a:lnTo>
                      <a:pt x="0" y="16"/>
                    </a:lnTo>
                    <a:lnTo>
                      <a:pt x="0" y="0"/>
                    </a:lnTo>
                    <a:close/>
                  </a:path>
                </a:pathLst>
              </a:custGeom>
              <a:solidFill>
                <a:srgbClr val="E7F1F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8" name="Freeform 174"/>
              <p:cNvSpPr>
                <a:spLocks/>
              </p:cNvSpPr>
              <p:nvPr/>
            </p:nvSpPr>
            <p:spPr bwMode="auto">
              <a:xfrm>
                <a:off x="3995" y="2412"/>
                <a:ext cx="10" cy="11"/>
              </a:xfrm>
              <a:custGeom>
                <a:avLst/>
                <a:gdLst/>
                <a:ahLst/>
                <a:cxnLst>
                  <a:cxn ang="0">
                    <a:pos x="0" y="0"/>
                  </a:cxn>
                  <a:cxn ang="0">
                    <a:pos x="31" y="14"/>
                  </a:cxn>
                  <a:cxn ang="0">
                    <a:pos x="31" y="14"/>
                  </a:cxn>
                  <a:cxn ang="0">
                    <a:pos x="44" y="45"/>
                  </a:cxn>
                  <a:cxn ang="0">
                    <a:pos x="0" y="45"/>
                  </a:cxn>
                  <a:cxn ang="0">
                    <a:pos x="0" y="32"/>
                  </a:cxn>
                  <a:cxn ang="0">
                    <a:pos x="0" y="29"/>
                  </a:cxn>
                  <a:cxn ang="0">
                    <a:pos x="0" y="13"/>
                  </a:cxn>
                  <a:cxn ang="0">
                    <a:pos x="0" y="13"/>
                  </a:cxn>
                  <a:cxn ang="0">
                    <a:pos x="0" y="11"/>
                  </a:cxn>
                  <a:cxn ang="0">
                    <a:pos x="0" y="0"/>
                  </a:cxn>
                </a:cxnLst>
                <a:rect l="0" t="0" r="r" b="b"/>
                <a:pathLst>
                  <a:path w="44" h="45">
                    <a:moveTo>
                      <a:pt x="0" y="0"/>
                    </a:moveTo>
                    <a:cubicBezTo>
                      <a:pt x="12" y="0"/>
                      <a:pt x="23" y="5"/>
                      <a:pt x="31" y="14"/>
                    </a:cubicBezTo>
                    <a:lnTo>
                      <a:pt x="31" y="14"/>
                    </a:lnTo>
                    <a:cubicBezTo>
                      <a:pt x="39" y="22"/>
                      <a:pt x="44" y="33"/>
                      <a:pt x="44" y="45"/>
                    </a:cubicBezTo>
                    <a:lnTo>
                      <a:pt x="0" y="45"/>
                    </a:lnTo>
                    <a:lnTo>
                      <a:pt x="0" y="32"/>
                    </a:lnTo>
                    <a:lnTo>
                      <a:pt x="0" y="29"/>
                    </a:lnTo>
                    <a:lnTo>
                      <a:pt x="0" y="13"/>
                    </a:lnTo>
                    <a:lnTo>
                      <a:pt x="0" y="13"/>
                    </a:lnTo>
                    <a:lnTo>
                      <a:pt x="0" y="11"/>
                    </a:lnTo>
                    <a:lnTo>
                      <a:pt x="0" y="0"/>
                    </a:lnTo>
                    <a:close/>
                  </a:path>
                </a:pathLst>
              </a:custGeom>
              <a:solidFill>
                <a:srgbClr val="AECBD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9" name="Freeform 175"/>
              <p:cNvSpPr>
                <a:spLocks/>
              </p:cNvSpPr>
              <p:nvPr/>
            </p:nvSpPr>
            <p:spPr bwMode="auto">
              <a:xfrm>
                <a:off x="3995" y="2418"/>
                <a:ext cx="4" cy="5"/>
              </a:xfrm>
              <a:custGeom>
                <a:avLst/>
                <a:gdLst/>
                <a:ahLst/>
                <a:cxnLst>
                  <a:cxn ang="0">
                    <a:pos x="0" y="0"/>
                  </a:cxn>
                  <a:cxn ang="0">
                    <a:pos x="12" y="5"/>
                  </a:cxn>
                  <a:cxn ang="0">
                    <a:pos x="12" y="5"/>
                  </a:cxn>
                  <a:cxn ang="0">
                    <a:pos x="18" y="18"/>
                  </a:cxn>
                  <a:cxn ang="0">
                    <a:pos x="0" y="18"/>
                  </a:cxn>
                  <a:cxn ang="0">
                    <a:pos x="0" y="13"/>
                  </a:cxn>
                  <a:cxn ang="0">
                    <a:pos x="0" y="12"/>
                  </a:cxn>
                  <a:cxn ang="0">
                    <a:pos x="0" y="5"/>
                  </a:cxn>
                  <a:cxn ang="0">
                    <a:pos x="0" y="5"/>
                  </a:cxn>
                  <a:cxn ang="0">
                    <a:pos x="0" y="4"/>
                  </a:cxn>
                  <a:cxn ang="0">
                    <a:pos x="0" y="0"/>
                  </a:cxn>
                </a:cxnLst>
                <a:rect l="0" t="0" r="r" b="b"/>
                <a:pathLst>
                  <a:path w="18" h="18">
                    <a:moveTo>
                      <a:pt x="0" y="0"/>
                    </a:moveTo>
                    <a:cubicBezTo>
                      <a:pt x="5" y="0"/>
                      <a:pt x="9" y="2"/>
                      <a:pt x="12" y="5"/>
                    </a:cubicBezTo>
                    <a:lnTo>
                      <a:pt x="12" y="5"/>
                    </a:lnTo>
                    <a:cubicBezTo>
                      <a:pt x="16" y="9"/>
                      <a:pt x="18" y="13"/>
                      <a:pt x="18" y="18"/>
                    </a:cubicBezTo>
                    <a:lnTo>
                      <a:pt x="0" y="18"/>
                    </a:lnTo>
                    <a:lnTo>
                      <a:pt x="0" y="13"/>
                    </a:lnTo>
                    <a:lnTo>
                      <a:pt x="0" y="12"/>
                    </a:lnTo>
                    <a:lnTo>
                      <a:pt x="0" y="5"/>
                    </a:lnTo>
                    <a:lnTo>
                      <a:pt x="0" y="5"/>
                    </a:lnTo>
                    <a:lnTo>
                      <a:pt x="0" y="4"/>
                    </a:lnTo>
                    <a:lnTo>
                      <a:pt x="0" y="0"/>
                    </a:lnTo>
                    <a:close/>
                  </a:path>
                </a:pathLst>
              </a:custGeom>
              <a:solidFill>
                <a:srgbClr val="79A7B0"/>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00" name="Rectangle 176"/>
              <p:cNvSpPr>
                <a:spLocks noChangeArrowheads="1"/>
              </p:cNvSpPr>
              <p:nvPr/>
            </p:nvSpPr>
            <p:spPr bwMode="auto">
              <a:xfrm>
                <a:off x="4150" y="2344"/>
                <a:ext cx="356" cy="7"/>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01" name="Rectangle 177"/>
              <p:cNvSpPr>
                <a:spLocks noChangeArrowheads="1"/>
              </p:cNvSpPr>
              <p:nvPr/>
            </p:nvSpPr>
            <p:spPr bwMode="auto">
              <a:xfrm>
                <a:off x="4150" y="2357"/>
                <a:ext cx="356" cy="6"/>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02" name="Rectangle 178"/>
              <p:cNvSpPr>
                <a:spLocks noChangeArrowheads="1"/>
              </p:cNvSpPr>
              <p:nvPr/>
            </p:nvSpPr>
            <p:spPr bwMode="auto">
              <a:xfrm>
                <a:off x="4150" y="2369"/>
                <a:ext cx="356" cy="6"/>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03" name="Rectangle 179"/>
              <p:cNvSpPr>
                <a:spLocks noChangeArrowheads="1"/>
              </p:cNvSpPr>
              <p:nvPr/>
            </p:nvSpPr>
            <p:spPr bwMode="auto">
              <a:xfrm>
                <a:off x="4150" y="2381"/>
                <a:ext cx="356" cy="7"/>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04" name="Rectangle 180"/>
              <p:cNvSpPr>
                <a:spLocks noChangeArrowheads="1"/>
              </p:cNvSpPr>
              <p:nvPr/>
            </p:nvSpPr>
            <p:spPr bwMode="auto">
              <a:xfrm>
                <a:off x="4150" y="2394"/>
                <a:ext cx="356" cy="6"/>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05" name="Rectangle 181"/>
              <p:cNvSpPr>
                <a:spLocks noChangeArrowheads="1"/>
              </p:cNvSpPr>
              <p:nvPr/>
            </p:nvSpPr>
            <p:spPr bwMode="auto">
              <a:xfrm>
                <a:off x="4150" y="2406"/>
                <a:ext cx="356" cy="6"/>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06" name="Rectangle 182"/>
              <p:cNvSpPr>
                <a:spLocks noChangeArrowheads="1"/>
              </p:cNvSpPr>
              <p:nvPr/>
            </p:nvSpPr>
            <p:spPr bwMode="auto">
              <a:xfrm>
                <a:off x="4150" y="2351"/>
                <a:ext cx="356" cy="6"/>
              </a:xfrm>
              <a:prstGeom prst="rect">
                <a:avLst/>
              </a:prstGeom>
              <a:solidFill>
                <a:srgbClr val="9BBC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07" name="Rectangle 183"/>
              <p:cNvSpPr>
                <a:spLocks noChangeArrowheads="1"/>
              </p:cNvSpPr>
              <p:nvPr/>
            </p:nvSpPr>
            <p:spPr bwMode="auto">
              <a:xfrm>
                <a:off x="4150" y="2363"/>
                <a:ext cx="356" cy="6"/>
              </a:xfrm>
              <a:prstGeom prst="rect">
                <a:avLst/>
              </a:prstGeom>
              <a:solidFill>
                <a:srgbClr val="9BBC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08" name="Rectangle 184"/>
              <p:cNvSpPr>
                <a:spLocks noChangeArrowheads="1"/>
              </p:cNvSpPr>
              <p:nvPr/>
            </p:nvSpPr>
            <p:spPr bwMode="auto">
              <a:xfrm>
                <a:off x="4150" y="2375"/>
                <a:ext cx="356" cy="6"/>
              </a:xfrm>
              <a:prstGeom prst="rect">
                <a:avLst/>
              </a:prstGeom>
              <a:solidFill>
                <a:srgbClr val="9BBC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09" name="Rectangle 185"/>
              <p:cNvSpPr>
                <a:spLocks noChangeArrowheads="1"/>
              </p:cNvSpPr>
              <p:nvPr/>
            </p:nvSpPr>
            <p:spPr bwMode="auto">
              <a:xfrm>
                <a:off x="4150" y="2388"/>
                <a:ext cx="356" cy="6"/>
              </a:xfrm>
              <a:prstGeom prst="rect">
                <a:avLst/>
              </a:prstGeom>
              <a:solidFill>
                <a:srgbClr val="9BBC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10" name="Rectangle 186"/>
              <p:cNvSpPr>
                <a:spLocks noChangeArrowheads="1"/>
              </p:cNvSpPr>
              <p:nvPr/>
            </p:nvSpPr>
            <p:spPr bwMode="auto">
              <a:xfrm>
                <a:off x="4150" y="2400"/>
                <a:ext cx="356" cy="6"/>
              </a:xfrm>
              <a:prstGeom prst="rect">
                <a:avLst/>
              </a:prstGeom>
              <a:solidFill>
                <a:srgbClr val="9BBC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11" name="Rectangle 187"/>
              <p:cNvSpPr>
                <a:spLocks noChangeArrowheads="1"/>
              </p:cNvSpPr>
              <p:nvPr/>
            </p:nvSpPr>
            <p:spPr bwMode="auto">
              <a:xfrm>
                <a:off x="4150" y="2412"/>
                <a:ext cx="356" cy="6"/>
              </a:xfrm>
              <a:prstGeom prst="rect">
                <a:avLst/>
              </a:prstGeom>
              <a:solidFill>
                <a:srgbClr val="9BBC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12" name="Rectangle 188"/>
              <p:cNvSpPr>
                <a:spLocks noChangeArrowheads="1"/>
              </p:cNvSpPr>
              <p:nvPr/>
            </p:nvSpPr>
            <p:spPr bwMode="auto">
              <a:xfrm>
                <a:off x="4150" y="2418"/>
                <a:ext cx="356" cy="5"/>
              </a:xfrm>
              <a:prstGeom prst="rect">
                <a:avLst/>
              </a:prstGeom>
              <a:solidFill>
                <a:srgbClr val="6F9AA3"/>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13" name="Freeform 189"/>
              <p:cNvSpPr>
                <a:spLocks/>
              </p:cNvSpPr>
              <p:nvPr/>
            </p:nvSpPr>
            <p:spPr bwMode="auto">
              <a:xfrm>
                <a:off x="4072" y="2344"/>
                <a:ext cx="78" cy="79"/>
              </a:xfrm>
              <a:custGeom>
                <a:avLst/>
                <a:gdLst/>
                <a:ahLst/>
                <a:cxnLst>
                  <a:cxn ang="0">
                    <a:pos x="339" y="0"/>
                  </a:cxn>
                  <a:cxn ang="0">
                    <a:pos x="100" y="100"/>
                  </a:cxn>
                  <a:cxn ang="0">
                    <a:pos x="100" y="100"/>
                  </a:cxn>
                  <a:cxn ang="0">
                    <a:pos x="0" y="339"/>
                  </a:cxn>
                  <a:cxn ang="0">
                    <a:pos x="92" y="339"/>
                  </a:cxn>
                  <a:cxn ang="0">
                    <a:pos x="164" y="164"/>
                  </a:cxn>
                  <a:cxn ang="0">
                    <a:pos x="164" y="164"/>
                  </a:cxn>
                  <a:cxn ang="0">
                    <a:pos x="339" y="92"/>
                  </a:cxn>
                  <a:cxn ang="0">
                    <a:pos x="339" y="92"/>
                  </a:cxn>
                  <a:cxn ang="0">
                    <a:pos x="339" y="0"/>
                  </a:cxn>
                </a:cxnLst>
                <a:rect l="0" t="0" r="r" b="b"/>
                <a:pathLst>
                  <a:path w="339" h="339">
                    <a:moveTo>
                      <a:pt x="339" y="0"/>
                    </a:moveTo>
                    <a:cubicBezTo>
                      <a:pt x="246" y="0"/>
                      <a:pt x="161" y="38"/>
                      <a:pt x="100" y="100"/>
                    </a:cubicBezTo>
                    <a:lnTo>
                      <a:pt x="100" y="100"/>
                    </a:lnTo>
                    <a:cubicBezTo>
                      <a:pt x="38" y="161"/>
                      <a:pt x="0" y="246"/>
                      <a:pt x="0" y="339"/>
                    </a:cubicBezTo>
                    <a:lnTo>
                      <a:pt x="92" y="339"/>
                    </a:lnTo>
                    <a:cubicBezTo>
                      <a:pt x="92" y="271"/>
                      <a:pt x="120" y="209"/>
                      <a:pt x="164" y="164"/>
                    </a:cubicBezTo>
                    <a:lnTo>
                      <a:pt x="164" y="164"/>
                    </a:lnTo>
                    <a:cubicBezTo>
                      <a:pt x="209" y="120"/>
                      <a:pt x="271" y="92"/>
                      <a:pt x="339" y="92"/>
                    </a:cubicBezTo>
                    <a:lnTo>
                      <a:pt x="339" y="92"/>
                    </a:lnTo>
                    <a:lnTo>
                      <a:pt x="339"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14" name="Freeform 190"/>
              <p:cNvSpPr>
                <a:spLocks/>
              </p:cNvSpPr>
              <p:nvPr/>
            </p:nvSpPr>
            <p:spPr bwMode="auto">
              <a:xfrm>
                <a:off x="4079" y="2351"/>
                <a:ext cx="71" cy="72"/>
              </a:xfrm>
              <a:custGeom>
                <a:avLst/>
                <a:gdLst/>
                <a:ahLst/>
                <a:cxnLst>
                  <a:cxn ang="0">
                    <a:pos x="312" y="0"/>
                  </a:cxn>
                  <a:cxn ang="0">
                    <a:pos x="92" y="92"/>
                  </a:cxn>
                  <a:cxn ang="0">
                    <a:pos x="92" y="92"/>
                  </a:cxn>
                  <a:cxn ang="0">
                    <a:pos x="0" y="312"/>
                  </a:cxn>
                  <a:cxn ang="0">
                    <a:pos x="84" y="312"/>
                  </a:cxn>
                  <a:cxn ang="0">
                    <a:pos x="151" y="151"/>
                  </a:cxn>
                  <a:cxn ang="0">
                    <a:pos x="151" y="151"/>
                  </a:cxn>
                  <a:cxn ang="0">
                    <a:pos x="312" y="84"/>
                  </a:cxn>
                  <a:cxn ang="0">
                    <a:pos x="312" y="84"/>
                  </a:cxn>
                  <a:cxn ang="0">
                    <a:pos x="312" y="0"/>
                  </a:cxn>
                </a:cxnLst>
                <a:rect l="0" t="0" r="r" b="b"/>
                <a:pathLst>
                  <a:path w="312" h="312">
                    <a:moveTo>
                      <a:pt x="312" y="0"/>
                    </a:moveTo>
                    <a:cubicBezTo>
                      <a:pt x="226" y="0"/>
                      <a:pt x="148" y="35"/>
                      <a:pt x="92" y="92"/>
                    </a:cubicBezTo>
                    <a:lnTo>
                      <a:pt x="92" y="92"/>
                    </a:lnTo>
                    <a:cubicBezTo>
                      <a:pt x="35" y="148"/>
                      <a:pt x="0" y="226"/>
                      <a:pt x="0" y="312"/>
                    </a:cubicBezTo>
                    <a:lnTo>
                      <a:pt x="84" y="312"/>
                    </a:lnTo>
                    <a:cubicBezTo>
                      <a:pt x="84" y="249"/>
                      <a:pt x="110" y="192"/>
                      <a:pt x="151" y="151"/>
                    </a:cubicBezTo>
                    <a:lnTo>
                      <a:pt x="151" y="151"/>
                    </a:lnTo>
                    <a:cubicBezTo>
                      <a:pt x="192" y="110"/>
                      <a:pt x="249" y="84"/>
                      <a:pt x="312" y="84"/>
                    </a:cubicBezTo>
                    <a:lnTo>
                      <a:pt x="312" y="84"/>
                    </a:lnTo>
                    <a:lnTo>
                      <a:pt x="312"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15" name="Freeform 191"/>
              <p:cNvSpPr>
                <a:spLocks/>
              </p:cNvSpPr>
              <p:nvPr/>
            </p:nvSpPr>
            <p:spPr bwMode="auto">
              <a:xfrm>
                <a:off x="4085" y="2357"/>
                <a:ext cx="65" cy="66"/>
              </a:xfrm>
              <a:custGeom>
                <a:avLst/>
                <a:gdLst/>
                <a:ahLst/>
                <a:cxnLst>
                  <a:cxn ang="0">
                    <a:pos x="285" y="0"/>
                  </a:cxn>
                  <a:cxn ang="0">
                    <a:pos x="84" y="84"/>
                  </a:cxn>
                  <a:cxn ang="0">
                    <a:pos x="84" y="84"/>
                  </a:cxn>
                  <a:cxn ang="0">
                    <a:pos x="0" y="285"/>
                  </a:cxn>
                  <a:cxn ang="0">
                    <a:pos x="77" y="285"/>
                  </a:cxn>
                  <a:cxn ang="0">
                    <a:pos x="138" y="138"/>
                  </a:cxn>
                  <a:cxn ang="0">
                    <a:pos x="138" y="138"/>
                  </a:cxn>
                  <a:cxn ang="0">
                    <a:pos x="285" y="77"/>
                  </a:cxn>
                  <a:cxn ang="0">
                    <a:pos x="285" y="77"/>
                  </a:cxn>
                  <a:cxn ang="0">
                    <a:pos x="285" y="0"/>
                  </a:cxn>
                </a:cxnLst>
                <a:rect l="0" t="0" r="r" b="b"/>
                <a:pathLst>
                  <a:path w="285" h="285">
                    <a:moveTo>
                      <a:pt x="285" y="0"/>
                    </a:moveTo>
                    <a:cubicBezTo>
                      <a:pt x="207" y="0"/>
                      <a:pt x="135" y="32"/>
                      <a:pt x="84" y="84"/>
                    </a:cubicBezTo>
                    <a:lnTo>
                      <a:pt x="84" y="84"/>
                    </a:lnTo>
                    <a:cubicBezTo>
                      <a:pt x="32" y="135"/>
                      <a:pt x="0" y="207"/>
                      <a:pt x="0" y="285"/>
                    </a:cubicBezTo>
                    <a:lnTo>
                      <a:pt x="77" y="285"/>
                    </a:lnTo>
                    <a:cubicBezTo>
                      <a:pt x="77" y="228"/>
                      <a:pt x="100" y="176"/>
                      <a:pt x="138" y="138"/>
                    </a:cubicBezTo>
                    <a:lnTo>
                      <a:pt x="138" y="138"/>
                    </a:lnTo>
                    <a:cubicBezTo>
                      <a:pt x="176" y="100"/>
                      <a:pt x="228" y="77"/>
                      <a:pt x="285" y="77"/>
                    </a:cubicBezTo>
                    <a:lnTo>
                      <a:pt x="285" y="77"/>
                    </a:lnTo>
                    <a:lnTo>
                      <a:pt x="285"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16" name="Freeform 192"/>
              <p:cNvSpPr>
                <a:spLocks/>
              </p:cNvSpPr>
              <p:nvPr/>
            </p:nvSpPr>
            <p:spPr bwMode="auto">
              <a:xfrm>
                <a:off x="4091" y="2363"/>
                <a:ext cx="59" cy="60"/>
              </a:xfrm>
              <a:custGeom>
                <a:avLst/>
                <a:gdLst/>
                <a:ahLst/>
                <a:cxnLst>
                  <a:cxn ang="0">
                    <a:pos x="258" y="0"/>
                  </a:cxn>
                  <a:cxn ang="0">
                    <a:pos x="76" y="75"/>
                  </a:cxn>
                  <a:cxn ang="0">
                    <a:pos x="76" y="76"/>
                  </a:cxn>
                  <a:cxn ang="0">
                    <a:pos x="0" y="258"/>
                  </a:cxn>
                  <a:cxn ang="0">
                    <a:pos x="70" y="258"/>
                  </a:cxn>
                  <a:cxn ang="0">
                    <a:pos x="125" y="125"/>
                  </a:cxn>
                  <a:cxn ang="0">
                    <a:pos x="125" y="125"/>
                  </a:cxn>
                  <a:cxn ang="0">
                    <a:pos x="258" y="69"/>
                  </a:cxn>
                  <a:cxn ang="0">
                    <a:pos x="258" y="69"/>
                  </a:cxn>
                  <a:cxn ang="0">
                    <a:pos x="258" y="0"/>
                  </a:cxn>
                </a:cxnLst>
                <a:rect l="0" t="0" r="r" b="b"/>
                <a:pathLst>
                  <a:path w="258" h="258">
                    <a:moveTo>
                      <a:pt x="258" y="0"/>
                    </a:moveTo>
                    <a:cubicBezTo>
                      <a:pt x="187" y="0"/>
                      <a:pt x="122" y="29"/>
                      <a:pt x="76" y="75"/>
                    </a:cubicBezTo>
                    <a:lnTo>
                      <a:pt x="76" y="76"/>
                    </a:lnTo>
                    <a:cubicBezTo>
                      <a:pt x="29" y="122"/>
                      <a:pt x="0" y="187"/>
                      <a:pt x="0" y="258"/>
                    </a:cubicBezTo>
                    <a:lnTo>
                      <a:pt x="70" y="258"/>
                    </a:lnTo>
                    <a:cubicBezTo>
                      <a:pt x="70" y="206"/>
                      <a:pt x="91" y="159"/>
                      <a:pt x="125" y="125"/>
                    </a:cubicBezTo>
                    <a:lnTo>
                      <a:pt x="125" y="125"/>
                    </a:lnTo>
                    <a:cubicBezTo>
                      <a:pt x="159" y="91"/>
                      <a:pt x="206" y="69"/>
                      <a:pt x="258" y="69"/>
                    </a:cubicBezTo>
                    <a:lnTo>
                      <a:pt x="258" y="69"/>
                    </a:lnTo>
                    <a:lnTo>
                      <a:pt x="258"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17" name="Freeform 193"/>
              <p:cNvSpPr>
                <a:spLocks/>
              </p:cNvSpPr>
              <p:nvPr/>
            </p:nvSpPr>
            <p:spPr bwMode="auto">
              <a:xfrm>
                <a:off x="4097" y="2369"/>
                <a:ext cx="53" cy="54"/>
              </a:xfrm>
              <a:custGeom>
                <a:avLst/>
                <a:gdLst/>
                <a:ahLst/>
                <a:cxnLst>
                  <a:cxn ang="0">
                    <a:pos x="231" y="0"/>
                  </a:cxn>
                  <a:cxn ang="0">
                    <a:pos x="67" y="68"/>
                  </a:cxn>
                  <a:cxn ang="0">
                    <a:pos x="67" y="68"/>
                  </a:cxn>
                  <a:cxn ang="0">
                    <a:pos x="0" y="232"/>
                  </a:cxn>
                  <a:cxn ang="0">
                    <a:pos x="62" y="232"/>
                  </a:cxn>
                  <a:cxn ang="0">
                    <a:pos x="112" y="112"/>
                  </a:cxn>
                  <a:cxn ang="0">
                    <a:pos x="112" y="113"/>
                  </a:cxn>
                  <a:cxn ang="0">
                    <a:pos x="231" y="63"/>
                  </a:cxn>
                  <a:cxn ang="0">
                    <a:pos x="231" y="63"/>
                  </a:cxn>
                  <a:cxn ang="0">
                    <a:pos x="231" y="0"/>
                  </a:cxn>
                </a:cxnLst>
                <a:rect l="0" t="0" r="r" b="b"/>
                <a:pathLst>
                  <a:path w="231" h="232">
                    <a:moveTo>
                      <a:pt x="231" y="0"/>
                    </a:moveTo>
                    <a:cubicBezTo>
                      <a:pt x="167" y="0"/>
                      <a:pt x="109" y="26"/>
                      <a:pt x="67" y="68"/>
                    </a:cubicBezTo>
                    <a:lnTo>
                      <a:pt x="67" y="68"/>
                    </a:lnTo>
                    <a:cubicBezTo>
                      <a:pt x="26" y="110"/>
                      <a:pt x="0" y="168"/>
                      <a:pt x="0" y="232"/>
                    </a:cubicBezTo>
                    <a:lnTo>
                      <a:pt x="62" y="232"/>
                    </a:lnTo>
                    <a:cubicBezTo>
                      <a:pt x="62" y="185"/>
                      <a:pt x="81" y="143"/>
                      <a:pt x="112" y="112"/>
                    </a:cubicBezTo>
                    <a:lnTo>
                      <a:pt x="112" y="113"/>
                    </a:lnTo>
                    <a:cubicBezTo>
                      <a:pt x="142" y="82"/>
                      <a:pt x="185" y="63"/>
                      <a:pt x="231" y="63"/>
                    </a:cubicBezTo>
                    <a:lnTo>
                      <a:pt x="231" y="63"/>
                    </a:lnTo>
                    <a:lnTo>
                      <a:pt x="231"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18" name="Freeform 194"/>
              <p:cNvSpPr>
                <a:spLocks/>
              </p:cNvSpPr>
              <p:nvPr/>
            </p:nvSpPr>
            <p:spPr bwMode="auto">
              <a:xfrm>
                <a:off x="4103" y="2375"/>
                <a:ext cx="47" cy="48"/>
              </a:xfrm>
              <a:custGeom>
                <a:avLst/>
                <a:gdLst/>
                <a:ahLst/>
                <a:cxnLst>
                  <a:cxn ang="0">
                    <a:pos x="205" y="0"/>
                  </a:cxn>
                  <a:cxn ang="0">
                    <a:pos x="60" y="60"/>
                  </a:cxn>
                  <a:cxn ang="0">
                    <a:pos x="60" y="60"/>
                  </a:cxn>
                  <a:cxn ang="0">
                    <a:pos x="0" y="205"/>
                  </a:cxn>
                  <a:cxn ang="0">
                    <a:pos x="56" y="205"/>
                  </a:cxn>
                  <a:cxn ang="0">
                    <a:pos x="99" y="99"/>
                  </a:cxn>
                  <a:cxn ang="0">
                    <a:pos x="100" y="99"/>
                  </a:cxn>
                  <a:cxn ang="0">
                    <a:pos x="205" y="56"/>
                  </a:cxn>
                  <a:cxn ang="0">
                    <a:pos x="205" y="56"/>
                  </a:cxn>
                  <a:cxn ang="0">
                    <a:pos x="205" y="0"/>
                  </a:cxn>
                </a:cxnLst>
                <a:rect l="0" t="0" r="r" b="b"/>
                <a:pathLst>
                  <a:path w="205" h="205">
                    <a:moveTo>
                      <a:pt x="205" y="0"/>
                    </a:moveTo>
                    <a:cubicBezTo>
                      <a:pt x="149" y="0"/>
                      <a:pt x="98" y="23"/>
                      <a:pt x="60" y="60"/>
                    </a:cubicBezTo>
                    <a:lnTo>
                      <a:pt x="60" y="60"/>
                    </a:lnTo>
                    <a:cubicBezTo>
                      <a:pt x="23" y="97"/>
                      <a:pt x="0" y="149"/>
                      <a:pt x="0" y="205"/>
                    </a:cubicBezTo>
                    <a:lnTo>
                      <a:pt x="56" y="205"/>
                    </a:lnTo>
                    <a:cubicBezTo>
                      <a:pt x="56" y="164"/>
                      <a:pt x="72" y="126"/>
                      <a:pt x="99" y="99"/>
                    </a:cubicBezTo>
                    <a:lnTo>
                      <a:pt x="100" y="99"/>
                    </a:lnTo>
                    <a:cubicBezTo>
                      <a:pt x="127" y="72"/>
                      <a:pt x="164" y="56"/>
                      <a:pt x="205" y="56"/>
                    </a:cubicBezTo>
                    <a:lnTo>
                      <a:pt x="205" y="56"/>
                    </a:lnTo>
                    <a:lnTo>
                      <a:pt x="205"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19" name="Freeform 195"/>
              <p:cNvSpPr>
                <a:spLocks/>
              </p:cNvSpPr>
              <p:nvPr/>
            </p:nvSpPr>
            <p:spPr bwMode="auto">
              <a:xfrm>
                <a:off x="4109" y="2381"/>
                <a:ext cx="41" cy="42"/>
              </a:xfrm>
              <a:custGeom>
                <a:avLst/>
                <a:gdLst/>
                <a:ahLst/>
                <a:cxnLst>
                  <a:cxn ang="0">
                    <a:pos x="178" y="0"/>
                  </a:cxn>
                  <a:cxn ang="0">
                    <a:pos x="52" y="52"/>
                  </a:cxn>
                  <a:cxn ang="0">
                    <a:pos x="52" y="52"/>
                  </a:cxn>
                  <a:cxn ang="0">
                    <a:pos x="0" y="178"/>
                  </a:cxn>
                  <a:cxn ang="0">
                    <a:pos x="48" y="178"/>
                  </a:cxn>
                  <a:cxn ang="0">
                    <a:pos x="86" y="86"/>
                  </a:cxn>
                  <a:cxn ang="0">
                    <a:pos x="86" y="86"/>
                  </a:cxn>
                  <a:cxn ang="0">
                    <a:pos x="178" y="48"/>
                  </a:cxn>
                  <a:cxn ang="0">
                    <a:pos x="178" y="48"/>
                  </a:cxn>
                  <a:cxn ang="0">
                    <a:pos x="178" y="0"/>
                  </a:cxn>
                </a:cxnLst>
                <a:rect l="0" t="0" r="r" b="b"/>
                <a:pathLst>
                  <a:path w="178" h="178">
                    <a:moveTo>
                      <a:pt x="178" y="0"/>
                    </a:moveTo>
                    <a:cubicBezTo>
                      <a:pt x="129" y="0"/>
                      <a:pt x="85" y="20"/>
                      <a:pt x="52" y="52"/>
                    </a:cubicBezTo>
                    <a:lnTo>
                      <a:pt x="52" y="52"/>
                    </a:lnTo>
                    <a:cubicBezTo>
                      <a:pt x="20" y="85"/>
                      <a:pt x="0" y="129"/>
                      <a:pt x="0" y="178"/>
                    </a:cubicBezTo>
                    <a:lnTo>
                      <a:pt x="48" y="178"/>
                    </a:lnTo>
                    <a:cubicBezTo>
                      <a:pt x="48" y="142"/>
                      <a:pt x="63" y="110"/>
                      <a:pt x="86" y="86"/>
                    </a:cubicBezTo>
                    <a:lnTo>
                      <a:pt x="86" y="86"/>
                    </a:lnTo>
                    <a:cubicBezTo>
                      <a:pt x="110" y="63"/>
                      <a:pt x="142" y="48"/>
                      <a:pt x="178" y="48"/>
                    </a:cubicBezTo>
                    <a:lnTo>
                      <a:pt x="178" y="48"/>
                    </a:lnTo>
                    <a:lnTo>
                      <a:pt x="178"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20" name="Freeform 196"/>
              <p:cNvSpPr>
                <a:spLocks/>
              </p:cNvSpPr>
              <p:nvPr/>
            </p:nvSpPr>
            <p:spPr bwMode="auto">
              <a:xfrm>
                <a:off x="4116" y="2388"/>
                <a:ext cx="34" cy="35"/>
              </a:xfrm>
              <a:custGeom>
                <a:avLst/>
                <a:gdLst/>
                <a:ahLst/>
                <a:cxnLst>
                  <a:cxn ang="0">
                    <a:pos x="151" y="0"/>
                  </a:cxn>
                  <a:cxn ang="0">
                    <a:pos x="44" y="44"/>
                  </a:cxn>
                  <a:cxn ang="0">
                    <a:pos x="44" y="44"/>
                  </a:cxn>
                  <a:cxn ang="0">
                    <a:pos x="0" y="151"/>
                  </a:cxn>
                  <a:cxn ang="0">
                    <a:pos x="41" y="151"/>
                  </a:cxn>
                  <a:cxn ang="0">
                    <a:pos x="73" y="73"/>
                  </a:cxn>
                  <a:cxn ang="0">
                    <a:pos x="73" y="73"/>
                  </a:cxn>
                  <a:cxn ang="0">
                    <a:pos x="151" y="41"/>
                  </a:cxn>
                  <a:cxn ang="0">
                    <a:pos x="151" y="41"/>
                  </a:cxn>
                  <a:cxn ang="0">
                    <a:pos x="151" y="0"/>
                  </a:cxn>
                </a:cxnLst>
                <a:rect l="0" t="0" r="r" b="b"/>
                <a:pathLst>
                  <a:path w="151" h="151">
                    <a:moveTo>
                      <a:pt x="151" y="0"/>
                    </a:moveTo>
                    <a:cubicBezTo>
                      <a:pt x="110" y="0"/>
                      <a:pt x="72" y="17"/>
                      <a:pt x="44" y="44"/>
                    </a:cubicBezTo>
                    <a:lnTo>
                      <a:pt x="44" y="44"/>
                    </a:lnTo>
                    <a:cubicBezTo>
                      <a:pt x="17" y="72"/>
                      <a:pt x="0" y="109"/>
                      <a:pt x="0" y="151"/>
                    </a:cubicBezTo>
                    <a:lnTo>
                      <a:pt x="41" y="151"/>
                    </a:lnTo>
                    <a:cubicBezTo>
                      <a:pt x="41" y="121"/>
                      <a:pt x="53" y="93"/>
                      <a:pt x="73" y="73"/>
                    </a:cubicBezTo>
                    <a:lnTo>
                      <a:pt x="73" y="73"/>
                    </a:lnTo>
                    <a:cubicBezTo>
                      <a:pt x="93" y="53"/>
                      <a:pt x="121" y="41"/>
                      <a:pt x="151" y="41"/>
                    </a:cubicBezTo>
                    <a:lnTo>
                      <a:pt x="151" y="41"/>
                    </a:lnTo>
                    <a:lnTo>
                      <a:pt x="151"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21" name="Freeform 197"/>
              <p:cNvSpPr>
                <a:spLocks/>
              </p:cNvSpPr>
              <p:nvPr/>
            </p:nvSpPr>
            <p:spPr bwMode="auto">
              <a:xfrm>
                <a:off x="4122" y="2394"/>
                <a:ext cx="28" cy="29"/>
              </a:xfrm>
              <a:custGeom>
                <a:avLst/>
                <a:gdLst/>
                <a:ahLst/>
                <a:cxnLst>
                  <a:cxn ang="0">
                    <a:pos x="124" y="0"/>
                  </a:cxn>
                  <a:cxn ang="0">
                    <a:pos x="36" y="36"/>
                  </a:cxn>
                  <a:cxn ang="0">
                    <a:pos x="36" y="36"/>
                  </a:cxn>
                  <a:cxn ang="0">
                    <a:pos x="0" y="124"/>
                  </a:cxn>
                  <a:cxn ang="0">
                    <a:pos x="33" y="124"/>
                  </a:cxn>
                  <a:cxn ang="0">
                    <a:pos x="60" y="60"/>
                  </a:cxn>
                  <a:cxn ang="0">
                    <a:pos x="60" y="60"/>
                  </a:cxn>
                  <a:cxn ang="0">
                    <a:pos x="124" y="33"/>
                  </a:cxn>
                  <a:cxn ang="0">
                    <a:pos x="124" y="33"/>
                  </a:cxn>
                  <a:cxn ang="0">
                    <a:pos x="124" y="0"/>
                  </a:cxn>
                </a:cxnLst>
                <a:rect l="0" t="0" r="r" b="b"/>
                <a:pathLst>
                  <a:path w="124" h="124">
                    <a:moveTo>
                      <a:pt x="124" y="0"/>
                    </a:moveTo>
                    <a:cubicBezTo>
                      <a:pt x="90" y="0"/>
                      <a:pt x="59" y="13"/>
                      <a:pt x="36" y="36"/>
                    </a:cubicBezTo>
                    <a:lnTo>
                      <a:pt x="36" y="36"/>
                    </a:lnTo>
                    <a:cubicBezTo>
                      <a:pt x="14" y="59"/>
                      <a:pt x="0" y="90"/>
                      <a:pt x="0" y="124"/>
                    </a:cubicBezTo>
                    <a:lnTo>
                      <a:pt x="33" y="124"/>
                    </a:lnTo>
                    <a:cubicBezTo>
                      <a:pt x="33" y="99"/>
                      <a:pt x="44" y="76"/>
                      <a:pt x="60" y="60"/>
                    </a:cubicBezTo>
                    <a:lnTo>
                      <a:pt x="60" y="60"/>
                    </a:lnTo>
                    <a:cubicBezTo>
                      <a:pt x="77" y="43"/>
                      <a:pt x="99" y="33"/>
                      <a:pt x="124" y="33"/>
                    </a:cubicBezTo>
                    <a:lnTo>
                      <a:pt x="124" y="33"/>
                    </a:lnTo>
                    <a:lnTo>
                      <a:pt x="124"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22" name="Freeform 198"/>
              <p:cNvSpPr>
                <a:spLocks/>
              </p:cNvSpPr>
              <p:nvPr/>
            </p:nvSpPr>
            <p:spPr bwMode="auto">
              <a:xfrm>
                <a:off x="4128" y="2400"/>
                <a:ext cx="22" cy="23"/>
              </a:xfrm>
              <a:custGeom>
                <a:avLst/>
                <a:gdLst/>
                <a:ahLst/>
                <a:cxnLst>
                  <a:cxn ang="0">
                    <a:pos x="98" y="0"/>
                  </a:cxn>
                  <a:cxn ang="0">
                    <a:pos x="29" y="29"/>
                  </a:cxn>
                  <a:cxn ang="0">
                    <a:pos x="29" y="29"/>
                  </a:cxn>
                  <a:cxn ang="0">
                    <a:pos x="0" y="98"/>
                  </a:cxn>
                  <a:cxn ang="0">
                    <a:pos x="13" y="98"/>
                  </a:cxn>
                  <a:cxn ang="0">
                    <a:pos x="27" y="98"/>
                  </a:cxn>
                  <a:cxn ang="0">
                    <a:pos x="98" y="98"/>
                  </a:cxn>
                  <a:cxn ang="0">
                    <a:pos x="98" y="70"/>
                  </a:cxn>
                  <a:cxn ang="0">
                    <a:pos x="98" y="63"/>
                  </a:cxn>
                  <a:cxn ang="0">
                    <a:pos x="98" y="26"/>
                  </a:cxn>
                  <a:cxn ang="0">
                    <a:pos x="98" y="26"/>
                  </a:cxn>
                  <a:cxn ang="0">
                    <a:pos x="98" y="23"/>
                  </a:cxn>
                  <a:cxn ang="0">
                    <a:pos x="98" y="0"/>
                  </a:cxn>
                </a:cxnLst>
                <a:rect l="0" t="0" r="r" b="b"/>
                <a:pathLst>
                  <a:path w="98" h="98">
                    <a:moveTo>
                      <a:pt x="98" y="0"/>
                    </a:moveTo>
                    <a:cubicBezTo>
                      <a:pt x="71" y="0"/>
                      <a:pt x="47" y="11"/>
                      <a:pt x="29" y="29"/>
                    </a:cubicBezTo>
                    <a:lnTo>
                      <a:pt x="29" y="29"/>
                    </a:lnTo>
                    <a:cubicBezTo>
                      <a:pt x="11" y="47"/>
                      <a:pt x="0" y="71"/>
                      <a:pt x="0" y="98"/>
                    </a:cubicBezTo>
                    <a:lnTo>
                      <a:pt x="13" y="98"/>
                    </a:lnTo>
                    <a:lnTo>
                      <a:pt x="27" y="98"/>
                    </a:lnTo>
                    <a:lnTo>
                      <a:pt x="98" y="98"/>
                    </a:lnTo>
                    <a:lnTo>
                      <a:pt x="98" y="70"/>
                    </a:lnTo>
                    <a:lnTo>
                      <a:pt x="98" y="63"/>
                    </a:lnTo>
                    <a:lnTo>
                      <a:pt x="98" y="26"/>
                    </a:lnTo>
                    <a:lnTo>
                      <a:pt x="98" y="26"/>
                    </a:lnTo>
                    <a:lnTo>
                      <a:pt x="98" y="23"/>
                    </a:lnTo>
                    <a:lnTo>
                      <a:pt x="98"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23" name="Freeform 199"/>
              <p:cNvSpPr>
                <a:spLocks/>
              </p:cNvSpPr>
              <p:nvPr/>
            </p:nvSpPr>
            <p:spPr bwMode="auto">
              <a:xfrm>
                <a:off x="4134" y="2406"/>
                <a:ext cx="16" cy="17"/>
              </a:xfrm>
              <a:custGeom>
                <a:avLst/>
                <a:gdLst/>
                <a:ahLst/>
                <a:cxnLst>
                  <a:cxn ang="0">
                    <a:pos x="71" y="0"/>
                  </a:cxn>
                  <a:cxn ang="0">
                    <a:pos x="21" y="21"/>
                  </a:cxn>
                  <a:cxn ang="0">
                    <a:pos x="21" y="21"/>
                  </a:cxn>
                  <a:cxn ang="0">
                    <a:pos x="0" y="71"/>
                  </a:cxn>
                  <a:cxn ang="0">
                    <a:pos x="10" y="71"/>
                  </a:cxn>
                  <a:cxn ang="0">
                    <a:pos x="19" y="71"/>
                  </a:cxn>
                  <a:cxn ang="0">
                    <a:pos x="71" y="71"/>
                  </a:cxn>
                  <a:cxn ang="0">
                    <a:pos x="71" y="51"/>
                  </a:cxn>
                  <a:cxn ang="0">
                    <a:pos x="71" y="45"/>
                  </a:cxn>
                  <a:cxn ang="0">
                    <a:pos x="71" y="19"/>
                  </a:cxn>
                  <a:cxn ang="0">
                    <a:pos x="71" y="19"/>
                  </a:cxn>
                  <a:cxn ang="0">
                    <a:pos x="71" y="16"/>
                  </a:cxn>
                  <a:cxn ang="0">
                    <a:pos x="71" y="0"/>
                  </a:cxn>
                </a:cxnLst>
                <a:rect l="0" t="0" r="r" b="b"/>
                <a:pathLst>
                  <a:path w="71" h="71">
                    <a:moveTo>
                      <a:pt x="71" y="0"/>
                    </a:moveTo>
                    <a:cubicBezTo>
                      <a:pt x="52" y="0"/>
                      <a:pt x="34" y="8"/>
                      <a:pt x="21" y="21"/>
                    </a:cubicBezTo>
                    <a:lnTo>
                      <a:pt x="21" y="21"/>
                    </a:lnTo>
                    <a:cubicBezTo>
                      <a:pt x="8" y="34"/>
                      <a:pt x="0" y="51"/>
                      <a:pt x="0" y="71"/>
                    </a:cubicBezTo>
                    <a:lnTo>
                      <a:pt x="10" y="71"/>
                    </a:lnTo>
                    <a:lnTo>
                      <a:pt x="19" y="71"/>
                    </a:lnTo>
                    <a:lnTo>
                      <a:pt x="71" y="71"/>
                    </a:lnTo>
                    <a:lnTo>
                      <a:pt x="71" y="51"/>
                    </a:lnTo>
                    <a:lnTo>
                      <a:pt x="71" y="45"/>
                    </a:lnTo>
                    <a:lnTo>
                      <a:pt x="71" y="19"/>
                    </a:lnTo>
                    <a:lnTo>
                      <a:pt x="71" y="19"/>
                    </a:lnTo>
                    <a:lnTo>
                      <a:pt x="71" y="16"/>
                    </a:lnTo>
                    <a:lnTo>
                      <a:pt x="71"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24" name="Freeform 200"/>
              <p:cNvSpPr>
                <a:spLocks/>
              </p:cNvSpPr>
              <p:nvPr/>
            </p:nvSpPr>
            <p:spPr bwMode="auto">
              <a:xfrm>
                <a:off x="4140" y="2412"/>
                <a:ext cx="10" cy="11"/>
              </a:xfrm>
              <a:custGeom>
                <a:avLst/>
                <a:gdLst/>
                <a:ahLst/>
                <a:cxnLst>
                  <a:cxn ang="0">
                    <a:pos x="44" y="0"/>
                  </a:cxn>
                  <a:cxn ang="0">
                    <a:pos x="13" y="14"/>
                  </a:cxn>
                  <a:cxn ang="0">
                    <a:pos x="13" y="14"/>
                  </a:cxn>
                  <a:cxn ang="0">
                    <a:pos x="0" y="45"/>
                  </a:cxn>
                  <a:cxn ang="0">
                    <a:pos x="44" y="45"/>
                  </a:cxn>
                  <a:cxn ang="0">
                    <a:pos x="44" y="32"/>
                  </a:cxn>
                  <a:cxn ang="0">
                    <a:pos x="44" y="29"/>
                  </a:cxn>
                  <a:cxn ang="0">
                    <a:pos x="44" y="13"/>
                  </a:cxn>
                  <a:cxn ang="0">
                    <a:pos x="44" y="13"/>
                  </a:cxn>
                  <a:cxn ang="0">
                    <a:pos x="44" y="11"/>
                  </a:cxn>
                  <a:cxn ang="0">
                    <a:pos x="44" y="0"/>
                  </a:cxn>
                </a:cxnLst>
                <a:rect l="0" t="0" r="r" b="b"/>
                <a:pathLst>
                  <a:path w="44" h="45">
                    <a:moveTo>
                      <a:pt x="44" y="0"/>
                    </a:moveTo>
                    <a:cubicBezTo>
                      <a:pt x="32" y="0"/>
                      <a:pt x="21" y="5"/>
                      <a:pt x="13" y="14"/>
                    </a:cubicBezTo>
                    <a:lnTo>
                      <a:pt x="13" y="14"/>
                    </a:lnTo>
                    <a:cubicBezTo>
                      <a:pt x="5" y="22"/>
                      <a:pt x="0" y="33"/>
                      <a:pt x="0" y="45"/>
                    </a:cubicBezTo>
                    <a:lnTo>
                      <a:pt x="44" y="45"/>
                    </a:lnTo>
                    <a:lnTo>
                      <a:pt x="44" y="32"/>
                    </a:lnTo>
                    <a:lnTo>
                      <a:pt x="44" y="29"/>
                    </a:lnTo>
                    <a:lnTo>
                      <a:pt x="44" y="13"/>
                    </a:lnTo>
                    <a:lnTo>
                      <a:pt x="44" y="13"/>
                    </a:lnTo>
                    <a:lnTo>
                      <a:pt x="44" y="11"/>
                    </a:lnTo>
                    <a:lnTo>
                      <a:pt x="44"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25" name="Freeform 201"/>
              <p:cNvSpPr>
                <a:spLocks/>
              </p:cNvSpPr>
              <p:nvPr/>
            </p:nvSpPr>
            <p:spPr bwMode="auto">
              <a:xfrm>
                <a:off x="4146" y="2418"/>
                <a:ext cx="4" cy="5"/>
              </a:xfrm>
              <a:custGeom>
                <a:avLst/>
                <a:gdLst/>
                <a:ahLst/>
                <a:cxnLst>
                  <a:cxn ang="0">
                    <a:pos x="18" y="0"/>
                  </a:cxn>
                  <a:cxn ang="0">
                    <a:pos x="6" y="5"/>
                  </a:cxn>
                  <a:cxn ang="0">
                    <a:pos x="6" y="5"/>
                  </a:cxn>
                  <a:cxn ang="0">
                    <a:pos x="0" y="18"/>
                  </a:cxn>
                  <a:cxn ang="0">
                    <a:pos x="18" y="18"/>
                  </a:cxn>
                  <a:cxn ang="0">
                    <a:pos x="18" y="13"/>
                  </a:cxn>
                  <a:cxn ang="0">
                    <a:pos x="18" y="12"/>
                  </a:cxn>
                  <a:cxn ang="0">
                    <a:pos x="18" y="5"/>
                  </a:cxn>
                  <a:cxn ang="0">
                    <a:pos x="18" y="5"/>
                  </a:cxn>
                  <a:cxn ang="0">
                    <a:pos x="18" y="4"/>
                  </a:cxn>
                  <a:cxn ang="0">
                    <a:pos x="18" y="0"/>
                  </a:cxn>
                </a:cxnLst>
                <a:rect l="0" t="0" r="r" b="b"/>
                <a:pathLst>
                  <a:path w="18" h="18">
                    <a:moveTo>
                      <a:pt x="18" y="0"/>
                    </a:moveTo>
                    <a:cubicBezTo>
                      <a:pt x="13" y="0"/>
                      <a:pt x="9" y="2"/>
                      <a:pt x="6" y="5"/>
                    </a:cubicBezTo>
                    <a:lnTo>
                      <a:pt x="6" y="5"/>
                    </a:lnTo>
                    <a:cubicBezTo>
                      <a:pt x="2" y="9"/>
                      <a:pt x="0" y="13"/>
                      <a:pt x="0" y="18"/>
                    </a:cubicBezTo>
                    <a:lnTo>
                      <a:pt x="18" y="18"/>
                    </a:lnTo>
                    <a:lnTo>
                      <a:pt x="18" y="13"/>
                    </a:lnTo>
                    <a:lnTo>
                      <a:pt x="18" y="12"/>
                    </a:lnTo>
                    <a:lnTo>
                      <a:pt x="18" y="5"/>
                    </a:lnTo>
                    <a:lnTo>
                      <a:pt x="18" y="5"/>
                    </a:lnTo>
                    <a:lnTo>
                      <a:pt x="18" y="4"/>
                    </a:lnTo>
                    <a:lnTo>
                      <a:pt x="18" y="0"/>
                    </a:lnTo>
                    <a:close/>
                  </a:path>
                </a:pathLst>
              </a:custGeom>
              <a:solidFill>
                <a:srgbClr val="6F9AA3"/>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26" name="Freeform 202"/>
              <p:cNvSpPr>
                <a:spLocks/>
              </p:cNvSpPr>
              <p:nvPr/>
            </p:nvSpPr>
            <p:spPr bwMode="auto">
              <a:xfrm>
                <a:off x="3995" y="2422"/>
                <a:ext cx="155" cy="34"/>
              </a:xfrm>
              <a:custGeom>
                <a:avLst/>
                <a:gdLst/>
                <a:ahLst/>
                <a:cxnLst>
                  <a:cxn ang="0">
                    <a:pos x="0" y="0"/>
                  </a:cxn>
                  <a:cxn ang="0">
                    <a:pos x="677" y="0"/>
                  </a:cxn>
                  <a:cxn ang="0">
                    <a:pos x="677" y="74"/>
                  </a:cxn>
                  <a:cxn ang="0">
                    <a:pos x="598" y="148"/>
                  </a:cxn>
                  <a:cxn ang="0">
                    <a:pos x="79" y="148"/>
                  </a:cxn>
                  <a:cxn ang="0">
                    <a:pos x="0" y="74"/>
                  </a:cxn>
                  <a:cxn ang="0">
                    <a:pos x="0" y="0"/>
                  </a:cxn>
                </a:cxnLst>
                <a:rect l="0" t="0" r="r" b="b"/>
                <a:pathLst>
                  <a:path w="677" h="148">
                    <a:moveTo>
                      <a:pt x="0" y="0"/>
                    </a:moveTo>
                    <a:lnTo>
                      <a:pt x="677" y="0"/>
                    </a:lnTo>
                    <a:lnTo>
                      <a:pt x="677" y="74"/>
                    </a:lnTo>
                    <a:cubicBezTo>
                      <a:pt x="677" y="115"/>
                      <a:pt x="642" y="148"/>
                      <a:pt x="598" y="148"/>
                    </a:cubicBezTo>
                    <a:lnTo>
                      <a:pt x="79" y="148"/>
                    </a:lnTo>
                    <a:cubicBezTo>
                      <a:pt x="36" y="148"/>
                      <a:pt x="0" y="115"/>
                      <a:pt x="0" y="74"/>
                    </a:cubicBezTo>
                    <a:lnTo>
                      <a:pt x="0" y="0"/>
                    </a:lnTo>
                    <a:close/>
                  </a:path>
                </a:pathLst>
              </a:custGeom>
              <a:solidFill>
                <a:srgbClr val="FF9736"/>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27" name="Rectangle 203"/>
              <p:cNvSpPr>
                <a:spLocks noChangeArrowheads="1"/>
              </p:cNvSpPr>
              <p:nvPr/>
            </p:nvSpPr>
            <p:spPr bwMode="auto">
              <a:xfrm>
                <a:off x="3627" y="2422"/>
                <a:ext cx="368" cy="17"/>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28" name="Rectangle 204"/>
              <p:cNvSpPr>
                <a:spLocks noChangeArrowheads="1"/>
              </p:cNvSpPr>
              <p:nvPr/>
            </p:nvSpPr>
            <p:spPr bwMode="auto">
              <a:xfrm>
                <a:off x="4011" y="2422"/>
                <a:ext cx="123" cy="14"/>
              </a:xfrm>
              <a:prstGeom prst="rect">
                <a:avLst/>
              </a:prstGeom>
              <a:solidFill>
                <a:srgbClr val="79A7B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grpSp>
        <p:sp>
          <p:nvSpPr>
            <p:cNvPr id="1230" name="Rectangle 206"/>
            <p:cNvSpPr>
              <a:spLocks noChangeArrowheads="1"/>
            </p:cNvSpPr>
            <p:nvPr/>
          </p:nvSpPr>
          <p:spPr bwMode="auto">
            <a:xfrm>
              <a:off x="4011" y="2422"/>
              <a:ext cx="123"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grpSp>
      <p:grpSp>
        <p:nvGrpSpPr>
          <p:cNvPr id="5" name="Group 209"/>
          <p:cNvGrpSpPr>
            <a:grpSpLocks noChangeAspect="1"/>
          </p:cNvGrpSpPr>
          <p:nvPr/>
        </p:nvGrpSpPr>
        <p:grpSpPr bwMode="auto">
          <a:xfrm>
            <a:off x="328982" y="4146874"/>
            <a:ext cx="1225213" cy="626884"/>
            <a:chOff x="97" y="2164"/>
            <a:chExt cx="792" cy="504"/>
          </a:xfrm>
        </p:grpSpPr>
        <p:sp>
          <p:nvSpPr>
            <p:cNvPr id="1232" name="AutoShape 208"/>
            <p:cNvSpPr>
              <a:spLocks noChangeAspect="1" noChangeArrowheads="1" noTextEdit="1"/>
            </p:cNvSpPr>
            <p:nvPr/>
          </p:nvSpPr>
          <p:spPr bwMode="auto">
            <a:xfrm>
              <a:off x="97" y="2164"/>
              <a:ext cx="792" cy="504"/>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34" name="Freeform 210"/>
            <p:cNvSpPr>
              <a:spLocks/>
            </p:cNvSpPr>
            <p:nvPr/>
          </p:nvSpPr>
          <p:spPr bwMode="auto">
            <a:xfrm>
              <a:off x="226" y="2268"/>
              <a:ext cx="540" cy="382"/>
            </a:xfrm>
            <a:custGeom>
              <a:avLst/>
              <a:gdLst/>
              <a:ahLst/>
              <a:cxnLst>
                <a:cxn ang="0">
                  <a:pos x="75" y="0"/>
                </a:cxn>
                <a:cxn ang="0">
                  <a:pos x="2263" y="0"/>
                </a:cxn>
                <a:cxn ang="0">
                  <a:pos x="2338" y="75"/>
                </a:cxn>
                <a:cxn ang="0">
                  <a:pos x="2338" y="1563"/>
                </a:cxn>
                <a:cxn ang="0">
                  <a:pos x="2263" y="1638"/>
                </a:cxn>
                <a:cxn ang="0">
                  <a:pos x="75" y="1638"/>
                </a:cxn>
                <a:cxn ang="0">
                  <a:pos x="0" y="1563"/>
                </a:cxn>
                <a:cxn ang="0">
                  <a:pos x="0" y="75"/>
                </a:cxn>
                <a:cxn ang="0">
                  <a:pos x="75" y="0"/>
                </a:cxn>
              </a:cxnLst>
              <a:rect l="0" t="0" r="r" b="b"/>
              <a:pathLst>
                <a:path w="2338" h="1638">
                  <a:moveTo>
                    <a:pt x="75" y="0"/>
                  </a:moveTo>
                  <a:lnTo>
                    <a:pt x="2263" y="0"/>
                  </a:lnTo>
                  <a:cubicBezTo>
                    <a:pt x="2305" y="0"/>
                    <a:pt x="2338" y="34"/>
                    <a:pt x="2338" y="75"/>
                  </a:cubicBezTo>
                  <a:lnTo>
                    <a:pt x="2338" y="1563"/>
                  </a:lnTo>
                  <a:cubicBezTo>
                    <a:pt x="2338" y="1604"/>
                    <a:pt x="2305" y="1638"/>
                    <a:pt x="2263" y="1638"/>
                  </a:cubicBezTo>
                  <a:lnTo>
                    <a:pt x="75" y="1638"/>
                  </a:lnTo>
                  <a:cubicBezTo>
                    <a:pt x="34" y="1638"/>
                    <a:pt x="0" y="1604"/>
                    <a:pt x="0" y="1563"/>
                  </a:cubicBezTo>
                  <a:lnTo>
                    <a:pt x="0" y="75"/>
                  </a:lnTo>
                  <a:cubicBezTo>
                    <a:pt x="0" y="34"/>
                    <a:pt x="34" y="0"/>
                    <a:pt x="75" y="0"/>
                  </a:cubicBez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35" name="Freeform 211"/>
            <p:cNvSpPr>
              <a:spLocks/>
            </p:cNvSpPr>
            <p:nvPr/>
          </p:nvSpPr>
          <p:spPr bwMode="auto">
            <a:xfrm>
              <a:off x="226" y="2268"/>
              <a:ext cx="462" cy="382"/>
            </a:xfrm>
            <a:custGeom>
              <a:avLst/>
              <a:gdLst/>
              <a:ahLst/>
              <a:cxnLst>
                <a:cxn ang="0">
                  <a:pos x="75" y="0"/>
                </a:cxn>
                <a:cxn ang="0">
                  <a:pos x="1999" y="0"/>
                </a:cxn>
                <a:cxn ang="0">
                  <a:pos x="361" y="1638"/>
                </a:cxn>
                <a:cxn ang="0">
                  <a:pos x="75" y="1638"/>
                </a:cxn>
                <a:cxn ang="0">
                  <a:pos x="0" y="1563"/>
                </a:cxn>
                <a:cxn ang="0">
                  <a:pos x="0" y="75"/>
                </a:cxn>
                <a:cxn ang="0">
                  <a:pos x="75" y="0"/>
                </a:cxn>
              </a:cxnLst>
              <a:rect l="0" t="0" r="r" b="b"/>
              <a:pathLst>
                <a:path w="1999" h="1638">
                  <a:moveTo>
                    <a:pt x="75" y="0"/>
                  </a:moveTo>
                  <a:lnTo>
                    <a:pt x="1999" y="0"/>
                  </a:lnTo>
                  <a:lnTo>
                    <a:pt x="361" y="1638"/>
                  </a:lnTo>
                  <a:lnTo>
                    <a:pt x="75" y="1638"/>
                  </a:lnTo>
                  <a:cubicBezTo>
                    <a:pt x="34" y="1638"/>
                    <a:pt x="0" y="1604"/>
                    <a:pt x="0" y="1563"/>
                  </a:cubicBezTo>
                  <a:lnTo>
                    <a:pt x="0" y="75"/>
                  </a:lnTo>
                  <a:cubicBezTo>
                    <a:pt x="0" y="34"/>
                    <a:pt x="34" y="0"/>
                    <a:pt x="75" y="0"/>
                  </a:cubicBezTo>
                  <a:close/>
                </a:path>
              </a:pathLst>
            </a:custGeom>
            <a:solidFill>
              <a:srgbClr val="051F1A"/>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36" name="Rectangle 212"/>
            <p:cNvSpPr>
              <a:spLocks noChangeArrowheads="1"/>
            </p:cNvSpPr>
            <p:nvPr/>
          </p:nvSpPr>
          <p:spPr bwMode="auto">
            <a:xfrm>
              <a:off x="252" y="2296"/>
              <a:ext cx="489" cy="329"/>
            </a:xfrm>
            <a:prstGeom prst="rect">
              <a:avLst/>
            </a:prstGeom>
            <a:solidFill>
              <a:srgbClr val="00ADB4"/>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37" name="Freeform 213"/>
            <p:cNvSpPr>
              <a:spLocks/>
            </p:cNvSpPr>
            <p:nvPr/>
          </p:nvSpPr>
          <p:spPr bwMode="auto">
            <a:xfrm>
              <a:off x="130" y="2657"/>
              <a:ext cx="735" cy="15"/>
            </a:xfrm>
            <a:custGeom>
              <a:avLst/>
              <a:gdLst/>
              <a:ahLst/>
              <a:cxnLst>
                <a:cxn ang="0">
                  <a:pos x="1592" y="65"/>
                </a:cxn>
                <a:cxn ang="0">
                  <a:pos x="121" y="65"/>
                </a:cxn>
                <a:cxn ang="0">
                  <a:pos x="0" y="2"/>
                </a:cxn>
                <a:cxn ang="0">
                  <a:pos x="1592" y="0"/>
                </a:cxn>
                <a:cxn ang="0">
                  <a:pos x="3183" y="2"/>
                </a:cxn>
                <a:cxn ang="0">
                  <a:pos x="3063" y="65"/>
                </a:cxn>
                <a:cxn ang="0">
                  <a:pos x="1592" y="65"/>
                </a:cxn>
              </a:cxnLst>
              <a:rect l="0" t="0" r="r" b="b"/>
              <a:pathLst>
                <a:path w="3183" h="65">
                  <a:moveTo>
                    <a:pt x="1592" y="65"/>
                  </a:moveTo>
                  <a:lnTo>
                    <a:pt x="121" y="65"/>
                  </a:lnTo>
                  <a:cubicBezTo>
                    <a:pt x="62" y="65"/>
                    <a:pt x="22" y="23"/>
                    <a:pt x="0" y="2"/>
                  </a:cubicBezTo>
                  <a:lnTo>
                    <a:pt x="1592" y="0"/>
                  </a:lnTo>
                  <a:lnTo>
                    <a:pt x="3183" y="2"/>
                  </a:lnTo>
                  <a:cubicBezTo>
                    <a:pt x="3161" y="23"/>
                    <a:pt x="3121" y="65"/>
                    <a:pt x="3063" y="65"/>
                  </a:cubicBezTo>
                  <a:lnTo>
                    <a:pt x="1592" y="65"/>
                  </a:lnTo>
                  <a:close/>
                </a:path>
              </a:pathLst>
            </a:custGeom>
            <a:solidFill>
              <a:srgbClr val="354A5C"/>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38" name="Freeform 214"/>
            <p:cNvSpPr>
              <a:spLocks/>
            </p:cNvSpPr>
            <p:nvPr/>
          </p:nvSpPr>
          <p:spPr bwMode="auto">
            <a:xfrm>
              <a:off x="125" y="2642"/>
              <a:ext cx="744" cy="16"/>
            </a:xfrm>
            <a:custGeom>
              <a:avLst/>
              <a:gdLst/>
              <a:ahLst/>
              <a:cxnLst>
                <a:cxn ang="0">
                  <a:pos x="0" y="0"/>
                </a:cxn>
                <a:cxn ang="0">
                  <a:pos x="3219" y="0"/>
                </a:cxn>
                <a:cxn ang="0">
                  <a:pos x="3219" y="35"/>
                </a:cxn>
                <a:cxn ang="0">
                  <a:pos x="3185" y="69"/>
                </a:cxn>
                <a:cxn ang="0">
                  <a:pos x="35" y="69"/>
                </a:cxn>
                <a:cxn ang="0">
                  <a:pos x="0" y="35"/>
                </a:cxn>
                <a:cxn ang="0">
                  <a:pos x="0" y="0"/>
                </a:cxn>
              </a:cxnLst>
              <a:rect l="0" t="0" r="r" b="b"/>
              <a:pathLst>
                <a:path w="3219" h="69">
                  <a:moveTo>
                    <a:pt x="0" y="0"/>
                  </a:moveTo>
                  <a:lnTo>
                    <a:pt x="3219" y="0"/>
                  </a:lnTo>
                  <a:lnTo>
                    <a:pt x="3219" y="35"/>
                  </a:lnTo>
                  <a:cubicBezTo>
                    <a:pt x="3219" y="54"/>
                    <a:pt x="3204" y="69"/>
                    <a:pt x="3185" y="69"/>
                  </a:cubicBezTo>
                  <a:lnTo>
                    <a:pt x="35" y="69"/>
                  </a:lnTo>
                  <a:cubicBezTo>
                    <a:pt x="16" y="69"/>
                    <a:pt x="0" y="54"/>
                    <a:pt x="0" y="35"/>
                  </a:cubicBezTo>
                  <a:lnTo>
                    <a:pt x="0" y="0"/>
                  </a:lnTo>
                  <a:close/>
                </a:path>
              </a:pathLst>
            </a:custGeom>
            <a:solidFill>
              <a:srgbClr val="D6E0DE"/>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39" name="Freeform 215"/>
            <p:cNvSpPr>
              <a:spLocks/>
            </p:cNvSpPr>
            <p:nvPr/>
          </p:nvSpPr>
          <p:spPr bwMode="auto">
            <a:xfrm>
              <a:off x="446" y="2642"/>
              <a:ext cx="103" cy="8"/>
            </a:xfrm>
            <a:custGeom>
              <a:avLst/>
              <a:gdLst/>
              <a:ahLst/>
              <a:cxnLst>
                <a:cxn ang="0">
                  <a:pos x="446" y="0"/>
                </a:cxn>
                <a:cxn ang="0">
                  <a:pos x="435" y="22"/>
                </a:cxn>
                <a:cxn ang="0">
                  <a:pos x="435" y="22"/>
                </a:cxn>
                <a:cxn ang="0">
                  <a:pos x="435" y="22"/>
                </a:cxn>
                <a:cxn ang="0">
                  <a:pos x="410" y="32"/>
                </a:cxn>
                <a:cxn ang="0">
                  <a:pos x="36" y="32"/>
                </a:cxn>
                <a:cxn ang="0">
                  <a:pos x="11" y="22"/>
                </a:cxn>
                <a:cxn ang="0">
                  <a:pos x="11" y="22"/>
                </a:cxn>
                <a:cxn ang="0">
                  <a:pos x="0" y="0"/>
                </a:cxn>
                <a:cxn ang="0">
                  <a:pos x="9" y="0"/>
                </a:cxn>
                <a:cxn ang="0">
                  <a:pos x="17" y="15"/>
                </a:cxn>
                <a:cxn ang="0">
                  <a:pos x="17" y="15"/>
                </a:cxn>
                <a:cxn ang="0">
                  <a:pos x="36" y="23"/>
                </a:cxn>
                <a:cxn ang="0">
                  <a:pos x="410" y="23"/>
                </a:cxn>
                <a:cxn ang="0">
                  <a:pos x="429" y="16"/>
                </a:cxn>
                <a:cxn ang="0">
                  <a:pos x="429" y="16"/>
                </a:cxn>
                <a:cxn ang="0">
                  <a:pos x="429" y="15"/>
                </a:cxn>
                <a:cxn ang="0">
                  <a:pos x="437" y="0"/>
                </a:cxn>
                <a:cxn ang="0">
                  <a:pos x="446" y="0"/>
                </a:cxn>
              </a:cxnLst>
              <a:rect l="0" t="0" r="r" b="b"/>
              <a:pathLst>
                <a:path w="446" h="32">
                  <a:moveTo>
                    <a:pt x="446" y="0"/>
                  </a:moveTo>
                  <a:cubicBezTo>
                    <a:pt x="445" y="9"/>
                    <a:pt x="441" y="16"/>
                    <a:pt x="435" y="22"/>
                  </a:cubicBezTo>
                  <a:lnTo>
                    <a:pt x="435" y="22"/>
                  </a:lnTo>
                  <a:lnTo>
                    <a:pt x="435" y="22"/>
                  </a:lnTo>
                  <a:cubicBezTo>
                    <a:pt x="428" y="28"/>
                    <a:pt x="419" y="32"/>
                    <a:pt x="410" y="32"/>
                  </a:cubicBezTo>
                  <a:lnTo>
                    <a:pt x="36" y="32"/>
                  </a:lnTo>
                  <a:cubicBezTo>
                    <a:pt x="26" y="32"/>
                    <a:pt x="17" y="28"/>
                    <a:pt x="11" y="22"/>
                  </a:cubicBezTo>
                  <a:lnTo>
                    <a:pt x="11" y="22"/>
                  </a:lnTo>
                  <a:cubicBezTo>
                    <a:pt x="5" y="16"/>
                    <a:pt x="1" y="9"/>
                    <a:pt x="0" y="0"/>
                  </a:cubicBezTo>
                  <a:lnTo>
                    <a:pt x="9" y="0"/>
                  </a:lnTo>
                  <a:cubicBezTo>
                    <a:pt x="10" y="6"/>
                    <a:pt x="13" y="11"/>
                    <a:pt x="17" y="15"/>
                  </a:cubicBezTo>
                  <a:lnTo>
                    <a:pt x="17" y="15"/>
                  </a:lnTo>
                  <a:cubicBezTo>
                    <a:pt x="22" y="20"/>
                    <a:pt x="29" y="23"/>
                    <a:pt x="36" y="23"/>
                  </a:cubicBezTo>
                  <a:lnTo>
                    <a:pt x="410" y="23"/>
                  </a:lnTo>
                  <a:cubicBezTo>
                    <a:pt x="417" y="23"/>
                    <a:pt x="424" y="20"/>
                    <a:pt x="429" y="16"/>
                  </a:cubicBezTo>
                  <a:lnTo>
                    <a:pt x="429" y="16"/>
                  </a:lnTo>
                  <a:lnTo>
                    <a:pt x="429" y="15"/>
                  </a:lnTo>
                  <a:cubicBezTo>
                    <a:pt x="433" y="11"/>
                    <a:pt x="436" y="6"/>
                    <a:pt x="437" y="0"/>
                  </a:cubicBezTo>
                  <a:lnTo>
                    <a:pt x="446" y="0"/>
                  </a:lnTo>
                  <a:close/>
                </a:path>
              </a:pathLst>
            </a:custGeom>
            <a:solidFill>
              <a:srgbClr val="89A0A3"/>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40" name="Freeform 216"/>
            <p:cNvSpPr>
              <a:spLocks/>
            </p:cNvSpPr>
            <p:nvPr/>
          </p:nvSpPr>
          <p:spPr bwMode="auto">
            <a:xfrm>
              <a:off x="252" y="2296"/>
              <a:ext cx="409" cy="329"/>
            </a:xfrm>
            <a:custGeom>
              <a:avLst/>
              <a:gdLst/>
              <a:ahLst/>
              <a:cxnLst>
                <a:cxn ang="0">
                  <a:pos x="0" y="1415"/>
                </a:cxn>
                <a:cxn ang="0">
                  <a:pos x="357" y="1415"/>
                </a:cxn>
                <a:cxn ang="0">
                  <a:pos x="1772" y="0"/>
                </a:cxn>
                <a:cxn ang="0">
                  <a:pos x="0" y="0"/>
                </a:cxn>
                <a:cxn ang="0">
                  <a:pos x="0" y="1415"/>
                </a:cxn>
              </a:cxnLst>
              <a:rect l="0" t="0" r="r" b="b"/>
              <a:pathLst>
                <a:path w="1772" h="1415">
                  <a:moveTo>
                    <a:pt x="0" y="1415"/>
                  </a:moveTo>
                  <a:lnTo>
                    <a:pt x="357" y="1415"/>
                  </a:lnTo>
                  <a:lnTo>
                    <a:pt x="1772" y="0"/>
                  </a:lnTo>
                  <a:lnTo>
                    <a:pt x="0" y="0"/>
                  </a:lnTo>
                  <a:lnTo>
                    <a:pt x="0" y="1415"/>
                  </a:lnTo>
                  <a:close/>
                </a:path>
              </a:pathLst>
            </a:custGeom>
            <a:solidFill>
              <a:srgbClr val="27D3D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41" name="Freeform 217"/>
            <p:cNvSpPr>
              <a:spLocks/>
            </p:cNvSpPr>
            <p:nvPr/>
          </p:nvSpPr>
          <p:spPr bwMode="auto">
            <a:xfrm>
              <a:off x="303" y="2164"/>
              <a:ext cx="387" cy="461"/>
            </a:xfrm>
            <a:custGeom>
              <a:avLst/>
              <a:gdLst/>
              <a:ahLst/>
              <a:cxnLst>
                <a:cxn ang="0">
                  <a:pos x="0" y="1980"/>
                </a:cxn>
                <a:cxn ang="0">
                  <a:pos x="1678" y="1980"/>
                </a:cxn>
                <a:cxn ang="0">
                  <a:pos x="1678" y="37"/>
                </a:cxn>
                <a:cxn ang="0">
                  <a:pos x="1641" y="0"/>
                </a:cxn>
                <a:cxn ang="0">
                  <a:pos x="37" y="0"/>
                </a:cxn>
                <a:cxn ang="0">
                  <a:pos x="0" y="37"/>
                </a:cxn>
                <a:cxn ang="0">
                  <a:pos x="0" y="1980"/>
                </a:cxn>
              </a:cxnLst>
              <a:rect l="0" t="0" r="r" b="b"/>
              <a:pathLst>
                <a:path w="1678" h="1980">
                  <a:moveTo>
                    <a:pt x="0" y="1980"/>
                  </a:moveTo>
                  <a:lnTo>
                    <a:pt x="1678" y="1980"/>
                  </a:lnTo>
                  <a:lnTo>
                    <a:pt x="1678" y="37"/>
                  </a:lnTo>
                  <a:cubicBezTo>
                    <a:pt x="1678" y="17"/>
                    <a:pt x="1662" y="0"/>
                    <a:pt x="1641" y="0"/>
                  </a:cubicBezTo>
                  <a:lnTo>
                    <a:pt x="37" y="0"/>
                  </a:lnTo>
                  <a:cubicBezTo>
                    <a:pt x="17" y="0"/>
                    <a:pt x="0" y="17"/>
                    <a:pt x="0" y="37"/>
                  </a:cubicBezTo>
                  <a:lnTo>
                    <a:pt x="0" y="198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42" name="Freeform 218"/>
            <p:cNvSpPr>
              <a:spLocks/>
            </p:cNvSpPr>
            <p:nvPr/>
          </p:nvSpPr>
          <p:spPr bwMode="auto">
            <a:xfrm>
              <a:off x="303" y="2164"/>
              <a:ext cx="387" cy="30"/>
            </a:xfrm>
            <a:custGeom>
              <a:avLst/>
              <a:gdLst/>
              <a:ahLst/>
              <a:cxnLst>
                <a:cxn ang="0">
                  <a:pos x="1678" y="128"/>
                </a:cxn>
                <a:cxn ang="0">
                  <a:pos x="1678" y="37"/>
                </a:cxn>
                <a:cxn ang="0">
                  <a:pos x="1641" y="0"/>
                </a:cxn>
                <a:cxn ang="0">
                  <a:pos x="37" y="0"/>
                </a:cxn>
                <a:cxn ang="0">
                  <a:pos x="0" y="37"/>
                </a:cxn>
                <a:cxn ang="0">
                  <a:pos x="0" y="128"/>
                </a:cxn>
                <a:cxn ang="0">
                  <a:pos x="1678" y="128"/>
                </a:cxn>
              </a:cxnLst>
              <a:rect l="0" t="0" r="r" b="b"/>
              <a:pathLst>
                <a:path w="1678" h="128">
                  <a:moveTo>
                    <a:pt x="1678" y="128"/>
                  </a:moveTo>
                  <a:lnTo>
                    <a:pt x="1678" y="37"/>
                  </a:lnTo>
                  <a:cubicBezTo>
                    <a:pt x="1678" y="17"/>
                    <a:pt x="1662" y="0"/>
                    <a:pt x="1641" y="0"/>
                  </a:cubicBezTo>
                  <a:lnTo>
                    <a:pt x="37" y="0"/>
                  </a:lnTo>
                  <a:cubicBezTo>
                    <a:pt x="17" y="0"/>
                    <a:pt x="0" y="17"/>
                    <a:pt x="0" y="37"/>
                  </a:cubicBezTo>
                  <a:lnTo>
                    <a:pt x="0" y="128"/>
                  </a:lnTo>
                  <a:lnTo>
                    <a:pt x="1678" y="128"/>
                  </a:lnTo>
                  <a:close/>
                </a:path>
              </a:pathLst>
            </a:custGeom>
            <a:solidFill>
              <a:srgbClr val="43505C"/>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43" name="Freeform 219"/>
            <p:cNvSpPr>
              <a:spLocks/>
            </p:cNvSpPr>
            <p:nvPr/>
          </p:nvSpPr>
          <p:spPr bwMode="auto">
            <a:xfrm>
              <a:off x="268" y="2295"/>
              <a:ext cx="35" cy="330"/>
            </a:xfrm>
            <a:custGeom>
              <a:avLst/>
              <a:gdLst/>
              <a:ahLst/>
              <a:cxnLst>
                <a:cxn ang="0">
                  <a:pos x="148" y="0"/>
                </a:cxn>
                <a:cxn ang="0">
                  <a:pos x="0" y="0"/>
                </a:cxn>
                <a:cxn ang="0">
                  <a:pos x="148" y="1416"/>
                </a:cxn>
                <a:cxn ang="0">
                  <a:pos x="148" y="0"/>
                </a:cxn>
              </a:cxnLst>
              <a:rect l="0" t="0" r="r" b="b"/>
              <a:pathLst>
                <a:path w="148" h="1416">
                  <a:moveTo>
                    <a:pt x="148" y="0"/>
                  </a:moveTo>
                  <a:lnTo>
                    <a:pt x="0" y="0"/>
                  </a:lnTo>
                  <a:lnTo>
                    <a:pt x="148" y="1416"/>
                  </a:lnTo>
                  <a:lnTo>
                    <a:pt x="148" y="0"/>
                  </a:lnTo>
                  <a:close/>
                </a:path>
              </a:pathLst>
            </a:custGeom>
            <a:solidFill>
              <a:srgbClr val="00ADB4"/>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44" name="Freeform 220"/>
            <p:cNvSpPr>
              <a:spLocks/>
            </p:cNvSpPr>
            <p:nvPr/>
          </p:nvSpPr>
          <p:spPr bwMode="auto">
            <a:xfrm>
              <a:off x="690" y="2295"/>
              <a:ext cx="34" cy="330"/>
            </a:xfrm>
            <a:custGeom>
              <a:avLst/>
              <a:gdLst/>
              <a:ahLst/>
              <a:cxnLst>
                <a:cxn ang="0">
                  <a:pos x="0" y="0"/>
                </a:cxn>
                <a:cxn ang="0">
                  <a:pos x="149" y="0"/>
                </a:cxn>
                <a:cxn ang="0">
                  <a:pos x="0" y="1416"/>
                </a:cxn>
                <a:cxn ang="0">
                  <a:pos x="0" y="0"/>
                </a:cxn>
              </a:cxnLst>
              <a:rect l="0" t="0" r="r" b="b"/>
              <a:pathLst>
                <a:path w="149" h="1416">
                  <a:moveTo>
                    <a:pt x="0" y="0"/>
                  </a:moveTo>
                  <a:lnTo>
                    <a:pt x="149" y="0"/>
                  </a:lnTo>
                  <a:lnTo>
                    <a:pt x="0" y="1416"/>
                  </a:lnTo>
                  <a:lnTo>
                    <a:pt x="0" y="0"/>
                  </a:lnTo>
                  <a:close/>
                </a:path>
              </a:pathLst>
            </a:custGeom>
            <a:solidFill>
              <a:srgbClr val="00979C"/>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45" name="Oval 221"/>
            <p:cNvSpPr>
              <a:spLocks noChangeArrowheads="1"/>
            </p:cNvSpPr>
            <p:nvPr/>
          </p:nvSpPr>
          <p:spPr bwMode="auto">
            <a:xfrm>
              <a:off x="317" y="2175"/>
              <a:ext cx="8" cy="8"/>
            </a:xfrm>
            <a:prstGeom prst="ellipse">
              <a:avLst/>
            </a:prstGeom>
            <a:solidFill>
              <a:srgbClr val="EF753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46" name="Oval 222"/>
            <p:cNvSpPr>
              <a:spLocks noChangeArrowheads="1"/>
            </p:cNvSpPr>
            <p:nvPr/>
          </p:nvSpPr>
          <p:spPr bwMode="auto">
            <a:xfrm>
              <a:off x="333" y="2175"/>
              <a:ext cx="8" cy="8"/>
            </a:xfrm>
            <a:prstGeom prst="ellipse">
              <a:avLst/>
            </a:prstGeom>
            <a:solidFill>
              <a:srgbClr val="00ADB4"/>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47" name="Oval 223"/>
            <p:cNvSpPr>
              <a:spLocks noChangeArrowheads="1"/>
            </p:cNvSpPr>
            <p:nvPr/>
          </p:nvSpPr>
          <p:spPr bwMode="auto">
            <a:xfrm>
              <a:off x="350" y="2175"/>
              <a:ext cx="8" cy="8"/>
            </a:xfrm>
            <a:prstGeom prst="ellipse">
              <a:avLst/>
            </a:prstGeom>
            <a:solidFill>
              <a:srgbClr val="92ACD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48" name="Rectangle 224"/>
            <p:cNvSpPr>
              <a:spLocks noChangeArrowheads="1"/>
            </p:cNvSpPr>
            <p:nvPr/>
          </p:nvSpPr>
          <p:spPr bwMode="auto">
            <a:xfrm>
              <a:off x="375" y="2173"/>
              <a:ext cx="297" cy="11"/>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49" name="Rectangle 225"/>
            <p:cNvSpPr>
              <a:spLocks noChangeArrowheads="1"/>
            </p:cNvSpPr>
            <p:nvPr/>
          </p:nvSpPr>
          <p:spPr bwMode="auto">
            <a:xfrm>
              <a:off x="352" y="2566"/>
              <a:ext cx="289" cy="4"/>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50" name="Rectangle 226"/>
            <p:cNvSpPr>
              <a:spLocks noChangeArrowheads="1"/>
            </p:cNvSpPr>
            <p:nvPr/>
          </p:nvSpPr>
          <p:spPr bwMode="auto">
            <a:xfrm>
              <a:off x="352" y="2540"/>
              <a:ext cx="289" cy="4"/>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51" name="Rectangle 227"/>
            <p:cNvSpPr>
              <a:spLocks noChangeArrowheads="1"/>
            </p:cNvSpPr>
            <p:nvPr/>
          </p:nvSpPr>
          <p:spPr bwMode="auto">
            <a:xfrm>
              <a:off x="352" y="2515"/>
              <a:ext cx="289" cy="3"/>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52" name="Rectangle 228"/>
            <p:cNvSpPr>
              <a:spLocks noChangeArrowheads="1"/>
            </p:cNvSpPr>
            <p:nvPr/>
          </p:nvSpPr>
          <p:spPr bwMode="auto">
            <a:xfrm>
              <a:off x="352" y="2489"/>
              <a:ext cx="289" cy="4"/>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53" name="Rectangle 229"/>
            <p:cNvSpPr>
              <a:spLocks noChangeArrowheads="1"/>
            </p:cNvSpPr>
            <p:nvPr/>
          </p:nvSpPr>
          <p:spPr bwMode="auto">
            <a:xfrm>
              <a:off x="352" y="2250"/>
              <a:ext cx="289" cy="4"/>
            </a:xfrm>
            <a:prstGeom prst="rect">
              <a:avLst/>
            </a:prstGeom>
            <a:solidFill>
              <a:srgbClr val="00000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54" name="Rectangle 230"/>
            <p:cNvSpPr>
              <a:spLocks noChangeArrowheads="1"/>
            </p:cNvSpPr>
            <p:nvPr/>
          </p:nvSpPr>
          <p:spPr bwMode="auto">
            <a:xfrm>
              <a:off x="352" y="2218"/>
              <a:ext cx="289" cy="17"/>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55" name="Freeform 231"/>
            <p:cNvSpPr>
              <a:spLocks/>
            </p:cNvSpPr>
            <p:nvPr/>
          </p:nvSpPr>
          <p:spPr bwMode="auto">
            <a:xfrm>
              <a:off x="564" y="2280"/>
              <a:ext cx="36" cy="66"/>
            </a:xfrm>
            <a:custGeom>
              <a:avLst/>
              <a:gdLst/>
              <a:ahLst/>
              <a:cxnLst>
                <a:cxn ang="0">
                  <a:pos x="52" y="285"/>
                </a:cxn>
                <a:cxn ang="0">
                  <a:pos x="0" y="165"/>
                </a:cxn>
                <a:cxn ang="0">
                  <a:pos x="154" y="0"/>
                </a:cxn>
                <a:cxn ang="0">
                  <a:pos x="154" y="74"/>
                </a:cxn>
                <a:cxn ang="0">
                  <a:pos x="73" y="165"/>
                </a:cxn>
                <a:cxn ang="0">
                  <a:pos x="99" y="228"/>
                </a:cxn>
                <a:cxn ang="0">
                  <a:pos x="52" y="285"/>
                </a:cxn>
              </a:cxnLst>
              <a:rect l="0" t="0" r="r" b="b"/>
              <a:pathLst>
                <a:path w="154" h="285">
                  <a:moveTo>
                    <a:pt x="52" y="285"/>
                  </a:moveTo>
                  <a:cubicBezTo>
                    <a:pt x="20" y="255"/>
                    <a:pt x="0" y="212"/>
                    <a:pt x="0" y="165"/>
                  </a:cubicBezTo>
                  <a:cubicBezTo>
                    <a:pt x="0" y="77"/>
                    <a:pt x="68" y="6"/>
                    <a:pt x="154" y="0"/>
                  </a:cubicBezTo>
                  <a:lnTo>
                    <a:pt x="154" y="74"/>
                  </a:lnTo>
                  <a:cubicBezTo>
                    <a:pt x="109" y="79"/>
                    <a:pt x="73" y="118"/>
                    <a:pt x="73" y="165"/>
                  </a:cubicBezTo>
                  <a:cubicBezTo>
                    <a:pt x="73" y="189"/>
                    <a:pt x="83" y="212"/>
                    <a:pt x="99" y="228"/>
                  </a:cubicBezTo>
                  <a:lnTo>
                    <a:pt x="52" y="285"/>
                  </a:lnTo>
                  <a:close/>
                </a:path>
              </a:pathLst>
            </a:custGeom>
            <a:solidFill>
              <a:srgbClr val="6C87B4"/>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56" name="Freeform 232"/>
            <p:cNvSpPr>
              <a:spLocks/>
            </p:cNvSpPr>
            <p:nvPr/>
          </p:nvSpPr>
          <p:spPr bwMode="auto">
            <a:xfrm>
              <a:off x="609" y="2313"/>
              <a:ext cx="32" cy="43"/>
            </a:xfrm>
            <a:custGeom>
              <a:avLst/>
              <a:gdLst/>
              <a:ahLst/>
              <a:cxnLst>
                <a:cxn ang="0">
                  <a:pos x="136" y="0"/>
                </a:cxn>
                <a:cxn ang="0">
                  <a:pos x="138" y="24"/>
                </a:cxn>
                <a:cxn ang="0">
                  <a:pos x="13" y="184"/>
                </a:cxn>
                <a:cxn ang="0">
                  <a:pos x="0" y="111"/>
                </a:cxn>
                <a:cxn ang="0">
                  <a:pos x="65" y="24"/>
                </a:cxn>
                <a:cxn ang="0">
                  <a:pos x="64" y="15"/>
                </a:cxn>
                <a:cxn ang="0">
                  <a:pos x="136" y="0"/>
                </a:cxn>
              </a:cxnLst>
              <a:rect l="0" t="0" r="r" b="b"/>
              <a:pathLst>
                <a:path w="138" h="184">
                  <a:moveTo>
                    <a:pt x="136" y="0"/>
                  </a:moveTo>
                  <a:cubicBezTo>
                    <a:pt x="137" y="8"/>
                    <a:pt x="138" y="16"/>
                    <a:pt x="138" y="24"/>
                  </a:cubicBezTo>
                  <a:cubicBezTo>
                    <a:pt x="138" y="101"/>
                    <a:pt x="84" y="166"/>
                    <a:pt x="13" y="184"/>
                  </a:cubicBezTo>
                  <a:lnTo>
                    <a:pt x="0" y="111"/>
                  </a:lnTo>
                  <a:cubicBezTo>
                    <a:pt x="37" y="100"/>
                    <a:pt x="65" y="65"/>
                    <a:pt x="65" y="24"/>
                  </a:cubicBezTo>
                  <a:cubicBezTo>
                    <a:pt x="65" y="21"/>
                    <a:pt x="65" y="18"/>
                    <a:pt x="64" y="15"/>
                  </a:cubicBezTo>
                  <a:lnTo>
                    <a:pt x="136" y="0"/>
                  </a:lnTo>
                  <a:close/>
                </a:path>
              </a:pathLst>
            </a:custGeom>
            <a:solidFill>
              <a:srgbClr val="30394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57" name="Freeform 233"/>
            <p:cNvSpPr>
              <a:spLocks/>
            </p:cNvSpPr>
            <p:nvPr/>
          </p:nvSpPr>
          <p:spPr bwMode="auto">
            <a:xfrm>
              <a:off x="580" y="2336"/>
              <a:ext cx="27" cy="21"/>
            </a:xfrm>
            <a:custGeom>
              <a:avLst/>
              <a:gdLst/>
              <a:ahLst/>
              <a:cxnLst>
                <a:cxn ang="0">
                  <a:pos x="114" y="86"/>
                </a:cxn>
                <a:cxn ang="0">
                  <a:pos x="96" y="87"/>
                </a:cxn>
                <a:cxn ang="0">
                  <a:pos x="0" y="57"/>
                </a:cxn>
                <a:cxn ang="0">
                  <a:pos x="47" y="0"/>
                </a:cxn>
                <a:cxn ang="0">
                  <a:pos x="96" y="14"/>
                </a:cxn>
                <a:cxn ang="0">
                  <a:pos x="101" y="14"/>
                </a:cxn>
                <a:cxn ang="0">
                  <a:pos x="114" y="86"/>
                </a:cxn>
              </a:cxnLst>
              <a:rect l="0" t="0" r="r" b="b"/>
              <a:pathLst>
                <a:path w="114" h="87">
                  <a:moveTo>
                    <a:pt x="114" y="86"/>
                  </a:moveTo>
                  <a:cubicBezTo>
                    <a:pt x="108" y="87"/>
                    <a:pt x="102" y="87"/>
                    <a:pt x="96" y="87"/>
                  </a:cubicBezTo>
                  <a:cubicBezTo>
                    <a:pt x="60" y="87"/>
                    <a:pt x="27" y="76"/>
                    <a:pt x="0" y="57"/>
                  </a:cubicBezTo>
                  <a:lnTo>
                    <a:pt x="47" y="0"/>
                  </a:lnTo>
                  <a:cubicBezTo>
                    <a:pt x="61" y="9"/>
                    <a:pt x="78" y="14"/>
                    <a:pt x="96" y="14"/>
                  </a:cubicBezTo>
                  <a:cubicBezTo>
                    <a:pt x="98" y="14"/>
                    <a:pt x="99" y="14"/>
                    <a:pt x="101" y="14"/>
                  </a:cubicBezTo>
                  <a:lnTo>
                    <a:pt x="114" y="86"/>
                  </a:lnTo>
                  <a:close/>
                </a:path>
              </a:pathLst>
            </a:custGeom>
            <a:solidFill>
              <a:srgbClr val="2184A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58" name="Freeform 234"/>
            <p:cNvSpPr>
              <a:spLocks/>
            </p:cNvSpPr>
            <p:nvPr/>
          </p:nvSpPr>
          <p:spPr bwMode="auto">
            <a:xfrm>
              <a:off x="605" y="2280"/>
              <a:ext cx="34" cy="31"/>
            </a:xfrm>
            <a:custGeom>
              <a:avLst/>
              <a:gdLst/>
              <a:ahLst/>
              <a:cxnLst>
                <a:cxn ang="0">
                  <a:pos x="0" y="74"/>
                </a:cxn>
                <a:cxn ang="0">
                  <a:pos x="76" y="135"/>
                </a:cxn>
                <a:cxn ang="0">
                  <a:pos x="147" y="119"/>
                </a:cxn>
                <a:cxn ang="0">
                  <a:pos x="0" y="0"/>
                </a:cxn>
                <a:cxn ang="0">
                  <a:pos x="0" y="74"/>
                </a:cxn>
              </a:cxnLst>
              <a:rect l="0" t="0" r="r" b="b"/>
              <a:pathLst>
                <a:path w="147" h="135">
                  <a:moveTo>
                    <a:pt x="0" y="74"/>
                  </a:moveTo>
                  <a:cubicBezTo>
                    <a:pt x="35" y="78"/>
                    <a:pt x="64" y="102"/>
                    <a:pt x="76" y="135"/>
                  </a:cubicBezTo>
                  <a:lnTo>
                    <a:pt x="147" y="119"/>
                  </a:lnTo>
                  <a:cubicBezTo>
                    <a:pt x="129" y="54"/>
                    <a:pt x="70" y="5"/>
                    <a:pt x="0" y="0"/>
                  </a:cubicBezTo>
                  <a:lnTo>
                    <a:pt x="0" y="74"/>
                  </a:lnTo>
                  <a:close/>
                </a:path>
              </a:pathLst>
            </a:custGeom>
            <a:solidFill>
              <a:srgbClr val="27D3D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59" name="Freeform 235"/>
            <p:cNvSpPr>
              <a:spLocks/>
            </p:cNvSpPr>
            <p:nvPr/>
          </p:nvSpPr>
          <p:spPr bwMode="auto">
            <a:xfrm>
              <a:off x="566" y="2382"/>
              <a:ext cx="35" cy="67"/>
            </a:xfrm>
            <a:custGeom>
              <a:avLst/>
              <a:gdLst/>
              <a:ahLst/>
              <a:cxnLst>
                <a:cxn ang="0">
                  <a:pos x="52" y="284"/>
                </a:cxn>
                <a:cxn ang="0">
                  <a:pos x="0" y="164"/>
                </a:cxn>
                <a:cxn ang="0">
                  <a:pos x="154" y="0"/>
                </a:cxn>
                <a:cxn ang="0">
                  <a:pos x="154" y="73"/>
                </a:cxn>
                <a:cxn ang="0">
                  <a:pos x="73" y="164"/>
                </a:cxn>
                <a:cxn ang="0">
                  <a:pos x="98" y="227"/>
                </a:cxn>
                <a:cxn ang="0">
                  <a:pos x="52" y="284"/>
                </a:cxn>
              </a:cxnLst>
              <a:rect l="0" t="0" r="r" b="b"/>
              <a:pathLst>
                <a:path w="154" h="284">
                  <a:moveTo>
                    <a:pt x="52" y="284"/>
                  </a:moveTo>
                  <a:cubicBezTo>
                    <a:pt x="20" y="254"/>
                    <a:pt x="0" y="211"/>
                    <a:pt x="0" y="164"/>
                  </a:cubicBezTo>
                  <a:cubicBezTo>
                    <a:pt x="0" y="77"/>
                    <a:pt x="68" y="5"/>
                    <a:pt x="154" y="0"/>
                  </a:cubicBezTo>
                  <a:lnTo>
                    <a:pt x="154" y="73"/>
                  </a:lnTo>
                  <a:cubicBezTo>
                    <a:pt x="108" y="78"/>
                    <a:pt x="73" y="117"/>
                    <a:pt x="73" y="164"/>
                  </a:cubicBezTo>
                  <a:cubicBezTo>
                    <a:pt x="73" y="189"/>
                    <a:pt x="82" y="211"/>
                    <a:pt x="98" y="227"/>
                  </a:cubicBezTo>
                  <a:lnTo>
                    <a:pt x="52" y="284"/>
                  </a:lnTo>
                  <a:close/>
                </a:path>
              </a:pathLst>
            </a:custGeom>
            <a:solidFill>
              <a:srgbClr val="69848F"/>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60" name="Freeform 236"/>
            <p:cNvSpPr>
              <a:spLocks/>
            </p:cNvSpPr>
            <p:nvPr/>
          </p:nvSpPr>
          <p:spPr bwMode="auto">
            <a:xfrm>
              <a:off x="610" y="2415"/>
              <a:ext cx="32" cy="43"/>
            </a:xfrm>
            <a:custGeom>
              <a:avLst/>
              <a:gdLst/>
              <a:ahLst/>
              <a:cxnLst>
                <a:cxn ang="0">
                  <a:pos x="137" y="0"/>
                </a:cxn>
                <a:cxn ang="0">
                  <a:pos x="138" y="24"/>
                </a:cxn>
                <a:cxn ang="0">
                  <a:pos x="13" y="184"/>
                </a:cxn>
                <a:cxn ang="0">
                  <a:pos x="0" y="112"/>
                </a:cxn>
                <a:cxn ang="0">
                  <a:pos x="65" y="24"/>
                </a:cxn>
                <a:cxn ang="0">
                  <a:pos x="65" y="16"/>
                </a:cxn>
                <a:cxn ang="0">
                  <a:pos x="137" y="0"/>
                </a:cxn>
              </a:cxnLst>
              <a:rect l="0" t="0" r="r" b="b"/>
              <a:pathLst>
                <a:path w="138" h="184">
                  <a:moveTo>
                    <a:pt x="137" y="0"/>
                  </a:moveTo>
                  <a:cubicBezTo>
                    <a:pt x="138" y="8"/>
                    <a:pt x="138" y="16"/>
                    <a:pt x="138" y="24"/>
                  </a:cubicBezTo>
                  <a:cubicBezTo>
                    <a:pt x="138" y="101"/>
                    <a:pt x="85" y="166"/>
                    <a:pt x="13" y="184"/>
                  </a:cubicBezTo>
                  <a:lnTo>
                    <a:pt x="0" y="112"/>
                  </a:lnTo>
                  <a:cubicBezTo>
                    <a:pt x="38" y="100"/>
                    <a:pt x="65" y="65"/>
                    <a:pt x="65" y="24"/>
                  </a:cubicBezTo>
                  <a:cubicBezTo>
                    <a:pt x="65" y="21"/>
                    <a:pt x="65" y="18"/>
                    <a:pt x="65" y="16"/>
                  </a:cubicBezTo>
                  <a:lnTo>
                    <a:pt x="137" y="0"/>
                  </a:lnTo>
                  <a:close/>
                </a:path>
              </a:pathLst>
            </a:custGeom>
            <a:solidFill>
              <a:srgbClr val="53676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61" name="Freeform 237"/>
            <p:cNvSpPr>
              <a:spLocks/>
            </p:cNvSpPr>
            <p:nvPr/>
          </p:nvSpPr>
          <p:spPr bwMode="auto">
            <a:xfrm>
              <a:off x="582" y="2439"/>
              <a:ext cx="26" cy="20"/>
            </a:xfrm>
            <a:custGeom>
              <a:avLst/>
              <a:gdLst/>
              <a:ahLst/>
              <a:cxnLst>
                <a:cxn ang="0">
                  <a:pos x="113" y="87"/>
                </a:cxn>
                <a:cxn ang="0">
                  <a:pos x="96" y="88"/>
                </a:cxn>
                <a:cxn ang="0">
                  <a:pos x="0" y="57"/>
                </a:cxn>
                <a:cxn ang="0">
                  <a:pos x="46" y="0"/>
                </a:cxn>
                <a:cxn ang="0">
                  <a:pos x="96" y="15"/>
                </a:cxn>
                <a:cxn ang="0">
                  <a:pos x="101" y="15"/>
                </a:cxn>
                <a:cxn ang="0">
                  <a:pos x="113" y="87"/>
                </a:cxn>
              </a:cxnLst>
              <a:rect l="0" t="0" r="r" b="b"/>
              <a:pathLst>
                <a:path w="113" h="88">
                  <a:moveTo>
                    <a:pt x="113" y="87"/>
                  </a:moveTo>
                  <a:cubicBezTo>
                    <a:pt x="108" y="88"/>
                    <a:pt x="102" y="88"/>
                    <a:pt x="96" y="88"/>
                  </a:cubicBezTo>
                  <a:cubicBezTo>
                    <a:pt x="60" y="88"/>
                    <a:pt x="27" y="76"/>
                    <a:pt x="0" y="57"/>
                  </a:cubicBezTo>
                  <a:lnTo>
                    <a:pt x="46" y="0"/>
                  </a:lnTo>
                  <a:cubicBezTo>
                    <a:pt x="60" y="9"/>
                    <a:pt x="77" y="15"/>
                    <a:pt x="96" y="15"/>
                  </a:cubicBezTo>
                  <a:cubicBezTo>
                    <a:pt x="97" y="15"/>
                    <a:pt x="99" y="15"/>
                    <a:pt x="101" y="15"/>
                  </a:cubicBezTo>
                  <a:lnTo>
                    <a:pt x="113" y="87"/>
                  </a:lnTo>
                  <a:close/>
                </a:path>
              </a:pathLst>
            </a:custGeom>
            <a:solidFill>
              <a:srgbClr val="4D8388"/>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62" name="Freeform 238"/>
            <p:cNvSpPr>
              <a:spLocks/>
            </p:cNvSpPr>
            <p:nvPr/>
          </p:nvSpPr>
          <p:spPr bwMode="auto">
            <a:xfrm>
              <a:off x="606" y="2382"/>
              <a:ext cx="34" cy="32"/>
            </a:xfrm>
            <a:custGeom>
              <a:avLst/>
              <a:gdLst/>
              <a:ahLst/>
              <a:cxnLst>
                <a:cxn ang="0">
                  <a:pos x="0" y="73"/>
                </a:cxn>
                <a:cxn ang="0">
                  <a:pos x="76" y="134"/>
                </a:cxn>
                <a:cxn ang="0">
                  <a:pos x="148" y="119"/>
                </a:cxn>
                <a:cxn ang="0">
                  <a:pos x="0" y="0"/>
                </a:cxn>
                <a:cxn ang="0">
                  <a:pos x="0" y="73"/>
                </a:cxn>
              </a:cxnLst>
              <a:rect l="0" t="0" r="r" b="b"/>
              <a:pathLst>
                <a:path w="148" h="134">
                  <a:moveTo>
                    <a:pt x="0" y="73"/>
                  </a:moveTo>
                  <a:cubicBezTo>
                    <a:pt x="36" y="77"/>
                    <a:pt x="65" y="102"/>
                    <a:pt x="76" y="134"/>
                  </a:cubicBezTo>
                  <a:lnTo>
                    <a:pt x="148" y="119"/>
                  </a:lnTo>
                  <a:cubicBezTo>
                    <a:pt x="129" y="53"/>
                    <a:pt x="71" y="4"/>
                    <a:pt x="0" y="0"/>
                  </a:cubicBezTo>
                  <a:lnTo>
                    <a:pt x="0" y="73"/>
                  </a:lnTo>
                  <a:close/>
                </a:path>
              </a:pathLst>
            </a:custGeom>
            <a:solidFill>
              <a:srgbClr val="4FA09D"/>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63" name="Rectangle 239"/>
            <p:cNvSpPr>
              <a:spLocks noChangeArrowheads="1"/>
            </p:cNvSpPr>
            <p:nvPr/>
          </p:nvSpPr>
          <p:spPr bwMode="auto">
            <a:xfrm>
              <a:off x="357" y="2355"/>
              <a:ext cx="13" cy="104"/>
            </a:xfrm>
            <a:prstGeom prst="rect">
              <a:avLst/>
            </a:prstGeom>
            <a:solidFill>
              <a:srgbClr val="F4AB4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64" name="Rectangle 240"/>
            <p:cNvSpPr>
              <a:spLocks noChangeArrowheads="1"/>
            </p:cNvSpPr>
            <p:nvPr/>
          </p:nvSpPr>
          <p:spPr bwMode="auto">
            <a:xfrm>
              <a:off x="382" y="2384"/>
              <a:ext cx="12" cy="75"/>
            </a:xfrm>
            <a:prstGeom prst="rect">
              <a:avLst/>
            </a:prstGeom>
            <a:solidFill>
              <a:srgbClr val="F4AB4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65" name="Rectangle 241"/>
            <p:cNvSpPr>
              <a:spLocks noChangeArrowheads="1"/>
            </p:cNvSpPr>
            <p:nvPr/>
          </p:nvSpPr>
          <p:spPr bwMode="auto">
            <a:xfrm>
              <a:off x="407" y="2333"/>
              <a:ext cx="12" cy="126"/>
            </a:xfrm>
            <a:prstGeom prst="rect">
              <a:avLst/>
            </a:prstGeom>
            <a:solidFill>
              <a:srgbClr val="F4AB4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66" name="Rectangle 242"/>
            <p:cNvSpPr>
              <a:spLocks noChangeArrowheads="1"/>
            </p:cNvSpPr>
            <p:nvPr/>
          </p:nvSpPr>
          <p:spPr bwMode="auto">
            <a:xfrm>
              <a:off x="431" y="2355"/>
              <a:ext cx="13" cy="104"/>
            </a:xfrm>
            <a:prstGeom prst="rect">
              <a:avLst/>
            </a:prstGeom>
            <a:solidFill>
              <a:srgbClr val="F4AB4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67" name="Rectangle 243"/>
            <p:cNvSpPr>
              <a:spLocks noChangeArrowheads="1"/>
            </p:cNvSpPr>
            <p:nvPr/>
          </p:nvSpPr>
          <p:spPr bwMode="auto">
            <a:xfrm>
              <a:off x="456" y="2346"/>
              <a:ext cx="12" cy="113"/>
            </a:xfrm>
            <a:prstGeom prst="rect">
              <a:avLst/>
            </a:prstGeom>
            <a:solidFill>
              <a:srgbClr val="F4AB4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68" name="Rectangle 244"/>
            <p:cNvSpPr>
              <a:spLocks noChangeArrowheads="1"/>
            </p:cNvSpPr>
            <p:nvPr/>
          </p:nvSpPr>
          <p:spPr bwMode="auto">
            <a:xfrm>
              <a:off x="481" y="2332"/>
              <a:ext cx="12" cy="127"/>
            </a:xfrm>
            <a:prstGeom prst="rect">
              <a:avLst/>
            </a:prstGeom>
            <a:solidFill>
              <a:srgbClr val="F4AB4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69" name="Rectangle 245"/>
            <p:cNvSpPr>
              <a:spLocks noChangeArrowheads="1"/>
            </p:cNvSpPr>
            <p:nvPr/>
          </p:nvSpPr>
          <p:spPr bwMode="auto">
            <a:xfrm>
              <a:off x="505" y="2280"/>
              <a:ext cx="13" cy="179"/>
            </a:xfrm>
            <a:prstGeom prst="rect">
              <a:avLst/>
            </a:prstGeom>
            <a:solidFill>
              <a:srgbClr val="F4AB4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0" name="Rectangle 246"/>
            <p:cNvSpPr>
              <a:spLocks noChangeArrowheads="1"/>
            </p:cNvSpPr>
            <p:nvPr/>
          </p:nvSpPr>
          <p:spPr bwMode="auto">
            <a:xfrm>
              <a:off x="530" y="2338"/>
              <a:ext cx="12" cy="121"/>
            </a:xfrm>
            <a:prstGeom prst="rect">
              <a:avLst/>
            </a:prstGeom>
            <a:solidFill>
              <a:srgbClr val="F4AB4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1" name="Rectangle 247"/>
            <p:cNvSpPr>
              <a:spLocks noChangeArrowheads="1"/>
            </p:cNvSpPr>
            <p:nvPr/>
          </p:nvSpPr>
          <p:spPr bwMode="auto">
            <a:xfrm>
              <a:off x="357" y="2384"/>
              <a:ext cx="13" cy="75"/>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2" name="Rectangle 248"/>
            <p:cNvSpPr>
              <a:spLocks noChangeArrowheads="1"/>
            </p:cNvSpPr>
            <p:nvPr/>
          </p:nvSpPr>
          <p:spPr bwMode="auto">
            <a:xfrm>
              <a:off x="382" y="2384"/>
              <a:ext cx="12" cy="75"/>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3" name="Rectangle 249"/>
            <p:cNvSpPr>
              <a:spLocks noChangeArrowheads="1"/>
            </p:cNvSpPr>
            <p:nvPr/>
          </p:nvSpPr>
          <p:spPr bwMode="auto">
            <a:xfrm>
              <a:off x="407" y="2384"/>
              <a:ext cx="12" cy="75"/>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4" name="Rectangle 250"/>
            <p:cNvSpPr>
              <a:spLocks noChangeArrowheads="1"/>
            </p:cNvSpPr>
            <p:nvPr/>
          </p:nvSpPr>
          <p:spPr bwMode="auto">
            <a:xfrm>
              <a:off x="431" y="2384"/>
              <a:ext cx="13" cy="75"/>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5" name="Rectangle 251"/>
            <p:cNvSpPr>
              <a:spLocks noChangeArrowheads="1"/>
            </p:cNvSpPr>
            <p:nvPr/>
          </p:nvSpPr>
          <p:spPr bwMode="auto">
            <a:xfrm>
              <a:off x="456" y="2384"/>
              <a:ext cx="12" cy="75"/>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6" name="Rectangle 252"/>
            <p:cNvSpPr>
              <a:spLocks noChangeArrowheads="1"/>
            </p:cNvSpPr>
            <p:nvPr/>
          </p:nvSpPr>
          <p:spPr bwMode="auto">
            <a:xfrm>
              <a:off x="481" y="2384"/>
              <a:ext cx="12" cy="75"/>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7" name="Rectangle 253"/>
            <p:cNvSpPr>
              <a:spLocks noChangeArrowheads="1"/>
            </p:cNvSpPr>
            <p:nvPr/>
          </p:nvSpPr>
          <p:spPr bwMode="auto">
            <a:xfrm>
              <a:off x="505" y="2384"/>
              <a:ext cx="13" cy="75"/>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8" name="Rectangle 254"/>
            <p:cNvSpPr>
              <a:spLocks noChangeArrowheads="1"/>
            </p:cNvSpPr>
            <p:nvPr/>
          </p:nvSpPr>
          <p:spPr bwMode="auto">
            <a:xfrm>
              <a:off x="530" y="2384"/>
              <a:ext cx="12" cy="75"/>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9" name="Freeform 255"/>
            <p:cNvSpPr>
              <a:spLocks/>
            </p:cNvSpPr>
            <p:nvPr/>
          </p:nvSpPr>
          <p:spPr bwMode="auto">
            <a:xfrm>
              <a:off x="97" y="2341"/>
              <a:ext cx="274" cy="331"/>
            </a:xfrm>
            <a:custGeom>
              <a:avLst/>
              <a:gdLst/>
              <a:ahLst/>
              <a:cxnLst>
                <a:cxn ang="0">
                  <a:pos x="80" y="0"/>
                </a:cxn>
                <a:cxn ang="0">
                  <a:pos x="1107" y="0"/>
                </a:cxn>
                <a:cxn ang="0">
                  <a:pos x="1187" y="80"/>
                </a:cxn>
                <a:cxn ang="0">
                  <a:pos x="1187" y="1341"/>
                </a:cxn>
                <a:cxn ang="0">
                  <a:pos x="1107" y="1421"/>
                </a:cxn>
                <a:cxn ang="0">
                  <a:pos x="80" y="1421"/>
                </a:cxn>
                <a:cxn ang="0">
                  <a:pos x="0" y="1341"/>
                </a:cxn>
                <a:cxn ang="0">
                  <a:pos x="0" y="80"/>
                </a:cxn>
                <a:cxn ang="0">
                  <a:pos x="80" y="0"/>
                </a:cxn>
              </a:cxnLst>
              <a:rect l="0" t="0" r="r" b="b"/>
              <a:pathLst>
                <a:path w="1187" h="1421">
                  <a:moveTo>
                    <a:pt x="80" y="0"/>
                  </a:moveTo>
                  <a:lnTo>
                    <a:pt x="1107" y="0"/>
                  </a:lnTo>
                  <a:cubicBezTo>
                    <a:pt x="1151" y="0"/>
                    <a:pt x="1187" y="36"/>
                    <a:pt x="1187" y="80"/>
                  </a:cubicBezTo>
                  <a:lnTo>
                    <a:pt x="1187" y="1341"/>
                  </a:lnTo>
                  <a:cubicBezTo>
                    <a:pt x="1187" y="1385"/>
                    <a:pt x="1151" y="1421"/>
                    <a:pt x="1107" y="1421"/>
                  </a:cubicBezTo>
                  <a:lnTo>
                    <a:pt x="80" y="1421"/>
                  </a:lnTo>
                  <a:cubicBezTo>
                    <a:pt x="36" y="1421"/>
                    <a:pt x="0" y="1385"/>
                    <a:pt x="0" y="1341"/>
                  </a:cubicBezTo>
                  <a:lnTo>
                    <a:pt x="0" y="80"/>
                  </a:lnTo>
                  <a:cubicBezTo>
                    <a:pt x="0" y="36"/>
                    <a:pt x="36" y="0"/>
                    <a:pt x="80" y="0"/>
                  </a:cubicBezTo>
                  <a:close/>
                </a:path>
              </a:pathLst>
            </a:custGeom>
            <a:solidFill>
              <a:srgbClr val="30394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80" name="Freeform 256"/>
            <p:cNvSpPr>
              <a:spLocks/>
            </p:cNvSpPr>
            <p:nvPr/>
          </p:nvSpPr>
          <p:spPr bwMode="auto">
            <a:xfrm>
              <a:off x="97" y="2353"/>
              <a:ext cx="274" cy="93"/>
            </a:xfrm>
            <a:custGeom>
              <a:avLst/>
              <a:gdLst/>
              <a:ahLst/>
              <a:cxnLst>
                <a:cxn ang="0">
                  <a:pos x="80" y="0"/>
                </a:cxn>
                <a:cxn ang="0">
                  <a:pos x="1107" y="0"/>
                </a:cxn>
                <a:cxn ang="0">
                  <a:pos x="1187" y="81"/>
                </a:cxn>
                <a:cxn ang="0">
                  <a:pos x="1187" y="399"/>
                </a:cxn>
                <a:cxn ang="0">
                  <a:pos x="0" y="399"/>
                </a:cxn>
                <a:cxn ang="0">
                  <a:pos x="0" y="81"/>
                </a:cxn>
                <a:cxn ang="0">
                  <a:pos x="80" y="0"/>
                </a:cxn>
              </a:cxnLst>
              <a:rect l="0" t="0" r="r" b="b"/>
              <a:pathLst>
                <a:path w="1187" h="399">
                  <a:moveTo>
                    <a:pt x="80" y="0"/>
                  </a:moveTo>
                  <a:lnTo>
                    <a:pt x="1107" y="0"/>
                  </a:lnTo>
                  <a:cubicBezTo>
                    <a:pt x="1151" y="0"/>
                    <a:pt x="1187" y="36"/>
                    <a:pt x="1187" y="81"/>
                  </a:cubicBezTo>
                  <a:lnTo>
                    <a:pt x="1187" y="399"/>
                  </a:lnTo>
                  <a:lnTo>
                    <a:pt x="0" y="399"/>
                  </a:lnTo>
                  <a:lnTo>
                    <a:pt x="0" y="81"/>
                  </a:lnTo>
                  <a:cubicBezTo>
                    <a:pt x="0" y="36"/>
                    <a:pt x="36" y="0"/>
                    <a:pt x="80" y="0"/>
                  </a:cubicBezTo>
                  <a:close/>
                </a:path>
              </a:pathLst>
            </a:custGeom>
            <a:solidFill>
              <a:srgbClr val="76819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81" name="Rectangle 257"/>
            <p:cNvSpPr>
              <a:spLocks noChangeArrowheads="1"/>
            </p:cNvSpPr>
            <p:nvPr/>
          </p:nvSpPr>
          <p:spPr bwMode="auto">
            <a:xfrm>
              <a:off x="122" y="2373"/>
              <a:ext cx="221" cy="58"/>
            </a:xfrm>
            <a:prstGeom prst="rect">
              <a:avLst/>
            </a:prstGeom>
            <a:solidFill>
              <a:srgbClr val="00ADB4"/>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82" name="Rectangle 258"/>
            <p:cNvSpPr>
              <a:spLocks noChangeArrowheads="1"/>
            </p:cNvSpPr>
            <p:nvPr/>
          </p:nvSpPr>
          <p:spPr bwMode="auto">
            <a:xfrm>
              <a:off x="132" y="2381"/>
              <a:ext cx="211" cy="50"/>
            </a:xfrm>
            <a:prstGeom prst="rect">
              <a:avLst/>
            </a:prstGeom>
            <a:solidFill>
              <a:srgbClr val="35EC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83" name="Freeform 259"/>
            <p:cNvSpPr>
              <a:spLocks/>
            </p:cNvSpPr>
            <p:nvPr/>
          </p:nvSpPr>
          <p:spPr bwMode="auto">
            <a:xfrm>
              <a:off x="120" y="2467"/>
              <a:ext cx="49" cy="38"/>
            </a:xfrm>
            <a:custGeom>
              <a:avLst/>
              <a:gdLst/>
              <a:ahLst/>
              <a:cxnLst>
                <a:cxn ang="0">
                  <a:pos x="9" y="0"/>
                </a:cxn>
                <a:cxn ang="0">
                  <a:pos x="9" y="0"/>
                </a:cxn>
                <a:cxn ang="0">
                  <a:pos x="205" y="0"/>
                </a:cxn>
                <a:cxn ang="0">
                  <a:pos x="214" y="9"/>
                </a:cxn>
                <a:cxn ang="0">
                  <a:pos x="214" y="9"/>
                </a:cxn>
                <a:cxn ang="0">
                  <a:pos x="214" y="153"/>
                </a:cxn>
                <a:cxn ang="0">
                  <a:pos x="205" y="162"/>
                </a:cxn>
                <a:cxn ang="0">
                  <a:pos x="205" y="162"/>
                </a:cxn>
                <a:cxn ang="0">
                  <a:pos x="9" y="162"/>
                </a:cxn>
                <a:cxn ang="0">
                  <a:pos x="0" y="153"/>
                </a:cxn>
                <a:cxn ang="0">
                  <a:pos x="0" y="153"/>
                </a:cxn>
                <a:cxn ang="0">
                  <a:pos x="0" y="9"/>
                </a:cxn>
                <a:cxn ang="0">
                  <a:pos x="9" y="0"/>
                </a:cxn>
              </a:cxnLst>
              <a:rect l="0" t="0" r="r" b="b"/>
              <a:pathLst>
                <a:path w="214" h="162">
                  <a:moveTo>
                    <a:pt x="9" y="0"/>
                  </a:moveTo>
                  <a:lnTo>
                    <a:pt x="9" y="0"/>
                  </a:lnTo>
                  <a:lnTo>
                    <a:pt x="205" y="0"/>
                  </a:lnTo>
                  <a:cubicBezTo>
                    <a:pt x="210" y="0"/>
                    <a:pt x="214" y="4"/>
                    <a:pt x="214" y="9"/>
                  </a:cubicBezTo>
                  <a:lnTo>
                    <a:pt x="214" y="9"/>
                  </a:lnTo>
                  <a:lnTo>
                    <a:pt x="214" y="153"/>
                  </a:lnTo>
                  <a:cubicBezTo>
                    <a:pt x="214" y="158"/>
                    <a:pt x="210" y="162"/>
                    <a:pt x="205" y="162"/>
                  </a:cubicBezTo>
                  <a:lnTo>
                    <a:pt x="205" y="162"/>
                  </a:lnTo>
                  <a:lnTo>
                    <a:pt x="9" y="162"/>
                  </a:lnTo>
                  <a:cubicBezTo>
                    <a:pt x="4" y="162"/>
                    <a:pt x="0" y="158"/>
                    <a:pt x="0" y="153"/>
                  </a:cubicBezTo>
                  <a:lnTo>
                    <a:pt x="0" y="153"/>
                  </a:lnTo>
                  <a:lnTo>
                    <a:pt x="0" y="9"/>
                  </a:lnTo>
                  <a:cubicBezTo>
                    <a:pt x="0" y="4"/>
                    <a:pt x="4" y="0"/>
                    <a:pt x="9" y="0"/>
                  </a:cubicBezTo>
                  <a:close/>
                </a:path>
              </a:pathLst>
            </a:custGeom>
            <a:solidFill>
              <a:srgbClr val="00ADB4"/>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84" name="Rectangle 260"/>
            <p:cNvSpPr>
              <a:spLocks noChangeArrowheads="1"/>
            </p:cNvSpPr>
            <p:nvPr/>
          </p:nvSpPr>
          <p:spPr bwMode="auto">
            <a:xfrm>
              <a:off x="122" y="2516"/>
              <a:ext cx="45"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85" name="Freeform 261"/>
            <p:cNvSpPr>
              <a:spLocks noEditPoints="1"/>
            </p:cNvSpPr>
            <p:nvPr/>
          </p:nvSpPr>
          <p:spPr bwMode="auto">
            <a:xfrm>
              <a:off x="120" y="2514"/>
              <a:ext cx="49" cy="38"/>
            </a:xfrm>
            <a:custGeom>
              <a:avLst/>
              <a:gdLst/>
              <a:ahLst/>
              <a:cxnLst>
                <a:cxn ang="0">
                  <a:pos x="9" y="0"/>
                </a:cxn>
                <a:cxn ang="0">
                  <a:pos x="9" y="0"/>
                </a:cxn>
                <a:cxn ang="0">
                  <a:pos x="205" y="0"/>
                </a:cxn>
                <a:cxn ang="0">
                  <a:pos x="214" y="10"/>
                </a:cxn>
                <a:cxn ang="0">
                  <a:pos x="214" y="10"/>
                </a:cxn>
                <a:cxn ang="0">
                  <a:pos x="214" y="154"/>
                </a:cxn>
                <a:cxn ang="0">
                  <a:pos x="205" y="163"/>
                </a:cxn>
                <a:cxn ang="0">
                  <a:pos x="205" y="163"/>
                </a:cxn>
                <a:cxn ang="0">
                  <a:pos x="9" y="163"/>
                </a:cxn>
                <a:cxn ang="0">
                  <a:pos x="0" y="154"/>
                </a:cxn>
                <a:cxn ang="0">
                  <a:pos x="0" y="153"/>
                </a:cxn>
                <a:cxn ang="0">
                  <a:pos x="0" y="10"/>
                </a:cxn>
                <a:cxn ang="0">
                  <a:pos x="9" y="0"/>
                </a:cxn>
                <a:cxn ang="0">
                  <a:pos x="196" y="19"/>
                </a:cxn>
                <a:cxn ang="0">
                  <a:pos x="18" y="19"/>
                </a:cxn>
                <a:cxn ang="0">
                  <a:pos x="18" y="145"/>
                </a:cxn>
                <a:cxn ang="0">
                  <a:pos x="196" y="145"/>
                </a:cxn>
                <a:cxn ang="0">
                  <a:pos x="196" y="19"/>
                </a:cxn>
              </a:cxnLst>
              <a:rect l="0" t="0" r="r" b="b"/>
              <a:pathLst>
                <a:path w="214" h="163">
                  <a:moveTo>
                    <a:pt x="9" y="0"/>
                  </a:moveTo>
                  <a:lnTo>
                    <a:pt x="9" y="0"/>
                  </a:lnTo>
                  <a:lnTo>
                    <a:pt x="205" y="0"/>
                  </a:lnTo>
                  <a:cubicBezTo>
                    <a:pt x="210" y="0"/>
                    <a:pt x="214" y="5"/>
                    <a:pt x="214" y="10"/>
                  </a:cubicBezTo>
                  <a:lnTo>
                    <a:pt x="214" y="10"/>
                  </a:lnTo>
                  <a:lnTo>
                    <a:pt x="214" y="154"/>
                  </a:lnTo>
                  <a:cubicBezTo>
                    <a:pt x="214" y="159"/>
                    <a:pt x="210" y="163"/>
                    <a:pt x="205" y="163"/>
                  </a:cubicBezTo>
                  <a:lnTo>
                    <a:pt x="205" y="163"/>
                  </a:lnTo>
                  <a:lnTo>
                    <a:pt x="9" y="163"/>
                  </a:lnTo>
                  <a:cubicBezTo>
                    <a:pt x="4" y="163"/>
                    <a:pt x="0" y="159"/>
                    <a:pt x="0" y="154"/>
                  </a:cubicBezTo>
                  <a:lnTo>
                    <a:pt x="0" y="153"/>
                  </a:lnTo>
                  <a:lnTo>
                    <a:pt x="0" y="10"/>
                  </a:lnTo>
                  <a:cubicBezTo>
                    <a:pt x="0" y="5"/>
                    <a:pt x="4" y="0"/>
                    <a:pt x="9" y="0"/>
                  </a:cubicBezTo>
                  <a:close/>
                  <a:moveTo>
                    <a:pt x="196" y="19"/>
                  </a:moveTo>
                  <a:lnTo>
                    <a:pt x="18" y="19"/>
                  </a:lnTo>
                  <a:lnTo>
                    <a:pt x="18" y="145"/>
                  </a:lnTo>
                  <a:lnTo>
                    <a:pt x="196" y="145"/>
                  </a:lnTo>
                  <a:lnTo>
                    <a:pt x="196" y="19"/>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86" name="Rectangle 262"/>
            <p:cNvSpPr>
              <a:spLocks noChangeArrowheads="1"/>
            </p:cNvSpPr>
            <p:nvPr/>
          </p:nvSpPr>
          <p:spPr bwMode="auto">
            <a:xfrm>
              <a:off x="122" y="2563"/>
              <a:ext cx="45"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87" name="Freeform 263"/>
            <p:cNvSpPr>
              <a:spLocks noEditPoints="1"/>
            </p:cNvSpPr>
            <p:nvPr/>
          </p:nvSpPr>
          <p:spPr bwMode="auto">
            <a:xfrm>
              <a:off x="120" y="2561"/>
              <a:ext cx="49" cy="38"/>
            </a:xfrm>
            <a:custGeom>
              <a:avLst/>
              <a:gdLst/>
              <a:ahLst/>
              <a:cxnLst>
                <a:cxn ang="0">
                  <a:pos x="9" y="0"/>
                </a:cxn>
                <a:cxn ang="0">
                  <a:pos x="9" y="0"/>
                </a:cxn>
                <a:cxn ang="0">
                  <a:pos x="205" y="0"/>
                </a:cxn>
                <a:cxn ang="0">
                  <a:pos x="214" y="9"/>
                </a:cxn>
                <a:cxn ang="0">
                  <a:pos x="214" y="10"/>
                </a:cxn>
                <a:cxn ang="0">
                  <a:pos x="214" y="154"/>
                </a:cxn>
                <a:cxn ang="0">
                  <a:pos x="205" y="163"/>
                </a:cxn>
                <a:cxn ang="0">
                  <a:pos x="205" y="163"/>
                </a:cxn>
                <a:cxn ang="0">
                  <a:pos x="9" y="163"/>
                </a:cxn>
                <a:cxn ang="0">
                  <a:pos x="0" y="154"/>
                </a:cxn>
                <a:cxn ang="0">
                  <a:pos x="0" y="153"/>
                </a:cxn>
                <a:cxn ang="0">
                  <a:pos x="0" y="9"/>
                </a:cxn>
                <a:cxn ang="0">
                  <a:pos x="9" y="0"/>
                </a:cxn>
                <a:cxn ang="0">
                  <a:pos x="196" y="19"/>
                </a:cxn>
                <a:cxn ang="0">
                  <a:pos x="18" y="19"/>
                </a:cxn>
                <a:cxn ang="0">
                  <a:pos x="18" y="145"/>
                </a:cxn>
                <a:cxn ang="0">
                  <a:pos x="196" y="145"/>
                </a:cxn>
                <a:cxn ang="0">
                  <a:pos x="196" y="19"/>
                </a:cxn>
              </a:cxnLst>
              <a:rect l="0" t="0" r="r" b="b"/>
              <a:pathLst>
                <a:path w="214" h="163">
                  <a:moveTo>
                    <a:pt x="9" y="0"/>
                  </a:moveTo>
                  <a:lnTo>
                    <a:pt x="9" y="0"/>
                  </a:lnTo>
                  <a:lnTo>
                    <a:pt x="205" y="0"/>
                  </a:lnTo>
                  <a:cubicBezTo>
                    <a:pt x="210" y="0"/>
                    <a:pt x="214" y="4"/>
                    <a:pt x="214" y="9"/>
                  </a:cubicBezTo>
                  <a:lnTo>
                    <a:pt x="214" y="10"/>
                  </a:lnTo>
                  <a:lnTo>
                    <a:pt x="214" y="154"/>
                  </a:lnTo>
                  <a:cubicBezTo>
                    <a:pt x="214" y="159"/>
                    <a:pt x="210" y="163"/>
                    <a:pt x="205" y="163"/>
                  </a:cubicBezTo>
                  <a:lnTo>
                    <a:pt x="205" y="163"/>
                  </a:lnTo>
                  <a:lnTo>
                    <a:pt x="9" y="163"/>
                  </a:lnTo>
                  <a:cubicBezTo>
                    <a:pt x="4" y="163"/>
                    <a:pt x="0" y="159"/>
                    <a:pt x="0" y="154"/>
                  </a:cubicBezTo>
                  <a:lnTo>
                    <a:pt x="0" y="153"/>
                  </a:lnTo>
                  <a:lnTo>
                    <a:pt x="0" y="9"/>
                  </a:lnTo>
                  <a:cubicBezTo>
                    <a:pt x="0" y="4"/>
                    <a:pt x="4" y="0"/>
                    <a:pt x="9" y="0"/>
                  </a:cubicBezTo>
                  <a:close/>
                  <a:moveTo>
                    <a:pt x="196" y="19"/>
                  </a:moveTo>
                  <a:lnTo>
                    <a:pt x="18" y="19"/>
                  </a:lnTo>
                  <a:lnTo>
                    <a:pt x="18" y="145"/>
                  </a:lnTo>
                  <a:lnTo>
                    <a:pt x="196" y="145"/>
                  </a:lnTo>
                  <a:lnTo>
                    <a:pt x="196" y="19"/>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88" name="Rectangle 264"/>
            <p:cNvSpPr>
              <a:spLocks noChangeArrowheads="1"/>
            </p:cNvSpPr>
            <p:nvPr/>
          </p:nvSpPr>
          <p:spPr bwMode="auto">
            <a:xfrm>
              <a:off x="122" y="2610"/>
              <a:ext cx="45"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89" name="Freeform 265"/>
            <p:cNvSpPr>
              <a:spLocks noEditPoints="1"/>
            </p:cNvSpPr>
            <p:nvPr/>
          </p:nvSpPr>
          <p:spPr bwMode="auto">
            <a:xfrm>
              <a:off x="120" y="2608"/>
              <a:ext cx="49" cy="38"/>
            </a:xfrm>
            <a:custGeom>
              <a:avLst/>
              <a:gdLst/>
              <a:ahLst/>
              <a:cxnLst>
                <a:cxn ang="0">
                  <a:pos x="9" y="0"/>
                </a:cxn>
                <a:cxn ang="0">
                  <a:pos x="9" y="0"/>
                </a:cxn>
                <a:cxn ang="0">
                  <a:pos x="205" y="0"/>
                </a:cxn>
                <a:cxn ang="0">
                  <a:pos x="214" y="9"/>
                </a:cxn>
                <a:cxn ang="0">
                  <a:pos x="214" y="10"/>
                </a:cxn>
                <a:cxn ang="0">
                  <a:pos x="214" y="154"/>
                </a:cxn>
                <a:cxn ang="0">
                  <a:pos x="205" y="163"/>
                </a:cxn>
                <a:cxn ang="0">
                  <a:pos x="205" y="163"/>
                </a:cxn>
                <a:cxn ang="0">
                  <a:pos x="9" y="163"/>
                </a:cxn>
                <a:cxn ang="0">
                  <a:pos x="0" y="154"/>
                </a:cxn>
                <a:cxn ang="0">
                  <a:pos x="0" y="153"/>
                </a:cxn>
                <a:cxn ang="0">
                  <a:pos x="0" y="9"/>
                </a:cxn>
                <a:cxn ang="0">
                  <a:pos x="9" y="0"/>
                </a:cxn>
                <a:cxn ang="0">
                  <a:pos x="196" y="18"/>
                </a:cxn>
                <a:cxn ang="0">
                  <a:pos x="18" y="18"/>
                </a:cxn>
                <a:cxn ang="0">
                  <a:pos x="18" y="144"/>
                </a:cxn>
                <a:cxn ang="0">
                  <a:pos x="196" y="144"/>
                </a:cxn>
                <a:cxn ang="0">
                  <a:pos x="196" y="18"/>
                </a:cxn>
              </a:cxnLst>
              <a:rect l="0" t="0" r="r" b="b"/>
              <a:pathLst>
                <a:path w="214" h="163">
                  <a:moveTo>
                    <a:pt x="9" y="0"/>
                  </a:moveTo>
                  <a:lnTo>
                    <a:pt x="9" y="0"/>
                  </a:lnTo>
                  <a:lnTo>
                    <a:pt x="205" y="0"/>
                  </a:lnTo>
                  <a:cubicBezTo>
                    <a:pt x="210" y="0"/>
                    <a:pt x="214" y="4"/>
                    <a:pt x="214" y="9"/>
                  </a:cubicBezTo>
                  <a:lnTo>
                    <a:pt x="214" y="10"/>
                  </a:lnTo>
                  <a:lnTo>
                    <a:pt x="214" y="154"/>
                  </a:lnTo>
                  <a:cubicBezTo>
                    <a:pt x="214" y="159"/>
                    <a:pt x="210" y="163"/>
                    <a:pt x="205" y="163"/>
                  </a:cubicBezTo>
                  <a:lnTo>
                    <a:pt x="205" y="163"/>
                  </a:lnTo>
                  <a:lnTo>
                    <a:pt x="9" y="163"/>
                  </a:lnTo>
                  <a:cubicBezTo>
                    <a:pt x="4" y="163"/>
                    <a:pt x="0" y="159"/>
                    <a:pt x="0" y="154"/>
                  </a:cubicBezTo>
                  <a:lnTo>
                    <a:pt x="0" y="153"/>
                  </a:lnTo>
                  <a:lnTo>
                    <a:pt x="0" y="9"/>
                  </a:lnTo>
                  <a:cubicBezTo>
                    <a:pt x="0" y="4"/>
                    <a:pt x="4" y="0"/>
                    <a:pt x="9" y="0"/>
                  </a:cubicBezTo>
                  <a:close/>
                  <a:moveTo>
                    <a:pt x="196" y="18"/>
                  </a:moveTo>
                  <a:lnTo>
                    <a:pt x="18" y="18"/>
                  </a:lnTo>
                  <a:lnTo>
                    <a:pt x="18" y="144"/>
                  </a:lnTo>
                  <a:lnTo>
                    <a:pt x="196" y="144"/>
                  </a:lnTo>
                  <a:lnTo>
                    <a:pt x="196" y="18"/>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90" name="Freeform 266"/>
            <p:cNvSpPr>
              <a:spLocks/>
            </p:cNvSpPr>
            <p:nvPr/>
          </p:nvSpPr>
          <p:spPr bwMode="auto">
            <a:xfrm>
              <a:off x="179" y="2467"/>
              <a:ext cx="49" cy="38"/>
            </a:xfrm>
            <a:custGeom>
              <a:avLst/>
              <a:gdLst/>
              <a:ahLst/>
              <a:cxnLst>
                <a:cxn ang="0">
                  <a:pos x="9" y="0"/>
                </a:cxn>
                <a:cxn ang="0">
                  <a:pos x="9" y="0"/>
                </a:cxn>
                <a:cxn ang="0">
                  <a:pos x="205" y="0"/>
                </a:cxn>
                <a:cxn ang="0">
                  <a:pos x="214" y="9"/>
                </a:cxn>
                <a:cxn ang="0">
                  <a:pos x="214" y="9"/>
                </a:cxn>
                <a:cxn ang="0">
                  <a:pos x="214" y="153"/>
                </a:cxn>
                <a:cxn ang="0">
                  <a:pos x="205" y="162"/>
                </a:cxn>
                <a:cxn ang="0">
                  <a:pos x="205" y="162"/>
                </a:cxn>
                <a:cxn ang="0">
                  <a:pos x="9" y="162"/>
                </a:cxn>
                <a:cxn ang="0">
                  <a:pos x="0" y="153"/>
                </a:cxn>
                <a:cxn ang="0">
                  <a:pos x="0" y="153"/>
                </a:cxn>
                <a:cxn ang="0">
                  <a:pos x="0" y="9"/>
                </a:cxn>
                <a:cxn ang="0">
                  <a:pos x="9" y="0"/>
                </a:cxn>
              </a:cxnLst>
              <a:rect l="0" t="0" r="r" b="b"/>
              <a:pathLst>
                <a:path w="214" h="162">
                  <a:moveTo>
                    <a:pt x="9" y="0"/>
                  </a:moveTo>
                  <a:lnTo>
                    <a:pt x="9" y="0"/>
                  </a:lnTo>
                  <a:lnTo>
                    <a:pt x="205" y="0"/>
                  </a:lnTo>
                  <a:cubicBezTo>
                    <a:pt x="210" y="0"/>
                    <a:pt x="214" y="4"/>
                    <a:pt x="214" y="9"/>
                  </a:cubicBezTo>
                  <a:lnTo>
                    <a:pt x="214" y="9"/>
                  </a:lnTo>
                  <a:lnTo>
                    <a:pt x="214" y="153"/>
                  </a:lnTo>
                  <a:cubicBezTo>
                    <a:pt x="214" y="158"/>
                    <a:pt x="210" y="162"/>
                    <a:pt x="205" y="162"/>
                  </a:cubicBezTo>
                  <a:lnTo>
                    <a:pt x="205" y="162"/>
                  </a:lnTo>
                  <a:lnTo>
                    <a:pt x="9" y="162"/>
                  </a:lnTo>
                  <a:cubicBezTo>
                    <a:pt x="4" y="162"/>
                    <a:pt x="0" y="158"/>
                    <a:pt x="0" y="153"/>
                  </a:cubicBezTo>
                  <a:lnTo>
                    <a:pt x="0" y="153"/>
                  </a:lnTo>
                  <a:lnTo>
                    <a:pt x="0" y="9"/>
                  </a:lnTo>
                  <a:cubicBezTo>
                    <a:pt x="0" y="4"/>
                    <a:pt x="4" y="0"/>
                    <a:pt x="9" y="0"/>
                  </a:cubicBezTo>
                  <a:close/>
                </a:path>
              </a:pathLst>
            </a:custGeom>
            <a:solidFill>
              <a:srgbClr val="00ADB4"/>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91" name="Rectangle 267"/>
            <p:cNvSpPr>
              <a:spLocks noChangeArrowheads="1"/>
            </p:cNvSpPr>
            <p:nvPr/>
          </p:nvSpPr>
          <p:spPr bwMode="auto">
            <a:xfrm>
              <a:off x="181" y="2516"/>
              <a:ext cx="45"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92" name="Freeform 268"/>
            <p:cNvSpPr>
              <a:spLocks noEditPoints="1"/>
            </p:cNvSpPr>
            <p:nvPr/>
          </p:nvSpPr>
          <p:spPr bwMode="auto">
            <a:xfrm>
              <a:off x="179" y="2514"/>
              <a:ext cx="49" cy="38"/>
            </a:xfrm>
            <a:custGeom>
              <a:avLst/>
              <a:gdLst/>
              <a:ahLst/>
              <a:cxnLst>
                <a:cxn ang="0">
                  <a:pos x="9" y="0"/>
                </a:cxn>
                <a:cxn ang="0">
                  <a:pos x="9" y="0"/>
                </a:cxn>
                <a:cxn ang="0">
                  <a:pos x="205" y="0"/>
                </a:cxn>
                <a:cxn ang="0">
                  <a:pos x="214" y="10"/>
                </a:cxn>
                <a:cxn ang="0">
                  <a:pos x="214" y="10"/>
                </a:cxn>
                <a:cxn ang="0">
                  <a:pos x="214" y="154"/>
                </a:cxn>
                <a:cxn ang="0">
                  <a:pos x="205" y="163"/>
                </a:cxn>
                <a:cxn ang="0">
                  <a:pos x="205" y="163"/>
                </a:cxn>
                <a:cxn ang="0">
                  <a:pos x="9" y="163"/>
                </a:cxn>
                <a:cxn ang="0">
                  <a:pos x="0" y="154"/>
                </a:cxn>
                <a:cxn ang="0">
                  <a:pos x="0" y="153"/>
                </a:cxn>
                <a:cxn ang="0">
                  <a:pos x="0" y="10"/>
                </a:cxn>
                <a:cxn ang="0">
                  <a:pos x="9" y="0"/>
                </a:cxn>
                <a:cxn ang="0">
                  <a:pos x="196" y="19"/>
                </a:cxn>
                <a:cxn ang="0">
                  <a:pos x="18" y="19"/>
                </a:cxn>
                <a:cxn ang="0">
                  <a:pos x="18" y="145"/>
                </a:cxn>
                <a:cxn ang="0">
                  <a:pos x="196" y="145"/>
                </a:cxn>
                <a:cxn ang="0">
                  <a:pos x="196" y="19"/>
                </a:cxn>
              </a:cxnLst>
              <a:rect l="0" t="0" r="r" b="b"/>
              <a:pathLst>
                <a:path w="214" h="163">
                  <a:moveTo>
                    <a:pt x="9" y="0"/>
                  </a:moveTo>
                  <a:lnTo>
                    <a:pt x="9" y="0"/>
                  </a:lnTo>
                  <a:lnTo>
                    <a:pt x="205" y="0"/>
                  </a:lnTo>
                  <a:cubicBezTo>
                    <a:pt x="210" y="0"/>
                    <a:pt x="214" y="5"/>
                    <a:pt x="214" y="10"/>
                  </a:cubicBezTo>
                  <a:lnTo>
                    <a:pt x="214" y="10"/>
                  </a:lnTo>
                  <a:lnTo>
                    <a:pt x="214" y="154"/>
                  </a:lnTo>
                  <a:cubicBezTo>
                    <a:pt x="214" y="159"/>
                    <a:pt x="210" y="163"/>
                    <a:pt x="205" y="163"/>
                  </a:cubicBezTo>
                  <a:lnTo>
                    <a:pt x="205" y="163"/>
                  </a:lnTo>
                  <a:lnTo>
                    <a:pt x="9" y="163"/>
                  </a:lnTo>
                  <a:cubicBezTo>
                    <a:pt x="4" y="163"/>
                    <a:pt x="0" y="159"/>
                    <a:pt x="0" y="154"/>
                  </a:cubicBezTo>
                  <a:lnTo>
                    <a:pt x="0" y="153"/>
                  </a:lnTo>
                  <a:lnTo>
                    <a:pt x="0" y="10"/>
                  </a:lnTo>
                  <a:cubicBezTo>
                    <a:pt x="0" y="5"/>
                    <a:pt x="4" y="0"/>
                    <a:pt x="9" y="0"/>
                  </a:cubicBezTo>
                  <a:close/>
                  <a:moveTo>
                    <a:pt x="196" y="19"/>
                  </a:moveTo>
                  <a:lnTo>
                    <a:pt x="18" y="19"/>
                  </a:lnTo>
                  <a:lnTo>
                    <a:pt x="18" y="145"/>
                  </a:lnTo>
                  <a:lnTo>
                    <a:pt x="196" y="145"/>
                  </a:lnTo>
                  <a:lnTo>
                    <a:pt x="196" y="19"/>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93" name="Rectangle 269"/>
            <p:cNvSpPr>
              <a:spLocks noChangeArrowheads="1"/>
            </p:cNvSpPr>
            <p:nvPr/>
          </p:nvSpPr>
          <p:spPr bwMode="auto">
            <a:xfrm>
              <a:off x="181" y="2563"/>
              <a:ext cx="45"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94" name="Freeform 270"/>
            <p:cNvSpPr>
              <a:spLocks noEditPoints="1"/>
            </p:cNvSpPr>
            <p:nvPr/>
          </p:nvSpPr>
          <p:spPr bwMode="auto">
            <a:xfrm>
              <a:off x="179" y="2561"/>
              <a:ext cx="49" cy="38"/>
            </a:xfrm>
            <a:custGeom>
              <a:avLst/>
              <a:gdLst/>
              <a:ahLst/>
              <a:cxnLst>
                <a:cxn ang="0">
                  <a:pos x="9" y="0"/>
                </a:cxn>
                <a:cxn ang="0">
                  <a:pos x="9" y="0"/>
                </a:cxn>
                <a:cxn ang="0">
                  <a:pos x="205" y="0"/>
                </a:cxn>
                <a:cxn ang="0">
                  <a:pos x="214" y="9"/>
                </a:cxn>
                <a:cxn ang="0">
                  <a:pos x="214" y="10"/>
                </a:cxn>
                <a:cxn ang="0">
                  <a:pos x="214" y="154"/>
                </a:cxn>
                <a:cxn ang="0">
                  <a:pos x="205" y="163"/>
                </a:cxn>
                <a:cxn ang="0">
                  <a:pos x="205" y="163"/>
                </a:cxn>
                <a:cxn ang="0">
                  <a:pos x="9" y="163"/>
                </a:cxn>
                <a:cxn ang="0">
                  <a:pos x="0" y="154"/>
                </a:cxn>
                <a:cxn ang="0">
                  <a:pos x="0" y="153"/>
                </a:cxn>
                <a:cxn ang="0">
                  <a:pos x="0" y="9"/>
                </a:cxn>
                <a:cxn ang="0">
                  <a:pos x="9" y="0"/>
                </a:cxn>
                <a:cxn ang="0">
                  <a:pos x="196" y="19"/>
                </a:cxn>
                <a:cxn ang="0">
                  <a:pos x="18" y="19"/>
                </a:cxn>
                <a:cxn ang="0">
                  <a:pos x="18" y="145"/>
                </a:cxn>
                <a:cxn ang="0">
                  <a:pos x="196" y="145"/>
                </a:cxn>
                <a:cxn ang="0">
                  <a:pos x="196" y="19"/>
                </a:cxn>
              </a:cxnLst>
              <a:rect l="0" t="0" r="r" b="b"/>
              <a:pathLst>
                <a:path w="214" h="163">
                  <a:moveTo>
                    <a:pt x="9" y="0"/>
                  </a:moveTo>
                  <a:lnTo>
                    <a:pt x="9" y="0"/>
                  </a:lnTo>
                  <a:lnTo>
                    <a:pt x="205" y="0"/>
                  </a:lnTo>
                  <a:cubicBezTo>
                    <a:pt x="210" y="0"/>
                    <a:pt x="214" y="4"/>
                    <a:pt x="214" y="9"/>
                  </a:cubicBezTo>
                  <a:lnTo>
                    <a:pt x="214" y="10"/>
                  </a:lnTo>
                  <a:lnTo>
                    <a:pt x="214" y="154"/>
                  </a:lnTo>
                  <a:cubicBezTo>
                    <a:pt x="214" y="159"/>
                    <a:pt x="210" y="163"/>
                    <a:pt x="205" y="163"/>
                  </a:cubicBezTo>
                  <a:lnTo>
                    <a:pt x="205" y="163"/>
                  </a:lnTo>
                  <a:lnTo>
                    <a:pt x="9" y="163"/>
                  </a:lnTo>
                  <a:cubicBezTo>
                    <a:pt x="4" y="163"/>
                    <a:pt x="0" y="159"/>
                    <a:pt x="0" y="154"/>
                  </a:cubicBezTo>
                  <a:lnTo>
                    <a:pt x="0" y="153"/>
                  </a:lnTo>
                  <a:lnTo>
                    <a:pt x="0" y="9"/>
                  </a:lnTo>
                  <a:cubicBezTo>
                    <a:pt x="0" y="4"/>
                    <a:pt x="4" y="0"/>
                    <a:pt x="9" y="0"/>
                  </a:cubicBezTo>
                  <a:close/>
                  <a:moveTo>
                    <a:pt x="196" y="19"/>
                  </a:moveTo>
                  <a:lnTo>
                    <a:pt x="18" y="19"/>
                  </a:lnTo>
                  <a:lnTo>
                    <a:pt x="18" y="145"/>
                  </a:lnTo>
                  <a:lnTo>
                    <a:pt x="196" y="145"/>
                  </a:lnTo>
                  <a:lnTo>
                    <a:pt x="196" y="19"/>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95" name="Rectangle 271"/>
            <p:cNvSpPr>
              <a:spLocks noChangeArrowheads="1"/>
            </p:cNvSpPr>
            <p:nvPr/>
          </p:nvSpPr>
          <p:spPr bwMode="auto">
            <a:xfrm>
              <a:off x="181" y="2610"/>
              <a:ext cx="45"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96" name="Freeform 272"/>
            <p:cNvSpPr>
              <a:spLocks noEditPoints="1"/>
            </p:cNvSpPr>
            <p:nvPr/>
          </p:nvSpPr>
          <p:spPr bwMode="auto">
            <a:xfrm>
              <a:off x="179" y="2608"/>
              <a:ext cx="49" cy="38"/>
            </a:xfrm>
            <a:custGeom>
              <a:avLst/>
              <a:gdLst/>
              <a:ahLst/>
              <a:cxnLst>
                <a:cxn ang="0">
                  <a:pos x="9" y="0"/>
                </a:cxn>
                <a:cxn ang="0">
                  <a:pos x="9" y="0"/>
                </a:cxn>
                <a:cxn ang="0">
                  <a:pos x="205" y="0"/>
                </a:cxn>
                <a:cxn ang="0">
                  <a:pos x="214" y="9"/>
                </a:cxn>
                <a:cxn ang="0">
                  <a:pos x="214" y="10"/>
                </a:cxn>
                <a:cxn ang="0">
                  <a:pos x="214" y="154"/>
                </a:cxn>
                <a:cxn ang="0">
                  <a:pos x="205" y="163"/>
                </a:cxn>
                <a:cxn ang="0">
                  <a:pos x="205" y="163"/>
                </a:cxn>
                <a:cxn ang="0">
                  <a:pos x="9" y="163"/>
                </a:cxn>
                <a:cxn ang="0">
                  <a:pos x="0" y="154"/>
                </a:cxn>
                <a:cxn ang="0">
                  <a:pos x="0" y="153"/>
                </a:cxn>
                <a:cxn ang="0">
                  <a:pos x="0" y="9"/>
                </a:cxn>
                <a:cxn ang="0">
                  <a:pos x="9" y="0"/>
                </a:cxn>
                <a:cxn ang="0">
                  <a:pos x="196" y="18"/>
                </a:cxn>
                <a:cxn ang="0">
                  <a:pos x="18" y="18"/>
                </a:cxn>
                <a:cxn ang="0">
                  <a:pos x="18" y="144"/>
                </a:cxn>
                <a:cxn ang="0">
                  <a:pos x="196" y="144"/>
                </a:cxn>
                <a:cxn ang="0">
                  <a:pos x="196" y="18"/>
                </a:cxn>
              </a:cxnLst>
              <a:rect l="0" t="0" r="r" b="b"/>
              <a:pathLst>
                <a:path w="214" h="163">
                  <a:moveTo>
                    <a:pt x="9" y="0"/>
                  </a:moveTo>
                  <a:lnTo>
                    <a:pt x="9" y="0"/>
                  </a:lnTo>
                  <a:lnTo>
                    <a:pt x="205" y="0"/>
                  </a:lnTo>
                  <a:cubicBezTo>
                    <a:pt x="210" y="0"/>
                    <a:pt x="214" y="4"/>
                    <a:pt x="214" y="9"/>
                  </a:cubicBezTo>
                  <a:lnTo>
                    <a:pt x="214" y="10"/>
                  </a:lnTo>
                  <a:lnTo>
                    <a:pt x="214" y="154"/>
                  </a:lnTo>
                  <a:cubicBezTo>
                    <a:pt x="214" y="159"/>
                    <a:pt x="210" y="163"/>
                    <a:pt x="205" y="163"/>
                  </a:cubicBezTo>
                  <a:lnTo>
                    <a:pt x="205" y="163"/>
                  </a:lnTo>
                  <a:lnTo>
                    <a:pt x="9" y="163"/>
                  </a:lnTo>
                  <a:cubicBezTo>
                    <a:pt x="4" y="163"/>
                    <a:pt x="0" y="159"/>
                    <a:pt x="0" y="154"/>
                  </a:cubicBezTo>
                  <a:lnTo>
                    <a:pt x="0" y="153"/>
                  </a:lnTo>
                  <a:lnTo>
                    <a:pt x="0" y="9"/>
                  </a:lnTo>
                  <a:cubicBezTo>
                    <a:pt x="0" y="4"/>
                    <a:pt x="4" y="0"/>
                    <a:pt x="9" y="0"/>
                  </a:cubicBezTo>
                  <a:close/>
                  <a:moveTo>
                    <a:pt x="196" y="18"/>
                  </a:moveTo>
                  <a:lnTo>
                    <a:pt x="18" y="18"/>
                  </a:lnTo>
                  <a:lnTo>
                    <a:pt x="18" y="144"/>
                  </a:lnTo>
                  <a:lnTo>
                    <a:pt x="196" y="144"/>
                  </a:lnTo>
                  <a:lnTo>
                    <a:pt x="196" y="18"/>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97" name="Rectangle 273"/>
            <p:cNvSpPr>
              <a:spLocks noChangeArrowheads="1"/>
            </p:cNvSpPr>
            <p:nvPr/>
          </p:nvSpPr>
          <p:spPr bwMode="auto">
            <a:xfrm>
              <a:off x="239" y="2469"/>
              <a:ext cx="46"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98" name="Freeform 274"/>
            <p:cNvSpPr>
              <a:spLocks noEditPoints="1"/>
            </p:cNvSpPr>
            <p:nvPr/>
          </p:nvSpPr>
          <p:spPr bwMode="auto">
            <a:xfrm>
              <a:off x="237" y="2467"/>
              <a:ext cx="50" cy="38"/>
            </a:xfrm>
            <a:custGeom>
              <a:avLst/>
              <a:gdLst/>
              <a:ahLst/>
              <a:cxnLst>
                <a:cxn ang="0">
                  <a:pos x="9" y="0"/>
                </a:cxn>
                <a:cxn ang="0">
                  <a:pos x="10" y="0"/>
                </a:cxn>
                <a:cxn ang="0">
                  <a:pos x="206" y="0"/>
                </a:cxn>
                <a:cxn ang="0">
                  <a:pos x="215" y="9"/>
                </a:cxn>
                <a:cxn ang="0">
                  <a:pos x="215" y="9"/>
                </a:cxn>
                <a:cxn ang="0">
                  <a:pos x="215" y="153"/>
                </a:cxn>
                <a:cxn ang="0">
                  <a:pos x="206" y="162"/>
                </a:cxn>
                <a:cxn ang="0">
                  <a:pos x="205" y="162"/>
                </a:cxn>
                <a:cxn ang="0">
                  <a:pos x="9" y="162"/>
                </a:cxn>
                <a:cxn ang="0">
                  <a:pos x="0" y="153"/>
                </a:cxn>
                <a:cxn ang="0">
                  <a:pos x="0" y="153"/>
                </a:cxn>
                <a:cxn ang="0">
                  <a:pos x="0" y="9"/>
                </a:cxn>
                <a:cxn ang="0">
                  <a:pos x="9" y="0"/>
                </a:cxn>
                <a:cxn ang="0">
                  <a:pos x="197" y="18"/>
                </a:cxn>
                <a:cxn ang="0">
                  <a:pos x="18" y="18"/>
                </a:cxn>
                <a:cxn ang="0">
                  <a:pos x="18" y="144"/>
                </a:cxn>
                <a:cxn ang="0">
                  <a:pos x="197" y="144"/>
                </a:cxn>
                <a:cxn ang="0">
                  <a:pos x="197" y="18"/>
                </a:cxn>
              </a:cxnLst>
              <a:rect l="0" t="0" r="r" b="b"/>
              <a:pathLst>
                <a:path w="215" h="162">
                  <a:moveTo>
                    <a:pt x="9" y="0"/>
                  </a:moveTo>
                  <a:lnTo>
                    <a:pt x="10" y="0"/>
                  </a:lnTo>
                  <a:lnTo>
                    <a:pt x="206" y="0"/>
                  </a:lnTo>
                  <a:cubicBezTo>
                    <a:pt x="211" y="0"/>
                    <a:pt x="215" y="4"/>
                    <a:pt x="215" y="9"/>
                  </a:cubicBezTo>
                  <a:lnTo>
                    <a:pt x="215" y="9"/>
                  </a:lnTo>
                  <a:lnTo>
                    <a:pt x="215" y="153"/>
                  </a:lnTo>
                  <a:cubicBezTo>
                    <a:pt x="215" y="158"/>
                    <a:pt x="211" y="162"/>
                    <a:pt x="206" y="162"/>
                  </a:cubicBezTo>
                  <a:lnTo>
                    <a:pt x="205" y="162"/>
                  </a:lnTo>
                  <a:lnTo>
                    <a:pt x="9" y="162"/>
                  </a:lnTo>
                  <a:cubicBezTo>
                    <a:pt x="4" y="162"/>
                    <a:pt x="0" y="158"/>
                    <a:pt x="0" y="153"/>
                  </a:cubicBezTo>
                  <a:lnTo>
                    <a:pt x="0" y="153"/>
                  </a:lnTo>
                  <a:lnTo>
                    <a:pt x="0" y="9"/>
                  </a:lnTo>
                  <a:cubicBezTo>
                    <a:pt x="0" y="4"/>
                    <a:pt x="4" y="0"/>
                    <a:pt x="9" y="0"/>
                  </a:cubicBezTo>
                  <a:close/>
                  <a:moveTo>
                    <a:pt x="197" y="18"/>
                  </a:moveTo>
                  <a:lnTo>
                    <a:pt x="18" y="18"/>
                  </a:lnTo>
                  <a:lnTo>
                    <a:pt x="18" y="144"/>
                  </a:lnTo>
                  <a:lnTo>
                    <a:pt x="197" y="144"/>
                  </a:lnTo>
                  <a:lnTo>
                    <a:pt x="197" y="18"/>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99" name="Rectangle 275"/>
            <p:cNvSpPr>
              <a:spLocks noChangeArrowheads="1"/>
            </p:cNvSpPr>
            <p:nvPr/>
          </p:nvSpPr>
          <p:spPr bwMode="auto">
            <a:xfrm>
              <a:off x="239" y="2516"/>
              <a:ext cx="46"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00" name="Freeform 276"/>
            <p:cNvSpPr>
              <a:spLocks noEditPoints="1"/>
            </p:cNvSpPr>
            <p:nvPr/>
          </p:nvSpPr>
          <p:spPr bwMode="auto">
            <a:xfrm>
              <a:off x="237" y="2514"/>
              <a:ext cx="50" cy="38"/>
            </a:xfrm>
            <a:custGeom>
              <a:avLst/>
              <a:gdLst/>
              <a:ahLst/>
              <a:cxnLst>
                <a:cxn ang="0">
                  <a:pos x="9" y="0"/>
                </a:cxn>
                <a:cxn ang="0">
                  <a:pos x="10" y="0"/>
                </a:cxn>
                <a:cxn ang="0">
                  <a:pos x="206" y="0"/>
                </a:cxn>
                <a:cxn ang="0">
                  <a:pos x="215" y="10"/>
                </a:cxn>
                <a:cxn ang="0">
                  <a:pos x="215" y="10"/>
                </a:cxn>
                <a:cxn ang="0">
                  <a:pos x="215" y="154"/>
                </a:cxn>
                <a:cxn ang="0">
                  <a:pos x="206" y="163"/>
                </a:cxn>
                <a:cxn ang="0">
                  <a:pos x="205" y="163"/>
                </a:cxn>
                <a:cxn ang="0">
                  <a:pos x="9" y="163"/>
                </a:cxn>
                <a:cxn ang="0">
                  <a:pos x="0" y="154"/>
                </a:cxn>
                <a:cxn ang="0">
                  <a:pos x="0" y="153"/>
                </a:cxn>
                <a:cxn ang="0">
                  <a:pos x="0" y="10"/>
                </a:cxn>
                <a:cxn ang="0">
                  <a:pos x="9" y="0"/>
                </a:cxn>
                <a:cxn ang="0">
                  <a:pos x="197" y="19"/>
                </a:cxn>
                <a:cxn ang="0">
                  <a:pos x="18" y="19"/>
                </a:cxn>
                <a:cxn ang="0">
                  <a:pos x="18" y="145"/>
                </a:cxn>
                <a:cxn ang="0">
                  <a:pos x="197" y="145"/>
                </a:cxn>
                <a:cxn ang="0">
                  <a:pos x="197" y="19"/>
                </a:cxn>
              </a:cxnLst>
              <a:rect l="0" t="0" r="r" b="b"/>
              <a:pathLst>
                <a:path w="215" h="163">
                  <a:moveTo>
                    <a:pt x="9" y="0"/>
                  </a:moveTo>
                  <a:lnTo>
                    <a:pt x="10" y="0"/>
                  </a:lnTo>
                  <a:lnTo>
                    <a:pt x="206" y="0"/>
                  </a:lnTo>
                  <a:cubicBezTo>
                    <a:pt x="211" y="0"/>
                    <a:pt x="215" y="5"/>
                    <a:pt x="215" y="10"/>
                  </a:cubicBezTo>
                  <a:lnTo>
                    <a:pt x="215" y="10"/>
                  </a:lnTo>
                  <a:lnTo>
                    <a:pt x="215" y="154"/>
                  </a:lnTo>
                  <a:cubicBezTo>
                    <a:pt x="215" y="159"/>
                    <a:pt x="211" y="163"/>
                    <a:pt x="206" y="163"/>
                  </a:cubicBezTo>
                  <a:lnTo>
                    <a:pt x="205" y="163"/>
                  </a:lnTo>
                  <a:lnTo>
                    <a:pt x="9" y="163"/>
                  </a:lnTo>
                  <a:cubicBezTo>
                    <a:pt x="4" y="163"/>
                    <a:pt x="0" y="159"/>
                    <a:pt x="0" y="154"/>
                  </a:cubicBezTo>
                  <a:lnTo>
                    <a:pt x="0" y="153"/>
                  </a:lnTo>
                  <a:lnTo>
                    <a:pt x="0" y="10"/>
                  </a:lnTo>
                  <a:cubicBezTo>
                    <a:pt x="0" y="5"/>
                    <a:pt x="4" y="0"/>
                    <a:pt x="9" y="0"/>
                  </a:cubicBezTo>
                  <a:close/>
                  <a:moveTo>
                    <a:pt x="197" y="19"/>
                  </a:moveTo>
                  <a:lnTo>
                    <a:pt x="18" y="19"/>
                  </a:lnTo>
                  <a:lnTo>
                    <a:pt x="18" y="145"/>
                  </a:lnTo>
                  <a:lnTo>
                    <a:pt x="197" y="145"/>
                  </a:lnTo>
                  <a:lnTo>
                    <a:pt x="197" y="19"/>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301" name="Rectangle 277"/>
            <p:cNvSpPr>
              <a:spLocks noChangeArrowheads="1"/>
            </p:cNvSpPr>
            <p:nvPr/>
          </p:nvSpPr>
          <p:spPr bwMode="auto">
            <a:xfrm>
              <a:off x="239" y="2563"/>
              <a:ext cx="46"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02" name="Freeform 278"/>
            <p:cNvSpPr>
              <a:spLocks noEditPoints="1"/>
            </p:cNvSpPr>
            <p:nvPr/>
          </p:nvSpPr>
          <p:spPr bwMode="auto">
            <a:xfrm>
              <a:off x="237" y="2561"/>
              <a:ext cx="50" cy="38"/>
            </a:xfrm>
            <a:custGeom>
              <a:avLst/>
              <a:gdLst/>
              <a:ahLst/>
              <a:cxnLst>
                <a:cxn ang="0">
                  <a:pos x="9" y="0"/>
                </a:cxn>
                <a:cxn ang="0">
                  <a:pos x="10" y="0"/>
                </a:cxn>
                <a:cxn ang="0">
                  <a:pos x="206" y="0"/>
                </a:cxn>
                <a:cxn ang="0">
                  <a:pos x="215" y="9"/>
                </a:cxn>
                <a:cxn ang="0">
                  <a:pos x="215" y="10"/>
                </a:cxn>
                <a:cxn ang="0">
                  <a:pos x="215" y="154"/>
                </a:cxn>
                <a:cxn ang="0">
                  <a:pos x="206" y="163"/>
                </a:cxn>
                <a:cxn ang="0">
                  <a:pos x="205" y="163"/>
                </a:cxn>
                <a:cxn ang="0">
                  <a:pos x="9" y="163"/>
                </a:cxn>
                <a:cxn ang="0">
                  <a:pos x="0" y="154"/>
                </a:cxn>
                <a:cxn ang="0">
                  <a:pos x="0" y="153"/>
                </a:cxn>
                <a:cxn ang="0">
                  <a:pos x="0" y="9"/>
                </a:cxn>
                <a:cxn ang="0">
                  <a:pos x="9" y="0"/>
                </a:cxn>
                <a:cxn ang="0">
                  <a:pos x="197" y="19"/>
                </a:cxn>
                <a:cxn ang="0">
                  <a:pos x="18" y="19"/>
                </a:cxn>
                <a:cxn ang="0">
                  <a:pos x="18" y="145"/>
                </a:cxn>
                <a:cxn ang="0">
                  <a:pos x="197" y="145"/>
                </a:cxn>
                <a:cxn ang="0">
                  <a:pos x="197" y="19"/>
                </a:cxn>
              </a:cxnLst>
              <a:rect l="0" t="0" r="r" b="b"/>
              <a:pathLst>
                <a:path w="215" h="163">
                  <a:moveTo>
                    <a:pt x="9" y="0"/>
                  </a:moveTo>
                  <a:lnTo>
                    <a:pt x="10" y="0"/>
                  </a:lnTo>
                  <a:lnTo>
                    <a:pt x="206" y="0"/>
                  </a:lnTo>
                  <a:cubicBezTo>
                    <a:pt x="211" y="0"/>
                    <a:pt x="215" y="4"/>
                    <a:pt x="215" y="9"/>
                  </a:cubicBezTo>
                  <a:lnTo>
                    <a:pt x="215" y="10"/>
                  </a:lnTo>
                  <a:lnTo>
                    <a:pt x="215" y="154"/>
                  </a:lnTo>
                  <a:cubicBezTo>
                    <a:pt x="215" y="159"/>
                    <a:pt x="211" y="163"/>
                    <a:pt x="206" y="163"/>
                  </a:cubicBezTo>
                  <a:lnTo>
                    <a:pt x="205" y="163"/>
                  </a:lnTo>
                  <a:lnTo>
                    <a:pt x="9" y="163"/>
                  </a:lnTo>
                  <a:cubicBezTo>
                    <a:pt x="4" y="163"/>
                    <a:pt x="0" y="159"/>
                    <a:pt x="0" y="154"/>
                  </a:cubicBezTo>
                  <a:lnTo>
                    <a:pt x="0" y="153"/>
                  </a:lnTo>
                  <a:lnTo>
                    <a:pt x="0" y="9"/>
                  </a:lnTo>
                  <a:cubicBezTo>
                    <a:pt x="0" y="4"/>
                    <a:pt x="4" y="0"/>
                    <a:pt x="9" y="0"/>
                  </a:cubicBezTo>
                  <a:close/>
                  <a:moveTo>
                    <a:pt x="197" y="19"/>
                  </a:moveTo>
                  <a:lnTo>
                    <a:pt x="18" y="19"/>
                  </a:lnTo>
                  <a:lnTo>
                    <a:pt x="18" y="145"/>
                  </a:lnTo>
                  <a:lnTo>
                    <a:pt x="197" y="145"/>
                  </a:lnTo>
                  <a:lnTo>
                    <a:pt x="197" y="19"/>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303" name="Rectangle 279"/>
            <p:cNvSpPr>
              <a:spLocks noChangeArrowheads="1"/>
            </p:cNvSpPr>
            <p:nvPr/>
          </p:nvSpPr>
          <p:spPr bwMode="auto">
            <a:xfrm>
              <a:off x="298" y="2469"/>
              <a:ext cx="45"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04" name="Freeform 280"/>
            <p:cNvSpPr>
              <a:spLocks noEditPoints="1"/>
            </p:cNvSpPr>
            <p:nvPr/>
          </p:nvSpPr>
          <p:spPr bwMode="auto">
            <a:xfrm>
              <a:off x="296" y="2467"/>
              <a:ext cx="49" cy="38"/>
            </a:xfrm>
            <a:custGeom>
              <a:avLst/>
              <a:gdLst/>
              <a:ahLst/>
              <a:cxnLst>
                <a:cxn ang="0">
                  <a:pos x="9" y="0"/>
                </a:cxn>
                <a:cxn ang="0">
                  <a:pos x="9" y="0"/>
                </a:cxn>
                <a:cxn ang="0">
                  <a:pos x="205" y="0"/>
                </a:cxn>
                <a:cxn ang="0">
                  <a:pos x="214" y="9"/>
                </a:cxn>
                <a:cxn ang="0">
                  <a:pos x="214" y="9"/>
                </a:cxn>
                <a:cxn ang="0">
                  <a:pos x="214" y="153"/>
                </a:cxn>
                <a:cxn ang="0">
                  <a:pos x="205" y="162"/>
                </a:cxn>
                <a:cxn ang="0">
                  <a:pos x="205" y="162"/>
                </a:cxn>
                <a:cxn ang="0">
                  <a:pos x="9" y="162"/>
                </a:cxn>
                <a:cxn ang="0">
                  <a:pos x="0" y="153"/>
                </a:cxn>
                <a:cxn ang="0">
                  <a:pos x="0" y="153"/>
                </a:cxn>
                <a:cxn ang="0">
                  <a:pos x="0" y="9"/>
                </a:cxn>
                <a:cxn ang="0">
                  <a:pos x="9" y="0"/>
                </a:cxn>
                <a:cxn ang="0">
                  <a:pos x="196" y="18"/>
                </a:cxn>
                <a:cxn ang="0">
                  <a:pos x="18" y="18"/>
                </a:cxn>
                <a:cxn ang="0">
                  <a:pos x="18" y="144"/>
                </a:cxn>
                <a:cxn ang="0">
                  <a:pos x="196" y="144"/>
                </a:cxn>
                <a:cxn ang="0">
                  <a:pos x="196" y="18"/>
                </a:cxn>
              </a:cxnLst>
              <a:rect l="0" t="0" r="r" b="b"/>
              <a:pathLst>
                <a:path w="214" h="162">
                  <a:moveTo>
                    <a:pt x="9" y="0"/>
                  </a:moveTo>
                  <a:lnTo>
                    <a:pt x="9" y="0"/>
                  </a:lnTo>
                  <a:lnTo>
                    <a:pt x="205" y="0"/>
                  </a:lnTo>
                  <a:cubicBezTo>
                    <a:pt x="210" y="0"/>
                    <a:pt x="214" y="4"/>
                    <a:pt x="214" y="9"/>
                  </a:cubicBezTo>
                  <a:lnTo>
                    <a:pt x="214" y="9"/>
                  </a:lnTo>
                  <a:lnTo>
                    <a:pt x="214" y="153"/>
                  </a:lnTo>
                  <a:cubicBezTo>
                    <a:pt x="214" y="158"/>
                    <a:pt x="210" y="162"/>
                    <a:pt x="205" y="162"/>
                  </a:cubicBezTo>
                  <a:lnTo>
                    <a:pt x="205" y="162"/>
                  </a:lnTo>
                  <a:lnTo>
                    <a:pt x="9" y="162"/>
                  </a:lnTo>
                  <a:cubicBezTo>
                    <a:pt x="4" y="162"/>
                    <a:pt x="0" y="158"/>
                    <a:pt x="0" y="153"/>
                  </a:cubicBezTo>
                  <a:lnTo>
                    <a:pt x="0" y="153"/>
                  </a:lnTo>
                  <a:lnTo>
                    <a:pt x="0" y="9"/>
                  </a:lnTo>
                  <a:cubicBezTo>
                    <a:pt x="0" y="4"/>
                    <a:pt x="4" y="0"/>
                    <a:pt x="9" y="0"/>
                  </a:cubicBezTo>
                  <a:close/>
                  <a:moveTo>
                    <a:pt x="196" y="18"/>
                  </a:moveTo>
                  <a:lnTo>
                    <a:pt x="18" y="18"/>
                  </a:lnTo>
                  <a:lnTo>
                    <a:pt x="18" y="144"/>
                  </a:lnTo>
                  <a:lnTo>
                    <a:pt x="196" y="144"/>
                  </a:lnTo>
                  <a:lnTo>
                    <a:pt x="196" y="18"/>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305" name="Rectangle 281"/>
            <p:cNvSpPr>
              <a:spLocks noChangeArrowheads="1"/>
            </p:cNvSpPr>
            <p:nvPr/>
          </p:nvSpPr>
          <p:spPr bwMode="auto">
            <a:xfrm>
              <a:off x="298" y="2516"/>
              <a:ext cx="45"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06" name="Freeform 282"/>
            <p:cNvSpPr>
              <a:spLocks noEditPoints="1"/>
            </p:cNvSpPr>
            <p:nvPr/>
          </p:nvSpPr>
          <p:spPr bwMode="auto">
            <a:xfrm>
              <a:off x="296" y="2514"/>
              <a:ext cx="49" cy="38"/>
            </a:xfrm>
            <a:custGeom>
              <a:avLst/>
              <a:gdLst/>
              <a:ahLst/>
              <a:cxnLst>
                <a:cxn ang="0">
                  <a:pos x="9" y="0"/>
                </a:cxn>
                <a:cxn ang="0">
                  <a:pos x="9" y="0"/>
                </a:cxn>
                <a:cxn ang="0">
                  <a:pos x="205" y="0"/>
                </a:cxn>
                <a:cxn ang="0">
                  <a:pos x="214" y="10"/>
                </a:cxn>
                <a:cxn ang="0">
                  <a:pos x="214" y="10"/>
                </a:cxn>
                <a:cxn ang="0">
                  <a:pos x="214" y="154"/>
                </a:cxn>
                <a:cxn ang="0">
                  <a:pos x="205" y="163"/>
                </a:cxn>
                <a:cxn ang="0">
                  <a:pos x="205" y="163"/>
                </a:cxn>
                <a:cxn ang="0">
                  <a:pos x="9" y="163"/>
                </a:cxn>
                <a:cxn ang="0">
                  <a:pos x="0" y="154"/>
                </a:cxn>
                <a:cxn ang="0">
                  <a:pos x="0" y="153"/>
                </a:cxn>
                <a:cxn ang="0">
                  <a:pos x="0" y="10"/>
                </a:cxn>
                <a:cxn ang="0">
                  <a:pos x="9" y="0"/>
                </a:cxn>
                <a:cxn ang="0">
                  <a:pos x="196" y="19"/>
                </a:cxn>
                <a:cxn ang="0">
                  <a:pos x="18" y="19"/>
                </a:cxn>
                <a:cxn ang="0">
                  <a:pos x="18" y="145"/>
                </a:cxn>
                <a:cxn ang="0">
                  <a:pos x="196" y="145"/>
                </a:cxn>
                <a:cxn ang="0">
                  <a:pos x="196" y="19"/>
                </a:cxn>
              </a:cxnLst>
              <a:rect l="0" t="0" r="r" b="b"/>
              <a:pathLst>
                <a:path w="214" h="163">
                  <a:moveTo>
                    <a:pt x="9" y="0"/>
                  </a:moveTo>
                  <a:lnTo>
                    <a:pt x="9" y="0"/>
                  </a:lnTo>
                  <a:lnTo>
                    <a:pt x="205" y="0"/>
                  </a:lnTo>
                  <a:cubicBezTo>
                    <a:pt x="210" y="0"/>
                    <a:pt x="214" y="5"/>
                    <a:pt x="214" y="10"/>
                  </a:cubicBezTo>
                  <a:lnTo>
                    <a:pt x="214" y="10"/>
                  </a:lnTo>
                  <a:lnTo>
                    <a:pt x="214" y="154"/>
                  </a:lnTo>
                  <a:cubicBezTo>
                    <a:pt x="214" y="159"/>
                    <a:pt x="210" y="163"/>
                    <a:pt x="205" y="163"/>
                  </a:cubicBezTo>
                  <a:lnTo>
                    <a:pt x="205" y="163"/>
                  </a:lnTo>
                  <a:lnTo>
                    <a:pt x="9" y="163"/>
                  </a:lnTo>
                  <a:cubicBezTo>
                    <a:pt x="4" y="163"/>
                    <a:pt x="0" y="159"/>
                    <a:pt x="0" y="154"/>
                  </a:cubicBezTo>
                  <a:lnTo>
                    <a:pt x="0" y="153"/>
                  </a:lnTo>
                  <a:lnTo>
                    <a:pt x="0" y="10"/>
                  </a:lnTo>
                  <a:cubicBezTo>
                    <a:pt x="0" y="5"/>
                    <a:pt x="4" y="0"/>
                    <a:pt x="9" y="0"/>
                  </a:cubicBezTo>
                  <a:close/>
                  <a:moveTo>
                    <a:pt x="196" y="19"/>
                  </a:moveTo>
                  <a:lnTo>
                    <a:pt x="18" y="19"/>
                  </a:lnTo>
                  <a:lnTo>
                    <a:pt x="18" y="145"/>
                  </a:lnTo>
                  <a:lnTo>
                    <a:pt x="196" y="145"/>
                  </a:lnTo>
                  <a:lnTo>
                    <a:pt x="196" y="19"/>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307" name="Rectangle 283"/>
            <p:cNvSpPr>
              <a:spLocks noChangeArrowheads="1"/>
            </p:cNvSpPr>
            <p:nvPr/>
          </p:nvSpPr>
          <p:spPr bwMode="auto">
            <a:xfrm>
              <a:off x="298" y="2563"/>
              <a:ext cx="45"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08" name="Freeform 284"/>
            <p:cNvSpPr>
              <a:spLocks noEditPoints="1"/>
            </p:cNvSpPr>
            <p:nvPr/>
          </p:nvSpPr>
          <p:spPr bwMode="auto">
            <a:xfrm>
              <a:off x="296" y="2561"/>
              <a:ext cx="49" cy="38"/>
            </a:xfrm>
            <a:custGeom>
              <a:avLst/>
              <a:gdLst/>
              <a:ahLst/>
              <a:cxnLst>
                <a:cxn ang="0">
                  <a:pos x="9" y="0"/>
                </a:cxn>
                <a:cxn ang="0">
                  <a:pos x="9" y="0"/>
                </a:cxn>
                <a:cxn ang="0">
                  <a:pos x="205" y="0"/>
                </a:cxn>
                <a:cxn ang="0">
                  <a:pos x="214" y="9"/>
                </a:cxn>
                <a:cxn ang="0">
                  <a:pos x="214" y="10"/>
                </a:cxn>
                <a:cxn ang="0">
                  <a:pos x="214" y="154"/>
                </a:cxn>
                <a:cxn ang="0">
                  <a:pos x="205" y="163"/>
                </a:cxn>
                <a:cxn ang="0">
                  <a:pos x="205" y="163"/>
                </a:cxn>
                <a:cxn ang="0">
                  <a:pos x="9" y="163"/>
                </a:cxn>
                <a:cxn ang="0">
                  <a:pos x="0" y="154"/>
                </a:cxn>
                <a:cxn ang="0">
                  <a:pos x="0" y="153"/>
                </a:cxn>
                <a:cxn ang="0">
                  <a:pos x="0" y="9"/>
                </a:cxn>
                <a:cxn ang="0">
                  <a:pos x="9" y="0"/>
                </a:cxn>
                <a:cxn ang="0">
                  <a:pos x="196" y="19"/>
                </a:cxn>
                <a:cxn ang="0">
                  <a:pos x="18" y="19"/>
                </a:cxn>
                <a:cxn ang="0">
                  <a:pos x="18" y="145"/>
                </a:cxn>
                <a:cxn ang="0">
                  <a:pos x="196" y="145"/>
                </a:cxn>
                <a:cxn ang="0">
                  <a:pos x="196" y="19"/>
                </a:cxn>
              </a:cxnLst>
              <a:rect l="0" t="0" r="r" b="b"/>
              <a:pathLst>
                <a:path w="214" h="163">
                  <a:moveTo>
                    <a:pt x="9" y="0"/>
                  </a:moveTo>
                  <a:lnTo>
                    <a:pt x="9" y="0"/>
                  </a:lnTo>
                  <a:lnTo>
                    <a:pt x="205" y="0"/>
                  </a:lnTo>
                  <a:cubicBezTo>
                    <a:pt x="210" y="0"/>
                    <a:pt x="214" y="4"/>
                    <a:pt x="214" y="9"/>
                  </a:cubicBezTo>
                  <a:lnTo>
                    <a:pt x="214" y="10"/>
                  </a:lnTo>
                  <a:lnTo>
                    <a:pt x="214" y="154"/>
                  </a:lnTo>
                  <a:cubicBezTo>
                    <a:pt x="214" y="159"/>
                    <a:pt x="210" y="163"/>
                    <a:pt x="205" y="163"/>
                  </a:cubicBezTo>
                  <a:lnTo>
                    <a:pt x="205" y="163"/>
                  </a:lnTo>
                  <a:lnTo>
                    <a:pt x="9" y="163"/>
                  </a:lnTo>
                  <a:cubicBezTo>
                    <a:pt x="4" y="163"/>
                    <a:pt x="0" y="159"/>
                    <a:pt x="0" y="154"/>
                  </a:cubicBezTo>
                  <a:lnTo>
                    <a:pt x="0" y="153"/>
                  </a:lnTo>
                  <a:lnTo>
                    <a:pt x="0" y="9"/>
                  </a:lnTo>
                  <a:cubicBezTo>
                    <a:pt x="0" y="4"/>
                    <a:pt x="4" y="0"/>
                    <a:pt x="9" y="0"/>
                  </a:cubicBezTo>
                  <a:close/>
                  <a:moveTo>
                    <a:pt x="196" y="19"/>
                  </a:moveTo>
                  <a:lnTo>
                    <a:pt x="18" y="19"/>
                  </a:lnTo>
                  <a:lnTo>
                    <a:pt x="18" y="145"/>
                  </a:lnTo>
                  <a:lnTo>
                    <a:pt x="196" y="145"/>
                  </a:lnTo>
                  <a:lnTo>
                    <a:pt x="196" y="19"/>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309" name="Freeform 285"/>
            <p:cNvSpPr>
              <a:spLocks/>
            </p:cNvSpPr>
            <p:nvPr/>
          </p:nvSpPr>
          <p:spPr bwMode="auto">
            <a:xfrm>
              <a:off x="237" y="2608"/>
              <a:ext cx="108" cy="38"/>
            </a:xfrm>
            <a:custGeom>
              <a:avLst/>
              <a:gdLst/>
              <a:ahLst/>
              <a:cxnLst>
                <a:cxn ang="0">
                  <a:pos x="9" y="0"/>
                </a:cxn>
                <a:cxn ang="0">
                  <a:pos x="10" y="0"/>
                </a:cxn>
                <a:cxn ang="0">
                  <a:pos x="460" y="0"/>
                </a:cxn>
                <a:cxn ang="0">
                  <a:pos x="469" y="9"/>
                </a:cxn>
                <a:cxn ang="0">
                  <a:pos x="469" y="10"/>
                </a:cxn>
                <a:cxn ang="0">
                  <a:pos x="469" y="154"/>
                </a:cxn>
                <a:cxn ang="0">
                  <a:pos x="460" y="163"/>
                </a:cxn>
                <a:cxn ang="0">
                  <a:pos x="460" y="163"/>
                </a:cxn>
                <a:cxn ang="0">
                  <a:pos x="9" y="163"/>
                </a:cxn>
                <a:cxn ang="0">
                  <a:pos x="0" y="154"/>
                </a:cxn>
                <a:cxn ang="0">
                  <a:pos x="0" y="153"/>
                </a:cxn>
                <a:cxn ang="0">
                  <a:pos x="0" y="9"/>
                </a:cxn>
                <a:cxn ang="0">
                  <a:pos x="9" y="0"/>
                </a:cxn>
              </a:cxnLst>
              <a:rect l="0" t="0" r="r" b="b"/>
              <a:pathLst>
                <a:path w="469" h="163">
                  <a:moveTo>
                    <a:pt x="9" y="0"/>
                  </a:moveTo>
                  <a:lnTo>
                    <a:pt x="10" y="0"/>
                  </a:lnTo>
                  <a:lnTo>
                    <a:pt x="460" y="0"/>
                  </a:lnTo>
                  <a:cubicBezTo>
                    <a:pt x="465" y="0"/>
                    <a:pt x="469" y="4"/>
                    <a:pt x="469" y="9"/>
                  </a:cubicBezTo>
                  <a:lnTo>
                    <a:pt x="469" y="10"/>
                  </a:lnTo>
                  <a:lnTo>
                    <a:pt x="469" y="154"/>
                  </a:lnTo>
                  <a:cubicBezTo>
                    <a:pt x="469" y="159"/>
                    <a:pt x="465" y="163"/>
                    <a:pt x="460" y="163"/>
                  </a:cubicBezTo>
                  <a:lnTo>
                    <a:pt x="460" y="163"/>
                  </a:lnTo>
                  <a:lnTo>
                    <a:pt x="9" y="163"/>
                  </a:lnTo>
                  <a:cubicBezTo>
                    <a:pt x="4" y="163"/>
                    <a:pt x="0" y="159"/>
                    <a:pt x="0" y="154"/>
                  </a:cubicBezTo>
                  <a:lnTo>
                    <a:pt x="0" y="153"/>
                  </a:lnTo>
                  <a:lnTo>
                    <a:pt x="0" y="9"/>
                  </a:lnTo>
                  <a:cubicBezTo>
                    <a:pt x="0" y="4"/>
                    <a:pt x="4" y="0"/>
                    <a:pt x="9" y="0"/>
                  </a:cubicBezTo>
                  <a:close/>
                </a:path>
              </a:pathLst>
            </a:custGeom>
            <a:solidFill>
              <a:srgbClr val="EF753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310" name="Rectangle 286"/>
            <p:cNvSpPr>
              <a:spLocks noChangeArrowheads="1"/>
            </p:cNvSpPr>
            <p:nvPr/>
          </p:nvSpPr>
          <p:spPr bwMode="auto">
            <a:xfrm>
              <a:off x="616" y="2555"/>
              <a:ext cx="279" cy="88"/>
            </a:xfrm>
            <a:prstGeom prst="rect">
              <a:avLst/>
            </a:prstGeom>
            <a:solidFill>
              <a:srgbClr val="F4AB4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11" name="Rectangle 287"/>
            <p:cNvSpPr>
              <a:spLocks noChangeArrowheads="1"/>
            </p:cNvSpPr>
            <p:nvPr/>
          </p:nvSpPr>
          <p:spPr bwMode="auto">
            <a:xfrm>
              <a:off x="837" y="2643"/>
              <a:ext cx="36" cy="29"/>
            </a:xfrm>
            <a:prstGeom prst="rect">
              <a:avLst/>
            </a:prstGeom>
            <a:solidFill>
              <a:srgbClr val="000A9E"/>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12" name="Rectangle 288"/>
            <p:cNvSpPr>
              <a:spLocks noChangeArrowheads="1"/>
            </p:cNvSpPr>
            <p:nvPr/>
          </p:nvSpPr>
          <p:spPr bwMode="auto">
            <a:xfrm>
              <a:off x="638" y="2643"/>
              <a:ext cx="36" cy="29"/>
            </a:xfrm>
            <a:prstGeom prst="rect">
              <a:avLst/>
            </a:prstGeom>
            <a:solidFill>
              <a:srgbClr val="2184A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13" name="Rectangle 289"/>
            <p:cNvSpPr>
              <a:spLocks noChangeArrowheads="1"/>
            </p:cNvSpPr>
            <p:nvPr/>
          </p:nvSpPr>
          <p:spPr bwMode="auto">
            <a:xfrm>
              <a:off x="702" y="2531"/>
              <a:ext cx="107" cy="24"/>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14" name="Rectangle 290"/>
            <p:cNvSpPr>
              <a:spLocks noChangeArrowheads="1"/>
            </p:cNvSpPr>
            <p:nvPr/>
          </p:nvSpPr>
          <p:spPr bwMode="auto">
            <a:xfrm>
              <a:off x="727" y="2492"/>
              <a:ext cx="58" cy="39"/>
            </a:xfrm>
            <a:prstGeom prst="rect">
              <a:avLst/>
            </a:prstGeom>
            <a:solidFill>
              <a:srgbClr val="2184A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15" name="Freeform 291"/>
            <p:cNvSpPr>
              <a:spLocks/>
            </p:cNvSpPr>
            <p:nvPr/>
          </p:nvSpPr>
          <p:spPr bwMode="auto">
            <a:xfrm>
              <a:off x="707" y="2164"/>
              <a:ext cx="97" cy="271"/>
            </a:xfrm>
            <a:custGeom>
              <a:avLst/>
              <a:gdLst/>
              <a:ahLst/>
              <a:cxnLst>
                <a:cxn ang="0">
                  <a:pos x="419" y="0"/>
                </a:cxn>
                <a:cxn ang="0">
                  <a:pos x="419" y="952"/>
                </a:cxn>
                <a:cxn ang="0">
                  <a:pos x="357" y="1100"/>
                </a:cxn>
                <a:cxn ang="0">
                  <a:pos x="357" y="1100"/>
                </a:cxn>
                <a:cxn ang="0">
                  <a:pos x="209" y="1162"/>
                </a:cxn>
                <a:cxn ang="0">
                  <a:pos x="209" y="1162"/>
                </a:cxn>
                <a:cxn ang="0">
                  <a:pos x="61" y="1100"/>
                </a:cxn>
                <a:cxn ang="0">
                  <a:pos x="61" y="1100"/>
                </a:cxn>
                <a:cxn ang="0">
                  <a:pos x="0" y="952"/>
                </a:cxn>
                <a:cxn ang="0">
                  <a:pos x="0" y="0"/>
                </a:cxn>
                <a:cxn ang="0">
                  <a:pos x="86" y="0"/>
                </a:cxn>
                <a:cxn ang="0">
                  <a:pos x="86" y="952"/>
                </a:cxn>
                <a:cxn ang="0">
                  <a:pos x="122" y="1039"/>
                </a:cxn>
                <a:cxn ang="0">
                  <a:pos x="122" y="1039"/>
                </a:cxn>
                <a:cxn ang="0">
                  <a:pos x="209" y="1075"/>
                </a:cxn>
                <a:cxn ang="0">
                  <a:pos x="209" y="1075"/>
                </a:cxn>
                <a:cxn ang="0">
                  <a:pos x="296" y="1039"/>
                </a:cxn>
                <a:cxn ang="0">
                  <a:pos x="296" y="1039"/>
                </a:cxn>
                <a:cxn ang="0">
                  <a:pos x="333" y="952"/>
                </a:cxn>
                <a:cxn ang="0">
                  <a:pos x="333" y="0"/>
                </a:cxn>
                <a:cxn ang="0">
                  <a:pos x="419" y="0"/>
                </a:cxn>
              </a:cxnLst>
              <a:rect l="0" t="0" r="r" b="b"/>
              <a:pathLst>
                <a:path w="419" h="1162">
                  <a:moveTo>
                    <a:pt x="419" y="0"/>
                  </a:moveTo>
                  <a:lnTo>
                    <a:pt x="419" y="952"/>
                  </a:lnTo>
                  <a:cubicBezTo>
                    <a:pt x="419" y="1009"/>
                    <a:pt x="395" y="1062"/>
                    <a:pt x="357" y="1100"/>
                  </a:cubicBezTo>
                  <a:lnTo>
                    <a:pt x="357" y="1100"/>
                  </a:lnTo>
                  <a:cubicBezTo>
                    <a:pt x="319" y="1138"/>
                    <a:pt x="267" y="1162"/>
                    <a:pt x="209" y="1162"/>
                  </a:cubicBezTo>
                  <a:lnTo>
                    <a:pt x="209" y="1162"/>
                  </a:lnTo>
                  <a:cubicBezTo>
                    <a:pt x="152" y="1162"/>
                    <a:pt x="99" y="1138"/>
                    <a:pt x="61" y="1100"/>
                  </a:cubicBezTo>
                  <a:lnTo>
                    <a:pt x="61" y="1100"/>
                  </a:lnTo>
                  <a:cubicBezTo>
                    <a:pt x="23" y="1062"/>
                    <a:pt x="0" y="1009"/>
                    <a:pt x="0" y="952"/>
                  </a:cubicBezTo>
                  <a:lnTo>
                    <a:pt x="0" y="0"/>
                  </a:lnTo>
                  <a:lnTo>
                    <a:pt x="86" y="0"/>
                  </a:lnTo>
                  <a:lnTo>
                    <a:pt x="86" y="952"/>
                  </a:lnTo>
                  <a:cubicBezTo>
                    <a:pt x="86" y="986"/>
                    <a:pt x="100" y="1017"/>
                    <a:pt x="122" y="1039"/>
                  </a:cubicBezTo>
                  <a:lnTo>
                    <a:pt x="122" y="1039"/>
                  </a:lnTo>
                  <a:cubicBezTo>
                    <a:pt x="145" y="1061"/>
                    <a:pt x="175" y="1075"/>
                    <a:pt x="209" y="1075"/>
                  </a:cubicBezTo>
                  <a:lnTo>
                    <a:pt x="209" y="1075"/>
                  </a:lnTo>
                  <a:cubicBezTo>
                    <a:pt x="243" y="1075"/>
                    <a:pt x="274" y="1061"/>
                    <a:pt x="296" y="1039"/>
                  </a:cubicBezTo>
                  <a:lnTo>
                    <a:pt x="296" y="1039"/>
                  </a:lnTo>
                  <a:cubicBezTo>
                    <a:pt x="319" y="1017"/>
                    <a:pt x="333" y="986"/>
                    <a:pt x="333" y="952"/>
                  </a:cubicBezTo>
                  <a:lnTo>
                    <a:pt x="333" y="0"/>
                  </a:lnTo>
                  <a:lnTo>
                    <a:pt x="419" y="0"/>
                  </a:lnTo>
                  <a:close/>
                </a:path>
              </a:pathLst>
            </a:custGeom>
            <a:solidFill>
              <a:srgbClr val="E7F1F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316" name="Rectangle 292"/>
            <p:cNvSpPr>
              <a:spLocks noChangeArrowheads="1"/>
            </p:cNvSpPr>
            <p:nvPr/>
          </p:nvSpPr>
          <p:spPr bwMode="auto">
            <a:xfrm>
              <a:off x="746" y="2424"/>
              <a:ext cx="20" cy="68"/>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17" name="Rectangle 293"/>
            <p:cNvSpPr>
              <a:spLocks noChangeArrowheads="1"/>
            </p:cNvSpPr>
            <p:nvPr/>
          </p:nvSpPr>
          <p:spPr bwMode="auto">
            <a:xfrm>
              <a:off x="756" y="2555"/>
              <a:ext cx="139" cy="88"/>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18" name="Rectangle 294"/>
            <p:cNvSpPr>
              <a:spLocks noChangeArrowheads="1"/>
            </p:cNvSpPr>
            <p:nvPr/>
          </p:nvSpPr>
          <p:spPr bwMode="auto">
            <a:xfrm>
              <a:off x="837" y="2643"/>
              <a:ext cx="36" cy="29"/>
            </a:xfrm>
            <a:prstGeom prst="rect">
              <a:avLst/>
            </a:prstGeom>
            <a:solidFill>
              <a:srgbClr val="046887"/>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19" name="Rectangle 295"/>
            <p:cNvSpPr>
              <a:spLocks noChangeArrowheads="1"/>
            </p:cNvSpPr>
            <p:nvPr/>
          </p:nvSpPr>
          <p:spPr bwMode="auto">
            <a:xfrm>
              <a:off x="756" y="2531"/>
              <a:ext cx="53" cy="24"/>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20" name="Rectangle 296"/>
            <p:cNvSpPr>
              <a:spLocks noChangeArrowheads="1"/>
            </p:cNvSpPr>
            <p:nvPr/>
          </p:nvSpPr>
          <p:spPr bwMode="auto">
            <a:xfrm>
              <a:off x="756" y="2492"/>
              <a:ext cx="29" cy="39"/>
            </a:xfrm>
            <a:prstGeom prst="rect">
              <a:avLst/>
            </a:prstGeom>
            <a:solidFill>
              <a:srgbClr val="046887"/>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21" name="Freeform 297"/>
            <p:cNvSpPr>
              <a:spLocks/>
            </p:cNvSpPr>
            <p:nvPr/>
          </p:nvSpPr>
          <p:spPr bwMode="auto">
            <a:xfrm>
              <a:off x="756" y="2164"/>
              <a:ext cx="48" cy="271"/>
            </a:xfrm>
            <a:custGeom>
              <a:avLst/>
              <a:gdLst/>
              <a:ahLst/>
              <a:cxnLst>
                <a:cxn ang="0">
                  <a:pos x="210" y="0"/>
                </a:cxn>
                <a:cxn ang="0">
                  <a:pos x="210" y="952"/>
                </a:cxn>
                <a:cxn ang="0">
                  <a:pos x="148" y="1100"/>
                </a:cxn>
                <a:cxn ang="0">
                  <a:pos x="148" y="1100"/>
                </a:cxn>
                <a:cxn ang="0">
                  <a:pos x="0" y="1162"/>
                </a:cxn>
                <a:cxn ang="0">
                  <a:pos x="0" y="1161"/>
                </a:cxn>
                <a:cxn ang="0">
                  <a:pos x="0" y="1075"/>
                </a:cxn>
                <a:cxn ang="0">
                  <a:pos x="0" y="1075"/>
                </a:cxn>
                <a:cxn ang="0">
                  <a:pos x="87" y="1039"/>
                </a:cxn>
                <a:cxn ang="0">
                  <a:pos x="88" y="1039"/>
                </a:cxn>
                <a:cxn ang="0">
                  <a:pos x="124" y="952"/>
                </a:cxn>
                <a:cxn ang="0">
                  <a:pos x="124" y="0"/>
                </a:cxn>
                <a:cxn ang="0">
                  <a:pos x="210" y="0"/>
                </a:cxn>
              </a:cxnLst>
              <a:rect l="0" t="0" r="r" b="b"/>
              <a:pathLst>
                <a:path w="210" h="1162">
                  <a:moveTo>
                    <a:pt x="210" y="0"/>
                  </a:moveTo>
                  <a:lnTo>
                    <a:pt x="210" y="952"/>
                  </a:lnTo>
                  <a:cubicBezTo>
                    <a:pt x="210" y="1009"/>
                    <a:pt x="186" y="1062"/>
                    <a:pt x="148" y="1100"/>
                  </a:cubicBezTo>
                  <a:lnTo>
                    <a:pt x="148" y="1100"/>
                  </a:lnTo>
                  <a:cubicBezTo>
                    <a:pt x="110" y="1138"/>
                    <a:pt x="58" y="1162"/>
                    <a:pt x="0" y="1162"/>
                  </a:cubicBezTo>
                  <a:lnTo>
                    <a:pt x="0" y="1161"/>
                  </a:lnTo>
                  <a:lnTo>
                    <a:pt x="0" y="1075"/>
                  </a:lnTo>
                  <a:lnTo>
                    <a:pt x="0" y="1075"/>
                  </a:lnTo>
                  <a:cubicBezTo>
                    <a:pt x="34" y="1075"/>
                    <a:pt x="65" y="1061"/>
                    <a:pt x="87" y="1039"/>
                  </a:cubicBezTo>
                  <a:lnTo>
                    <a:pt x="88" y="1039"/>
                  </a:lnTo>
                  <a:cubicBezTo>
                    <a:pt x="110" y="1017"/>
                    <a:pt x="124" y="986"/>
                    <a:pt x="124" y="952"/>
                  </a:cubicBezTo>
                  <a:lnTo>
                    <a:pt x="124" y="0"/>
                  </a:lnTo>
                  <a:lnTo>
                    <a:pt x="21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322" name="Rectangle 298"/>
            <p:cNvSpPr>
              <a:spLocks noChangeArrowheads="1"/>
            </p:cNvSpPr>
            <p:nvPr/>
          </p:nvSpPr>
          <p:spPr bwMode="auto">
            <a:xfrm>
              <a:off x="756" y="2424"/>
              <a:ext cx="10" cy="68"/>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grpSp>
      <p:pic>
        <p:nvPicPr>
          <p:cNvPr id="350" name="Рисунок 349" descr="004.emf"/>
          <p:cNvPicPr>
            <a:picLocks noChangeAspect="1"/>
          </p:cNvPicPr>
          <p:nvPr/>
        </p:nvPicPr>
        <p:blipFill>
          <a:blip r:embed="rId3" cstate="print"/>
          <a:stretch>
            <a:fillRect/>
          </a:stretch>
        </p:blipFill>
        <p:spPr>
          <a:xfrm>
            <a:off x="221396" y="5815220"/>
            <a:ext cx="1461078" cy="702413"/>
          </a:xfrm>
          <a:prstGeom prst="rect">
            <a:avLst/>
          </a:prstGeom>
        </p:spPr>
      </p:pic>
    </p:spTree>
    <p:extLst>
      <p:ext uri="{BB962C8B-B14F-4D97-AF65-F5344CB8AC3E}">
        <p14:creationId xmlns:p14="http://schemas.microsoft.com/office/powerpoint/2010/main" val="2064245682"/>
      </p:ext>
    </p:extLst>
  </p:cSld>
  <p:clrMapOvr>
    <a:masterClrMapping/>
  </p:clrMapOvr>
  <p:transition advTm="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17B84F-9B20-4B0C-BC9C-03CDE92E812C}"/>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EA06E5E-E154-43EB-9FD6-2841786E458B}"/>
              </a:ext>
            </a:extLst>
          </p:cNvPr>
          <p:cNvSpPr>
            <a:spLocks noGrp="1"/>
          </p:cNvSpPr>
          <p:nvPr>
            <p:ph idx="1"/>
          </p:nvPr>
        </p:nvSpPr>
        <p:spPr/>
        <p:txBody>
          <a:bodyPr/>
          <a:lstStyle/>
          <a:p>
            <a:endParaRPr lang="ru-RU"/>
          </a:p>
        </p:txBody>
      </p:sp>
      <p:pic>
        <p:nvPicPr>
          <p:cNvPr id="6" name="Рисунок 5">
            <a:extLst>
              <a:ext uri="{FF2B5EF4-FFF2-40B4-BE49-F238E27FC236}">
                <a16:creationId xmlns:a16="http://schemas.microsoft.com/office/drawing/2014/main" id="{4A7A6565-DFED-4688-86A3-6B8E157E12BD}"/>
              </a:ext>
            </a:extLst>
          </p:cNvPr>
          <p:cNvPicPr>
            <a:picLocks noChangeAspect="1"/>
          </p:cNvPicPr>
          <p:nvPr/>
        </p:nvPicPr>
        <p:blipFill rotWithShape="1">
          <a:blip r:embed="rId3"/>
          <a:srcRect t="14443" r="6511" b="10133"/>
          <a:stretch/>
        </p:blipFill>
        <p:spPr>
          <a:xfrm>
            <a:off x="0" y="286911"/>
            <a:ext cx="12059054" cy="6590567"/>
          </a:xfrm>
          <a:prstGeom prst="rect">
            <a:avLst/>
          </a:prstGeom>
        </p:spPr>
      </p:pic>
    </p:spTree>
    <p:extLst>
      <p:ext uri="{BB962C8B-B14F-4D97-AF65-F5344CB8AC3E}">
        <p14:creationId xmlns:p14="http://schemas.microsoft.com/office/powerpoint/2010/main" val="714942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134317" y="763263"/>
            <a:ext cx="9104742" cy="1179139"/>
          </a:xfrm>
        </p:spPr>
        <p:txBody>
          <a:bodyPr>
            <a:normAutofit fontScale="90000"/>
          </a:bodyPr>
          <a:lstStyle/>
          <a:p>
            <a:pPr eaLnBrk="1" hangingPunct="1"/>
            <a:br>
              <a:rPr lang="ru-RU" dirty="0">
                <a:solidFill>
                  <a:srgbClr val="A50021"/>
                </a:solidFill>
              </a:rPr>
            </a:br>
            <a:br>
              <a:rPr lang="ru-RU" dirty="0">
                <a:solidFill>
                  <a:srgbClr val="A50021"/>
                </a:solidFill>
              </a:rPr>
            </a:br>
            <a:br>
              <a:rPr lang="ru-RU" dirty="0">
                <a:solidFill>
                  <a:srgbClr val="A50021"/>
                </a:solidFill>
              </a:rPr>
            </a:br>
            <a:br>
              <a:rPr lang="ru-RU" dirty="0">
                <a:solidFill>
                  <a:srgbClr val="A50021"/>
                </a:solidFill>
              </a:rPr>
            </a:br>
            <a:br>
              <a:rPr lang="ru-RU" dirty="0">
                <a:solidFill>
                  <a:srgbClr val="A50021"/>
                </a:solidFill>
              </a:rPr>
            </a:br>
            <a:br>
              <a:rPr lang="ru-RU" dirty="0">
                <a:solidFill>
                  <a:srgbClr val="A50021"/>
                </a:solidFill>
              </a:rPr>
            </a:br>
            <a:br>
              <a:rPr lang="ru-RU" dirty="0">
                <a:solidFill>
                  <a:srgbClr val="A50021"/>
                </a:solidFill>
              </a:rPr>
            </a:br>
            <a:br>
              <a:rPr lang="ru-RU" dirty="0">
                <a:solidFill>
                  <a:srgbClr val="A50021"/>
                </a:solidFill>
              </a:rPr>
            </a:br>
            <a:r>
              <a:rPr lang="ru-RU" dirty="0">
                <a:solidFill>
                  <a:srgbClr val="A50021"/>
                </a:solidFill>
              </a:rPr>
              <a:t>Спасибо за внимание!</a:t>
            </a:r>
          </a:p>
        </p:txBody>
      </p:sp>
      <p:sp>
        <p:nvSpPr>
          <p:cNvPr id="59396" name="Номер слайда 3"/>
          <p:cNvSpPr>
            <a:spLocks noGrp="1"/>
          </p:cNvSpPr>
          <p:nvPr>
            <p:ph type="sldNum" sz="quarter" idx="4294967295"/>
          </p:nvPr>
        </p:nvSpPr>
        <p:spPr>
          <a:xfrm>
            <a:off x="8010138" y="6640325"/>
            <a:ext cx="2228921" cy="381438"/>
          </a:xfrm>
          <a:prstGeom prst="rect">
            <a:avLst/>
          </a:prstGeom>
          <a:noFill/>
        </p:spPr>
        <p:txBody>
          <a:bodyPr vert="horz" lIns="80260" tIns="40130" rIns="80260" bIns="40130" rtlCol="0" anchor="ctr"/>
          <a:lstStyle/>
          <a:p>
            <a:fld id="{3794D34D-6F29-4C4A-96B0-9B0417D6C66B}" type="slidenum">
              <a:rPr lang="ru-RU" smtClean="0"/>
              <a:pPr/>
              <a:t>41</a:t>
            </a:fld>
            <a:endParaRPr lang="ru-RU"/>
          </a:p>
        </p:txBody>
      </p:sp>
    </p:spTree>
    <p:extLst>
      <p:ext uri="{BB962C8B-B14F-4D97-AF65-F5344CB8AC3E}">
        <p14:creationId xmlns:p14="http://schemas.microsoft.com/office/powerpoint/2010/main" val="381496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7206" y="269826"/>
            <a:ext cx="11204301" cy="678028"/>
          </a:xfrm>
        </p:spPr>
        <p:txBody>
          <a:bodyPr>
            <a:normAutofit fontScale="90000"/>
          </a:bodyPr>
          <a:lstStyle/>
          <a:p>
            <a:pPr>
              <a:defRPr/>
            </a:pPr>
            <a:br>
              <a:rPr lang="ru-RU" dirty="0"/>
            </a:br>
            <a:r>
              <a:rPr lang="ru-RU" dirty="0"/>
              <a:t> Изучение качества чтения и понимания текста (</a:t>
            </a:r>
            <a:r>
              <a:rPr lang="en-US" dirty="0"/>
              <a:t>PIRLS </a:t>
            </a:r>
            <a:r>
              <a:rPr lang="ru-RU" dirty="0"/>
              <a:t>) </a:t>
            </a:r>
          </a:p>
        </p:txBody>
      </p:sp>
      <p:sp>
        <p:nvSpPr>
          <p:cNvPr id="16387" name="Содержимое 2"/>
          <p:cNvSpPr>
            <a:spLocks noGrp="1"/>
          </p:cNvSpPr>
          <p:nvPr>
            <p:ph sz="quarter" idx="1"/>
          </p:nvPr>
        </p:nvSpPr>
        <p:spPr>
          <a:xfrm>
            <a:off x="391903" y="1595403"/>
            <a:ext cx="11049604" cy="4776259"/>
          </a:xfrm>
        </p:spPr>
        <p:txBody>
          <a:bodyPr>
            <a:normAutofit/>
          </a:bodyPr>
          <a:lstStyle/>
          <a:p>
            <a:endParaRPr lang="ru-RU" dirty="0"/>
          </a:p>
          <a:p>
            <a:pPr algn="r">
              <a:buFont typeface="Wingdings 2" pitchFamily="18" charset="2"/>
              <a:buNone/>
            </a:pPr>
            <a:endParaRPr lang="ru-RU" sz="2100" i="1" dirty="0"/>
          </a:p>
          <a:p>
            <a:pPr algn="ctr">
              <a:buFont typeface="Wingdings 2" pitchFamily="18" charset="2"/>
              <a:buNone/>
            </a:pPr>
            <a:endParaRPr lang="ru-RU" sz="2100" i="1" dirty="0"/>
          </a:p>
          <a:p>
            <a:pPr>
              <a:buFont typeface="Wingdings 2" pitchFamily="18" charset="2"/>
              <a:buNone/>
            </a:pPr>
            <a:r>
              <a:rPr lang="ru-RU" sz="2100" dirty="0"/>
              <a:t> </a:t>
            </a:r>
          </a:p>
          <a:p>
            <a:pPr>
              <a:buFont typeface="Wingdings" pitchFamily="2" charset="2"/>
              <a:buChar char="ü"/>
            </a:pPr>
            <a:endParaRPr lang="ru-RU" sz="2100" dirty="0"/>
          </a:p>
        </p:txBody>
      </p:sp>
      <p:pic>
        <p:nvPicPr>
          <p:cNvPr id="6" name="Рисунок 5">
            <a:extLst>
              <a:ext uri="{FF2B5EF4-FFF2-40B4-BE49-F238E27FC236}">
                <a16:creationId xmlns:a16="http://schemas.microsoft.com/office/drawing/2014/main" id="{C712EE3F-A6DA-46BF-9523-12968A091EB9}"/>
              </a:ext>
            </a:extLst>
          </p:cNvPr>
          <p:cNvPicPr>
            <a:picLocks noChangeAspect="1"/>
          </p:cNvPicPr>
          <p:nvPr/>
        </p:nvPicPr>
        <p:blipFill rotWithShape="1">
          <a:blip r:embed="rId2"/>
          <a:srcRect l="16665" t="32761" r="13029" b="10132"/>
          <a:stretch/>
        </p:blipFill>
        <p:spPr>
          <a:xfrm>
            <a:off x="1054751" y="1751284"/>
            <a:ext cx="9771347" cy="446449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7206" y="269826"/>
            <a:ext cx="11204301" cy="678028"/>
          </a:xfrm>
        </p:spPr>
        <p:txBody>
          <a:bodyPr>
            <a:normAutofit fontScale="90000"/>
          </a:bodyPr>
          <a:lstStyle/>
          <a:p>
            <a:pPr>
              <a:defRPr/>
            </a:pPr>
            <a:br>
              <a:rPr lang="ru-RU" dirty="0"/>
            </a:br>
            <a:r>
              <a:rPr lang="ru-RU" dirty="0"/>
              <a:t> Изучение качества чтения и понимания текста (</a:t>
            </a:r>
            <a:r>
              <a:rPr lang="en-US" dirty="0"/>
              <a:t>PIRLS </a:t>
            </a:r>
            <a:r>
              <a:rPr lang="ru-RU" dirty="0"/>
              <a:t>) </a:t>
            </a:r>
          </a:p>
        </p:txBody>
      </p:sp>
      <p:sp>
        <p:nvSpPr>
          <p:cNvPr id="16387" name="Содержимое 2"/>
          <p:cNvSpPr>
            <a:spLocks noGrp="1"/>
          </p:cNvSpPr>
          <p:nvPr>
            <p:ph sz="quarter" idx="1"/>
          </p:nvPr>
        </p:nvSpPr>
        <p:spPr>
          <a:xfrm>
            <a:off x="391903" y="1595403"/>
            <a:ext cx="11049604" cy="4776259"/>
          </a:xfrm>
        </p:spPr>
        <p:txBody>
          <a:bodyPr>
            <a:normAutofit/>
          </a:bodyPr>
          <a:lstStyle/>
          <a:p>
            <a:endParaRPr lang="ru-RU" dirty="0"/>
          </a:p>
          <a:p>
            <a:pPr algn="r">
              <a:buFont typeface="Wingdings 2" pitchFamily="18" charset="2"/>
              <a:buNone/>
            </a:pPr>
            <a:endParaRPr lang="ru-RU" sz="2100" i="1" dirty="0"/>
          </a:p>
          <a:p>
            <a:pPr algn="ctr">
              <a:buFont typeface="Wingdings 2" pitchFamily="18" charset="2"/>
              <a:buNone/>
            </a:pPr>
            <a:endParaRPr lang="ru-RU" sz="2100" i="1" dirty="0"/>
          </a:p>
          <a:p>
            <a:pPr>
              <a:buFont typeface="Wingdings 2" pitchFamily="18" charset="2"/>
              <a:buNone/>
            </a:pPr>
            <a:r>
              <a:rPr lang="ru-RU" sz="2100" dirty="0"/>
              <a:t> </a:t>
            </a:r>
          </a:p>
          <a:p>
            <a:pPr>
              <a:buFont typeface="Wingdings" pitchFamily="2" charset="2"/>
              <a:buChar char="ü"/>
            </a:pPr>
            <a:endParaRPr lang="ru-RU" sz="2100" dirty="0"/>
          </a:p>
        </p:txBody>
      </p:sp>
      <p:pic>
        <p:nvPicPr>
          <p:cNvPr id="4" name="Рисунок 3">
            <a:extLst>
              <a:ext uri="{FF2B5EF4-FFF2-40B4-BE49-F238E27FC236}">
                <a16:creationId xmlns:a16="http://schemas.microsoft.com/office/drawing/2014/main" id="{24E7A06E-598E-4F16-955D-A2CB8EA10BF0}"/>
              </a:ext>
            </a:extLst>
          </p:cNvPr>
          <p:cNvPicPr>
            <a:picLocks noChangeAspect="1"/>
          </p:cNvPicPr>
          <p:nvPr/>
        </p:nvPicPr>
        <p:blipFill rotWithShape="1">
          <a:blip r:embed="rId2"/>
          <a:srcRect l="13029" t="16599" r="6996" b="14442"/>
          <a:stretch/>
        </p:blipFill>
        <p:spPr>
          <a:xfrm>
            <a:off x="818432" y="1595403"/>
            <a:ext cx="10243985" cy="4968553"/>
          </a:xfrm>
          <a:prstGeom prst="rect">
            <a:avLst/>
          </a:prstGeom>
        </p:spPr>
      </p:pic>
    </p:spTree>
    <p:extLst>
      <p:ext uri="{BB962C8B-B14F-4D97-AF65-F5344CB8AC3E}">
        <p14:creationId xmlns:p14="http://schemas.microsoft.com/office/powerpoint/2010/main" val="2158213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4" y="269826"/>
            <a:ext cx="10692765" cy="648073"/>
          </a:xfrm>
        </p:spPr>
        <p:txBody>
          <a:bodyPr>
            <a:normAutofit fontScale="90000"/>
          </a:bodyPr>
          <a:lstStyle/>
          <a:p>
            <a:pPr>
              <a:defRPr/>
            </a:pPr>
            <a:br>
              <a:rPr lang="ru-RU" dirty="0"/>
            </a:br>
            <a:r>
              <a:rPr lang="ru-RU" dirty="0"/>
              <a:t>Примеры заданий </a:t>
            </a:r>
            <a:r>
              <a:rPr lang="en-US" dirty="0"/>
              <a:t>TIMSS</a:t>
            </a:r>
            <a:r>
              <a:rPr lang="ru-RU" dirty="0"/>
              <a:t> </a:t>
            </a:r>
          </a:p>
        </p:txBody>
      </p:sp>
      <p:sp>
        <p:nvSpPr>
          <p:cNvPr id="16387" name="Содержимое 2"/>
          <p:cNvSpPr>
            <a:spLocks noGrp="1"/>
          </p:cNvSpPr>
          <p:nvPr>
            <p:ph sz="quarter" idx="1"/>
          </p:nvPr>
        </p:nvSpPr>
        <p:spPr>
          <a:xfrm>
            <a:off x="391903" y="1595403"/>
            <a:ext cx="11049604" cy="4776259"/>
          </a:xfrm>
        </p:spPr>
        <p:txBody>
          <a:bodyPr>
            <a:normAutofit/>
          </a:bodyPr>
          <a:lstStyle/>
          <a:p>
            <a:endParaRPr lang="ru-RU" dirty="0"/>
          </a:p>
          <a:p>
            <a:pPr algn="r">
              <a:buFont typeface="Wingdings 2" pitchFamily="18" charset="2"/>
              <a:buNone/>
            </a:pPr>
            <a:endParaRPr lang="ru-RU" sz="2100" i="1" dirty="0"/>
          </a:p>
          <a:p>
            <a:pPr algn="ctr">
              <a:buFont typeface="Wingdings 2" pitchFamily="18" charset="2"/>
              <a:buNone/>
            </a:pPr>
            <a:endParaRPr lang="ru-RU" sz="2100" i="1" dirty="0"/>
          </a:p>
          <a:p>
            <a:pPr>
              <a:buFont typeface="Wingdings 2" pitchFamily="18" charset="2"/>
              <a:buNone/>
            </a:pPr>
            <a:r>
              <a:rPr lang="ru-RU" sz="2100" dirty="0"/>
              <a:t> </a:t>
            </a:r>
          </a:p>
          <a:p>
            <a:pPr>
              <a:buFont typeface="Wingdings" pitchFamily="2" charset="2"/>
              <a:buChar char="ü"/>
            </a:pPr>
            <a:endParaRPr lang="ru-RU" sz="2100" dirty="0"/>
          </a:p>
        </p:txBody>
      </p:sp>
      <p:pic>
        <p:nvPicPr>
          <p:cNvPr id="4" name="Рисунок 3">
            <a:extLst>
              <a:ext uri="{FF2B5EF4-FFF2-40B4-BE49-F238E27FC236}">
                <a16:creationId xmlns:a16="http://schemas.microsoft.com/office/drawing/2014/main" id="{9714E25C-6581-4353-964C-C7D6181C233F}"/>
              </a:ext>
            </a:extLst>
          </p:cNvPr>
          <p:cNvPicPr>
            <a:picLocks noChangeAspect="1"/>
          </p:cNvPicPr>
          <p:nvPr/>
        </p:nvPicPr>
        <p:blipFill rotWithShape="1">
          <a:blip r:embed="rId2"/>
          <a:srcRect l="15712" t="12674" r="33377" b="11903"/>
          <a:stretch/>
        </p:blipFill>
        <p:spPr>
          <a:xfrm>
            <a:off x="1835969" y="1309869"/>
            <a:ext cx="8568952" cy="5347326"/>
          </a:xfrm>
          <a:prstGeom prst="rect">
            <a:avLst/>
          </a:prstGeom>
        </p:spPr>
      </p:pic>
    </p:spTree>
    <p:extLst>
      <p:ext uri="{BB962C8B-B14F-4D97-AF65-F5344CB8AC3E}">
        <p14:creationId xmlns:p14="http://schemas.microsoft.com/office/powerpoint/2010/main" val="1518670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a:extLst>
              <a:ext uri="{FF2B5EF4-FFF2-40B4-BE49-F238E27FC236}">
                <a16:creationId xmlns:a16="http://schemas.microsoft.com/office/drawing/2014/main" id="{2F22C836-C5B7-49C8-9D9A-14F6C0871DB5}"/>
              </a:ext>
            </a:extLst>
          </p:cNvPr>
          <p:cNvSpPr>
            <a:spLocks noGrp="1"/>
          </p:cNvSpPr>
          <p:nvPr>
            <p:ph type="title"/>
          </p:nvPr>
        </p:nvSpPr>
        <p:spPr/>
        <p:txBody>
          <a:bodyPr/>
          <a:lstStyle/>
          <a:p>
            <a:pPr algn="ctr"/>
            <a:r>
              <a:rPr lang="ru-RU" altLang="ru-RU" dirty="0"/>
              <a:t>Р</a:t>
            </a:r>
            <a:r>
              <a:rPr lang="en-US" altLang="ru-RU" dirty="0"/>
              <a:t>ISA</a:t>
            </a:r>
            <a:endParaRPr lang="ru-RU" altLang="ru-RU" dirty="0"/>
          </a:p>
        </p:txBody>
      </p:sp>
      <p:sp>
        <p:nvSpPr>
          <p:cNvPr id="16387" name="Содержимое 2">
            <a:extLst>
              <a:ext uri="{FF2B5EF4-FFF2-40B4-BE49-F238E27FC236}">
                <a16:creationId xmlns:a16="http://schemas.microsoft.com/office/drawing/2014/main" id="{F349B3FE-D27C-47AF-8679-D6F913C72CF6}"/>
              </a:ext>
            </a:extLst>
          </p:cNvPr>
          <p:cNvSpPr>
            <a:spLocks noGrp="1"/>
          </p:cNvSpPr>
          <p:nvPr>
            <p:ph idx="1"/>
          </p:nvPr>
        </p:nvSpPr>
        <p:spPr>
          <a:xfrm>
            <a:off x="827857" y="1830899"/>
            <a:ext cx="9515682" cy="4457841"/>
          </a:xfrm>
        </p:spPr>
        <p:txBody>
          <a:bodyPr>
            <a:normAutofit/>
          </a:bodyPr>
          <a:lstStyle/>
          <a:p>
            <a:pPr>
              <a:buFont typeface="Wingdings" panose="05000000000000000000" pitchFamily="2" charset="2"/>
              <a:buNone/>
            </a:pPr>
            <a:r>
              <a:rPr lang="ru-RU" altLang="ru-RU" sz="3200" dirty="0"/>
              <a:t>PISA (</a:t>
            </a:r>
            <a:r>
              <a:rPr lang="ru-RU" altLang="ru-RU" sz="3200" dirty="0" err="1"/>
              <a:t>Programme</a:t>
            </a:r>
            <a:r>
              <a:rPr lang="ru-RU" altLang="ru-RU" sz="3200" dirty="0"/>
              <a:t> </a:t>
            </a:r>
            <a:r>
              <a:rPr lang="ru-RU" altLang="ru-RU" sz="3200" dirty="0" err="1"/>
              <a:t>for</a:t>
            </a:r>
            <a:r>
              <a:rPr lang="ru-RU" altLang="ru-RU" sz="3200" dirty="0"/>
              <a:t> </a:t>
            </a:r>
            <a:r>
              <a:rPr lang="ru-RU" altLang="ru-RU" sz="3200" dirty="0" err="1"/>
              <a:t>International</a:t>
            </a:r>
            <a:r>
              <a:rPr lang="ru-RU" altLang="ru-RU" sz="3200" dirty="0"/>
              <a:t> </a:t>
            </a:r>
            <a:r>
              <a:rPr lang="ru-RU" altLang="ru-RU" sz="3200" dirty="0" err="1"/>
              <a:t>Student</a:t>
            </a:r>
            <a:r>
              <a:rPr lang="ru-RU" altLang="ru-RU" sz="3200" dirty="0"/>
              <a:t> </a:t>
            </a:r>
            <a:r>
              <a:rPr lang="ru-RU" altLang="ru-RU" sz="3200" dirty="0" err="1"/>
              <a:t>Assessment</a:t>
            </a:r>
            <a:r>
              <a:rPr lang="ru-RU" altLang="ru-RU" sz="3200" dirty="0"/>
              <a:t>) – это международное исследование, которое проводится по инициативе ОЭСР (Организации Экономического Сотрудничества и Развития). </a:t>
            </a:r>
          </a:p>
          <a:p>
            <a:pPr>
              <a:buFont typeface="Wingdings" panose="05000000000000000000" pitchFamily="2" charset="2"/>
              <a:buNone/>
            </a:pPr>
            <a:r>
              <a:rPr lang="ru-RU" altLang="ru-RU" sz="3200" dirty="0"/>
              <a:t>В ходе исследования оцениваются функциональная  грамотность учащихся в возрасте 15 лет.</a:t>
            </a:r>
          </a:p>
          <a:p>
            <a:pPr>
              <a:buFont typeface="Wingdings" panose="05000000000000000000" pitchFamily="2" charset="2"/>
              <a:buNone/>
            </a:pPr>
            <a:endParaRPr lang="ru-RU" altLang="ru-RU" sz="2507" dirty="0"/>
          </a:p>
          <a:p>
            <a:pPr>
              <a:buFont typeface="Wingdings" panose="05000000000000000000" pitchFamily="2" charset="2"/>
              <a:buNone/>
            </a:pPr>
            <a:endParaRPr lang="ru-RU" altLang="ru-RU" dirty="0"/>
          </a:p>
        </p:txBody>
      </p:sp>
    </p:spTree>
    <p:extLst>
      <p:ext uri="{BB962C8B-B14F-4D97-AF65-F5344CB8AC3E}">
        <p14:creationId xmlns:p14="http://schemas.microsoft.com/office/powerpoint/2010/main" val="3437704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a:extLst>
              <a:ext uri="{FF2B5EF4-FFF2-40B4-BE49-F238E27FC236}">
                <a16:creationId xmlns:a16="http://schemas.microsoft.com/office/drawing/2014/main" id="{5F399105-20A9-45BE-8BD8-40053F022FB4}"/>
              </a:ext>
            </a:extLst>
          </p:cNvPr>
          <p:cNvSpPr>
            <a:spLocks noGrp="1"/>
          </p:cNvSpPr>
          <p:nvPr>
            <p:ph type="title"/>
          </p:nvPr>
        </p:nvSpPr>
        <p:spPr>
          <a:xfrm>
            <a:off x="1985087" y="298517"/>
            <a:ext cx="8358452" cy="1270352"/>
          </a:xfrm>
        </p:spPr>
        <p:txBody>
          <a:bodyPr/>
          <a:lstStyle/>
          <a:p>
            <a:pPr algn="ctr"/>
            <a:r>
              <a:rPr lang="ru-RU" altLang="ru-RU"/>
              <a:t>Направления исследования</a:t>
            </a:r>
          </a:p>
        </p:txBody>
      </p:sp>
      <p:sp>
        <p:nvSpPr>
          <p:cNvPr id="17411" name="Содержимое 2">
            <a:extLst>
              <a:ext uri="{FF2B5EF4-FFF2-40B4-BE49-F238E27FC236}">
                <a16:creationId xmlns:a16="http://schemas.microsoft.com/office/drawing/2014/main" id="{EEF063CC-B978-4743-9120-3C9A1CA49D5E}"/>
              </a:ext>
            </a:extLst>
          </p:cNvPr>
          <p:cNvSpPr>
            <a:spLocks noGrp="1"/>
          </p:cNvSpPr>
          <p:nvPr>
            <p:ph idx="1"/>
          </p:nvPr>
        </p:nvSpPr>
        <p:spPr>
          <a:xfrm>
            <a:off x="1537313" y="1830899"/>
            <a:ext cx="9515680" cy="4457841"/>
          </a:xfrm>
        </p:spPr>
        <p:txBody>
          <a:bodyPr>
            <a:normAutofit/>
          </a:bodyPr>
          <a:lstStyle/>
          <a:p>
            <a:r>
              <a:rPr lang="ru-RU" altLang="ru-RU" sz="2800" dirty="0"/>
              <a:t>Насколько хорошо молодые люди подготовлены к вызовам, с которыми им предстоит столкнуться в будущем?</a:t>
            </a:r>
          </a:p>
          <a:p>
            <a:r>
              <a:rPr lang="ru-RU" altLang="ru-RU" sz="2800" dirty="0"/>
              <a:t>Способны ли учащиеся анализировать, искать и находить причины и представлять собственные идеи?</a:t>
            </a:r>
          </a:p>
          <a:p>
            <a:r>
              <a:rPr lang="ru-RU" altLang="ru-RU" sz="2800" dirty="0"/>
              <a:t>Насколько учащиеся способны применять свои умения и знания в реальной жизни?</a:t>
            </a:r>
          </a:p>
          <a:p>
            <a:pPr>
              <a:buFont typeface="Wingdings" panose="05000000000000000000" pitchFamily="2" charset="2"/>
              <a:buNone/>
            </a:pPr>
            <a:endParaRPr lang="ru-RU" altLang="ru-RU" sz="2507" dirty="0"/>
          </a:p>
          <a:p>
            <a:pPr>
              <a:buFont typeface="Wingdings" panose="05000000000000000000" pitchFamily="2" charset="2"/>
              <a:buNone/>
            </a:pPr>
            <a:endParaRPr lang="ru-RU" altLang="ru-RU" dirty="0"/>
          </a:p>
        </p:txBody>
      </p:sp>
    </p:spTree>
    <p:extLst>
      <p:ext uri="{BB962C8B-B14F-4D97-AF65-F5344CB8AC3E}">
        <p14:creationId xmlns:p14="http://schemas.microsoft.com/office/powerpoint/2010/main" val="90497952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18082</TotalTime>
  <Words>2925</Words>
  <Application>Microsoft Office PowerPoint</Application>
  <PresentationFormat>Произвольный</PresentationFormat>
  <Paragraphs>264</Paragraphs>
  <Slides>41</Slides>
  <Notes>20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41</vt:i4>
      </vt:variant>
    </vt:vector>
  </HeadingPairs>
  <TitlesOfParts>
    <vt:vector size="51" baseType="lpstr">
      <vt:lpstr>Arial</vt:lpstr>
      <vt:lpstr>Arial Black</vt:lpstr>
      <vt:lpstr>Calibri</vt:lpstr>
      <vt:lpstr>Georgia</vt:lpstr>
      <vt:lpstr>McKinsey Theinhardt</vt:lpstr>
      <vt:lpstr>Times New Roman</vt:lpstr>
      <vt:lpstr>Verdana</vt:lpstr>
      <vt:lpstr>Wingdings</vt:lpstr>
      <vt:lpstr>Wingdings 2</vt:lpstr>
      <vt:lpstr>Тема Office</vt:lpstr>
      <vt:lpstr>Презентация PowerPoint</vt:lpstr>
      <vt:lpstr>Внешние процедуры оценки качества в образовательной организации</vt:lpstr>
      <vt:lpstr>Презентация PowerPoint</vt:lpstr>
      <vt:lpstr>Презентация PowerPoint</vt:lpstr>
      <vt:lpstr>  Изучение качества чтения и понимания текста (PIRLS ) </vt:lpstr>
      <vt:lpstr>  Изучение качества чтения и понимания текста (PIRLS ) </vt:lpstr>
      <vt:lpstr> Примеры заданий TIMSS </vt:lpstr>
      <vt:lpstr>РISA</vt:lpstr>
      <vt:lpstr>Направления исследования</vt:lpstr>
      <vt:lpstr> Концепция грамотности (простая грамотность)</vt:lpstr>
      <vt:lpstr>Концепция грамотности (когнитивная)</vt:lpstr>
      <vt:lpstr> Концепция универсальных компетентностей  (функциональной грамотности)</vt:lpstr>
      <vt:lpstr>Функциональная грамотность (определение 4)</vt:lpstr>
      <vt:lpstr>Функциональная грамотность  (определение 1)</vt:lpstr>
      <vt:lpstr>Функциональная грамотность  (определение 2)</vt:lpstr>
      <vt:lpstr>Функциональная грамотность (определение 3)</vt:lpstr>
      <vt:lpstr>   Из указа Президента России от 7 мая 2018 года:  Правительству РФ поручено обеспечить глобальную конкурентоспособность российского образования, вхождение Российской Федерации в число 10 ведущих стран мира по качеству общего образования. </vt:lpstr>
      <vt:lpstr>Модель PISA (инструментарий)</vt:lpstr>
      <vt:lpstr>Презентация PowerPoint</vt:lpstr>
      <vt:lpstr>Модель PISA (компетентностная область)</vt:lpstr>
      <vt:lpstr>Модель PISA (контекстная область)</vt:lpstr>
      <vt:lpstr>Особенности заданий для оценки функциональной грамотности</vt:lpstr>
      <vt:lpstr>Задание</vt:lpstr>
      <vt:lpstr> Основные критерии отбора заданий для формирования и оценки функциональной грамотности </vt:lpstr>
      <vt:lpstr>Задание</vt:lpstr>
      <vt:lpstr>ЧИТАТЕЛЬСКАЯ ГРАМОТНОСТЬ    МАТЕМАТИЧЕСКАЯ ГРАМОТНОСТЬ       ЕСТЕСТВЕННО-НАУЧНАЯ ГРАМОТНОСТЬ</vt:lpstr>
      <vt:lpstr>Результаты выполнения заданий  по видам читательских умений</vt:lpstr>
      <vt:lpstr>Результаты выполнения заданий в зависимости  от типа текста </vt:lpstr>
      <vt:lpstr>Результаты выполнения заданий в зависимости  от ситуации чтения</vt:lpstr>
      <vt:lpstr>Результаты Российской Федерации  в международном исследовании PISA </vt:lpstr>
      <vt:lpstr>Уровни читательской грамотности</vt:lpstr>
      <vt:lpstr>Концептуальная модель исследования PISA-2018  для изучения равенства в образовании</vt:lpstr>
      <vt:lpstr>Презентация PowerPoint</vt:lpstr>
      <vt:lpstr>Презентация PowerPoint</vt:lpstr>
      <vt:lpstr>Начало нового цикла исследования PISA -2021/22</vt:lpstr>
      <vt:lpstr>Презентация PowerPoint</vt:lpstr>
      <vt:lpstr>Механизмы эффективного проведения мониторинга формирования и оценки функциональной грамотности</vt:lpstr>
      <vt:lpstr>Основные направления формирования функциональной грамотности, разрабатываемые в рамках проекта </vt:lpstr>
      <vt:lpstr>Институт стратегии развития образования </vt:lpstr>
      <vt:lpstr>Презентация PowerPoint</vt:lpstr>
      <vt:lpstr>        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Victoria Baranova</dc:creator>
  <cp:lastModifiedBy>a9602485856@outlook.com</cp:lastModifiedBy>
  <cp:revision>490</cp:revision>
  <dcterms:created xsi:type="dcterms:W3CDTF">2016-12-10T16:25:45Z</dcterms:created>
  <dcterms:modified xsi:type="dcterms:W3CDTF">2021-03-12T08:20:29Z</dcterms:modified>
</cp:coreProperties>
</file>