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33"/>
  </p:notesMasterIdLst>
  <p:sldIdLst>
    <p:sldId id="256" r:id="rId2"/>
    <p:sldId id="257" r:id="rId3"/>
    <p:sldId id="258" r:id="rId4"/>
    <p:sldId id="260" r:id="rId5"/>
    <p:sldId id="320" r:id="rId6"/>
    <p:sldId id="318" r:id="rId7"/>
    <p:sldId id="261" r:id="rId8"/>
    <p:sldId id="314" r:id="rId9"/>
    <p:sldId id="280" r:id="rId10"/>
    <p:sldId id="294" r:id="rId11"/>
    <p:sldId id="262" r:id="rId12"/>
    <p:sldId id="312" r:id="rId13"/>
    <p:sldId id="306" r:id="rId14"/>
    <p:sldId id="265" r:id="rId15"/>
    <p:sldId id="293" r:id="rId16"/>
    <p:sldId id="285" r:id="rId17"/>
    <p:sldId id="273" r:id="rId18"/>
    <p:sldId id="282" r:id="rId19"/>
    <p:sldId id="283" r:id="rId20"/>
    <p:sldId id="302" r:id="rId21"/>
    <p:sldId id="297" r:id="rId22"/>
    <p:sldId id="310" r:id="rId23"/>
    <p:sldId id="299" r:id="rId24"/>
    <p:sldId id="298" r:id="rId25"/>
    <p:sldId id="286" r:id="rId26"/>
    <p:sldId id="288" r:id="rId27"/>
    <p:sldId id="295" r:id="rId28"/>
    <p:sldId id="296" r:id="rId29"/>
    <p:sldId id="274" r:id="rId30"/>
    <p:sldId id="277" r:id="rId31"/>
    <p:sldId id="276"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B8D6FD-C71D-4072-AB02-CB811F2FE9AD}" type="datetimeFigureOut">
              <a:rPr lang="ru-RU" smtClean="0"/>
              <a:pPr/>
              <a:t>15.06.2021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24711B-6220-469E-BE0C-15CF2FD14C50}" type="slidenum">
              <a:rPr lang="ru-RU" smtClean="0"/>
              <a:pPr/>
              <a:t>‹#›</a:t>
            </a:fld>
            <a:endParaRPr lang="ru-RU"/>
          </a:p>
        </p:txBody>
      </p:sp>
    </p:spTree>
    <p:extLst>
      <p:ext uri="{BB962C8B-B14F-4D97-AF65-F5344CB8AC3E}">
        <p14:creationId xmlns:p14="http://schemas.microsoft.com/office/powerpoint/2010/main" val="3204119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9C6B056C-74E9-4C86-BBCA-C8436B4E5C7F}" type="datetimeFigureOut">
              <a:rPr lang="ru-RU" smtClean="0"/>
              <a:pPr/>
              <a:t>15.06.2021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E976317-CB45-4888-B0CC-69E0C6341D9E}"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9C6B056C-74E9-4C86-BBCA-C8436B4E5C7F}" type="datetimeFigureOut">
              <a:rPr lang="ru-RU" smtClean="0"/>
              <a:pPr/>
              <a:t>15.06.2021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E976317-CB45-4888-B0CC-69E0C6341D9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C6B056C-74E9-4C86-BBCA-C8436B4E5C7F}" type="datetimeFigureOut">
              <a:rPr lang="ru-RU" smtClean="0"/>
              <a:pPr/>
              <a:t>15.06.2021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E976317-CB45-4888-B0CC-69E0C6341D9E}" type="slidenum">
              <a:rPr lang="ru-RU" smtClean="0"/>
              <a:pPr/>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9C6B056C-74E9-4C86-BBCA-C8436B4E5C7F}" type="datetimeFigureOut">
              <a:rPr lang="ru-RU" smtClean="0"/>
              <a:pPr/>
              <a:t>15.06.2021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E976317-CB45-4888-B0CC-69E0C6341D9E}" type="slidenum">
              <a:rPr lang="ru-RU" smtClean="0"/>
              <a:pPr/>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C6B056C-74E9-4C86-BBCA-C8436B4E5C7F}" type="datetimeFigureOut">
              <a:rPr lang="ru-RU" smtClean="0"/>
              <a:pPr/>
              <a:t>15.06.2021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E976317-CB45-4888-B0CC-69E0C6341D9E}"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9C6B056C-74E9-4C86-BBCA-C8436B4E5C7F}" type="datetimeFigureOut">
              <a:rPr lang="ru-RU" smtClean="0"/>
              <a:pPr/>
              <a:t>15.06.2021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E976317-CB45-4888-B0CC-69E0C6341D9E}" type="slidenum">
              <a:rPr lang="ru-RU" smtClean="0"/>
              <a:pPr/>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C6B056C-74E9-4C86-BBCA-C8436B4E5C7F}" type="datetimeFigureOut">
              <a:rPr lang="ru-RU" smtClean="0"/>
              <a:pPr/>
              <a:t>15.06.2021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E976317-CB45-4888-B0CC-69E0C6341D9E}"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9C6B056C-74E9-4C86-BBCA-C8436B4E5C7F}" type="datetimeFigureOut">
              <a:rPr lang="ru-RU" smtClean="0"/>
              <a:pPr/>
              <a:t>15.06.2021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E976317-CB45-4888-B0CC-69E0C6341D9E}"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9C6B056C-74E9-4C86-BBCA-C8436B4E5C7F}" type="datetimeFigureOut">
              <a:rPr lang="ru-RU" smtClean="0"/>
              <a:pPr/>
              <a:t>15.06.2021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E976317-CB45-4888-B0CC-69E0C6341D9E}"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C6B056C-74E9-4C86-BBCA-C8436B4E5C7F}" type="datetimeFigureOut">
              <a:rPr lang="ru-RU" smtClean="0"/>
              <a:pPr/>
              <a:t>15.06.2021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E976317-CB45-4888-B0CC-69E0C6341D9E}" type="slidenum">
              <a:rPr lang="ru-RU" smtClean="0"/>
              <a:pPr/>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C6B056C-74E9-4C86-BBCA-C8436B4E5C7F}" type="datetimeFigureOut">
              <a:rPr lang="ru-RU" smtClean="0"/>
              <a:pPr/>
              <a:t>15.06.2021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E976317-CB45-4888-B0CC-69E0C6341D9E}" type="slidenum">
              <a:rPr lang="ru-RU" smtClean="0"/>
              <a:pPr/>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C6B056C-74E9-4C86-BBCA-C8436B4E5C7F}" type="datetimeFigureOut">
              <a:rPr lang="ru-RU" smtClean="0"/>
              <a:pPr/>
              <a:t>15.06.2021</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E976317-CB45-4888-B0CC-69E0C6341D9E}" type="slidenum">
              <a:rPr lang="ru-RU" smtClean="0"/>
              <a:pPr/>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ru.wikipedia.org/wiki/%D0%90%D0%BD%D0%B3%D0%BB%D0%B8%D0%B9%D1%81%D0%BA%D0%B8%D0%B9_%D1%8F%D0%B7%D1%8B%D0%BA" TargetMode="External"/><Relationship Id="rId2" Type="http://schemas.openxmlformats.org/officeDocument/2006/relationships/hyperlink" Target="https://ru.wikipedia.org/wiki/%D0%90%D0%BB%D1%8C%D1%82%D0%B5%D1%80%D0%BD%D0%B0%D1%82%D0%B8%D0%B2%D0%BD%D0%BE%D0%B5_%D1%83%D1%80%D0%B5%D0%B3%D1%83%D0%BB%D0%B8%D1%80%D0%BE%D0%B2%D0%B0%D0%BD%D0%B8%D0%B5_%D1%81%D0%BF%D0%BE%D1%80%D0%BE%D0%B2"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oleObject" Target="../embeddings/oleObject1.bin"/><Relationship Id="rId7"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6.bin"/><Relationship Id="rId7"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8.bin"/><Relationship Id="rId5" Type="http://schemas.openxmlformats.org/officeDocument/2006/relationships/oleObject" Target="../embeddings/oleObject7.bin"/><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infotropic.ru/?page_id=3008"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prc.r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mediators.ru/rus/training_of_mediators/basic_principles/187"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75856" y="1331145"/>
            <a:ext cx="5326360" cy="1578003"/>
          </a:xfrm>
        </p:spPr>
        <p:txBody>
          <a:bodyPr/>
          <a:lstStyle/>
          <a:p>
            <a:r>
              <a:rPr lang="ru-RU" dirty="0" smtClean="0">
                <a:latin typeface="Times New Roman" pitchFamily="18" charset="0"/>
                <a:cs typeface="Times New Roman" pitchFamily="18" charset="0"/>
              </a:rPr>
              <a:t>Служба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школьной медиации</a:t>
            </a:r>
            <a:endParaRPr lang="ru-RU" dirty="0">
              <a:latin typeface="Times New Roman" pitchFamily="18" charset="0"/>
              <a:cs typeface="Times New Roman" pitchFamily="18" charset="0"/>
            </a:endParaRPr>
          </a:p>
        </p:txBody>
      </p:sp>
      <p:pic>
        <p:nvPicPr>
          <p:cNvPr id="4" name="Picture 2" descr="&amp;Zcy;&amp;acy;&amp;kcy;&amp;acy;&amp;zcy;&amp;acy;&amp;tcy;&amp;softcy; &amp;Tcy;&amp;rcy;&amp;iecy;&amp;ncy;&amp;icy;&amp;ncy;&amp;gcy; &amp;pcy;&amp;ocy; &amp;mcy;&amp;iecy;&amp;dcy;&amp;icy;&amp;acy;&amp;tscy;&amp;icy;&amp;icy;, &amp;pcy;&amp;rcy;&amp;ocy;&amp;vcy;&amp;iecy;&amp;dcy;&amp;iecy;&amp;ncy;&amp;icy;&amp;iecy; &amp;pcy;&amp;rcy;&amp;ocy;&amp;tscy;&amp;iecy;&amp;dcy;&amp;ucy;&amp;rcy;&amp;ycy; &amp;mcy;&amp;iecy;&amp;dcy;&amp;icy;&amp;acy;&amp;tscy;&amp;icy;&amp;icy; &amp;vcy; &amp;Acy;&amp;lcy;&amp;mcy;&amp;acy;&amp;tcy;&amp;ycy; &amp;Kcy;&amp;acy;&amp;zcy;&amp;acy;&amp;khcy;&amp;scy;&amp;tcy;&amp;acy;&amp;ncy;. &amp;Scy;&amp;tcy;&amp;ocy;&amp;icy;&amp;mcy;&amp;ocy;&amp;scy;&amp;tcy;&amp;softcy; , &amp;Icy;&amp;ncy;&amp;fcy;&amp;ocy;&amp;rcy;&amp;mcy;&amp;acy;&amp;tscy;&amp;icy;&amp;yacy; &amp;pcy;&amp;rcy;&amp;ocy; &amp;Tcy;&amp;rcy;&amp;iecy;&amp;ncy;&amp;icy;&amp;ncy;&amp;gcy; &amp;pcy;&amp;ocy; &amp;mcy;&amp;iecy;&amp;dcy;&amp;icy;&amp;acy;&amp;tscy;&amp;icy;&amp;icy;,"/>
          <p:cNvPicPr>
            <a:picLocks noChangeAspect="1" noChangeArrowheads="1"/>
          </p:cNvPicPr>
          <p:nvPr/>
        </p:nvPicPr>
        <p:blipFill>
          <a:blip r:embed="rId2" cstate="print"/>
          <a:srcRect/>
          <a:stretch>
            <a:fillRect/>
          </a:stretch>
        </p:blipFill>
        <p:spPr bwMode="auto">
          <a:xfrm>
            <a:off x="611560" y="548680"/>
            <a:ext cx="2304256" cy="237009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endParaRPr lang="ru-RU">
              <a:latin typeface="Times New Roman" pitchFamily="18" charset="0"/>
              <a:cs typeface="Times New Roman" pitchFamily="18" charset="0"/>
            </a:endParaRPr>
          </a:p>
        </p:txBody>
      </p:sp>
      <p:sp>
        <p:nvSpPr>
          <p:cNvPr id="2" name="Заголовок 1"/>
          <p:cNvSpPr>
            <a:spLocks noGrp="1"/>
          </p:cNvSpPr>
          <p:nvPr>
            <p:ph type="title"/>
          </p:nvPr>
        </p:nvSpPr>
        <p:spPr/>
        <p:txBody>
          <a:bodyPr/>
          <a:lstStyle/>
          <a:p>
            <a:endParaRPr lang="ru-RU">
              <a:latin typeface="Times New Roman" pitchFamily="18" charset="0"/>
              <a:cs typeface="Times New Roman" pitchFamily="18" charset="0"/>
            </a:endParaRPr>
          </a:p>
        </p:txBody>
      </p:sp>
      <p:pic>
        <p:nvPicPr>
          <p:cNvPr id="8194" name="Picture 2" descr="http://ramonschool.ru/assets/images/2015/10/p12.png"/>
          <p:cNvPicPr>
            <a:picLocks noChangeAspect="1" noChangeArrowheads="1"/>
          </p:cNvPicPr>
          <p:nvPr/>
        </p:nvPicPr>
        <p:blipFill>
          <a:blip r:embed="rId2" cstate="print"/>
          <a:srcRect/>
          <a:stretch>
            <a:fillRect/>
          </a:stretch>
        </p:blipFill>
        <p:spPr bwMode="auto">
          <a:xfrm>
            <a:off x="-75051" y="0"/>
            <a:ext cx="9219051" cy="6858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11560" y="1340769"/>
            <a:ext cx="8064895" cy="2880319"/>
          </a:xfrm>
        </p:spPr>
        <p:txBody>
          <a:bodyPr>
            <a:normAutofit lnSpcReduction="10000"/>
          </a:bodyPr>
          <a:lstStyle/>
          <a:p>
            <a:pPr>
              <a:buNone/>
            </a:pPr>
            <a:r>
              <a:rPr lang="ru-RU" dirty="0" smtClean="0">
                <a:latin typeface="Times New Roman" pitchFamily="18" charset="0"/>
                <a:cs typeface="Times New Roman" pitchFamily="18" charset="0"/>
              </a:rPr>
              <a:t>одна из технологий </a:t>
            </a:r>
            <a:r>
              <a:rPr lang="ru-RU" dirty="0" smtClean="0">
                <a:latin typeface="Times New Roman" pitchFamily="18" charset="0"/>
                <a:cs typeface="Times New Roman" pitchFamily="18" charset="0"/>
                <a:hlinkClick r:id="rId2" tooltip="Альтернативное урегулирование споров"/>
              </a:rPr>
              <a:t>альтернативного урегулирования споров</a:t>
            </a:r>
            <a:r>
              <a:rPr lang="ru-RU" dirty="0" smtClean="0">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a:t>
            </a:r>
            <a:r>
              <a:rPr lang="ru-RU" dirty="0" smtClean="0">
                <a:solidFill>
                  <a:schemeClr val="tx1"/>
                </a:solidFill>
                <a:latin typeface="Times New Roman" pitchFamily="18" charset="0"/>
                <a:cs typeface="Times New Roman" pitchFamily="18" charset="0"/>
                <a:hlinkClick r:id="rId3" tooltip="Английский язык"/>
              </a:rPr>
              <a:t>англ.</a:t>
            </a:r>
            <a:r>
              <a:rPr lang="ru-RU" dirty="0" smtClean="0">
                <a:solidFill>
                  <a:schemeClr val="tx1"/>
                </a:solidFill>
                <a:latin typeface="Times New Roman" pitchFamily="18" charset="0"/>
                <a:cs typeface="Times New Roman" pitchFamily="18" charset="0"/>
              </a:rPr>
              <a:t> </a:t>
            </a:r>
            <a:r>
              <a:rPr lang="ru-RU" i="1" dirty="0" err="1" smtClean="0">
                <a:solidFill>
                  <a:schemeClr val="tx1"/>
                </a:solidFill>
                <a:latin typeface="Times New Roman" pitchFamily="18" charset="0"/>
                <a:cs typeface="Times New Roman" pitchFamily="18" charset="0"/>
              </a:rPr>
              <a:t>alternative</a:t>
            </a:r>
            <a:r>
              <a:rPr lang="ru-RU" i="1" dirty="0" smtClean="0">
                <a:solidFill>
                  <a:schemeClr val="tx1"/>
                </a:solidFill>
                <a:latin typeface="Times New Roman" pitchFamily="18" charset="0"/>
                <a:cs typeface="Times New Roman" pitchFamily="18" charset="0"/>
              </a:rPr>
              <a:t> </a:t>
            </a:r>
            <a:r>
              <a:rPr lang="ru-RU" i="1" dirty="0" err="1" smtClean="0">
                <a:solidFill>
                  <a:schemeClr val="tx1"/>
                </a:solidFill>
                <a:latin typeface="Times New Roman" pitchFamily="18" charset="0"/>
                <a:cs typeface="Times New Roman" pitchFamily="18" charset="0"/>
              </a:rPr>
              <a:t>dispute</a:t>
            </a:r>
            <a:r>
              <a:rPr lang="ru-RU" i="1" dirty="0" smtClean="0">
                <a:solidFill>
                  <a:schemeClr val="tx1"/>
                </a:solidFill>
                <a:latin typeface="Times New Roman" pitchFamily="18" charset="0"/>
                <a:cs typeface="Times New Roman" pitchFamily="18" charset="0"/>
              </a:rPr>
              <a:t> </a:t>
            </a:r>
            <a:r>
              <a:rPr lang="ru-RU" i="1" dirty="0" err="1" smtClean="0">
                <a:solidFill>
                  <a:schemeClr val="tx1"/>
                </a:solidFill>
                <a:latin typeface="Times New Roman" pitchFamily="18" charset="0"/>
                <a:cs typeface="Times New Roman" pitchFamily="18" charset="0"/>
              </a:rPr>
              <a:t>resolution</a:t>
            </a:r>
            <a:r>
              <a:rPr lang="ru-RU" i="1" dirty="0" smtClean="0">
                <a:solidFill>
                  <a:schemeClr val="tx1"/>
                </a:solidFill>
                <a:latin typeface="Times New Roman" pitchFamily="18" charset="0"/>
                <a:cs typeface="Times New Roman" pitchFamily="18" charset="0"/>
              </a:rPr>
              <a:t>, ADR</a:t>
            </a:r>
            <a:r>
              <a:rPr lang="ru-RU" dirty="0" smtClean="0">
                <a:solidFill>
                  <a:schemeClr val="tx1"/>
                </a:solidFill>
                <a:latin typeface="Times New Roman" pitchFamily="18" charset="0"/>
                <a:cs typeface="Times New Roman" pitchFamily="18" charset="0"/>
              </a:rPr>
              <a:t>) с участием третьей нейтральной, беспристрастной, не заинтересованной в данном конфликте стороны — медиатора, который помогает сторонам выработать определённое соглашение по спору, при этом стороны полностью контролируют процесс принятия решения по урегулированию спора и условия его разрешения. </a:t>
            </a:r>
          </a:p>
          <a:p>
            <a:pPr>
              <a:buNone/>
            </a:pPr>
            <a:endParaRPr lang="ru-RU" dirty="0">
              <a:latin typeface="Times New Roman" pitchFamily="18" charset="0"/>
              <a:cs typeface="Times New Roman" pitchFamily="18" charset="0"/>
            </a:endParaRPr>
          </a:p>
        </p:txBody>
      </p:sp>
      <p:sp>
        <p:nvSpPr>
          <p:cNvPr id="2" name="Заголовок 1"/>
          <p:cNvSpPr>
            <a:spLocks noGrp="1"/>
          </p:cNvSpPr>
          <p:nvPr>
            <p:ph type="title"/>
          </p:nvPr>
        </p:nvSpPr>
        <p:spPr/>
        <p:txBody>
          <a:bodyPr/>
          <a:lstStyle/>
          <a:p>
            <a:r>
              <a:rPr lang="ru-RU" b="1" dirty="0" err="1" smtClean="0">
                <a:latin typeface="Times New Roman" pitchFamily="18" charset="0"/>
                <a:cs typeface="Times New Roman" pitchFamily="18" charset="0"/>
              </a:rPr>
              <a:t>Медиа́ция</a:t>
            </a:r>
            <a:r>
              <a:rPr lang="ru-RU" dirty="0" smtClean="0">
                <a:latin typeface="Times New Roman" pitchFamily="18" charset="0"/>
                <a:cs typeface="Times New Roman" pitchFamily="18" charset="0"/>
              </a:rPr>
              <a:t> — </a:t>
            </a:r>
            <a:endParaRPr lang="ru-RU" dirty="0">
              <a:latin typeface="Times New Roman" pitchFamily="18" charset="0"/>
              <a:cs typeface="Times New Roman" pitchFamily="18" charset="0"/>
            </a:endParaRPr>
          </a:p>
        </p:txBody>
      </p:sp>
      <p:pic>
        <p:nvPicPr>
          <p:cNvPr id="4" name="Picture 2" descr="https://photos-mt.kcdn.kz/21/defd70311dbba285f7f1dedb14e293/2-full.jpg"/>
          <p:cNvPicPr>
            <a:picLocks noChangeAspect="1" noChangeArrowheads="1"/>
          </p:cNvPicPr>
          <p:nvPr/>
        </p:nvPicPr>
        <p:blipFill>
          <a:blip r:embed="rId4" cstate="print"/>
          <a:srcRect/>
          <a:stretch>
            <a:fillRect/>
          </a:stretch>
        </p:blipFill>
        <p:spPr bwMode="auto">
          <a:xfrm>
            <a:off x="2699792" y="4096104"/>
            <a:ext cx="3312368" cy="2473864"/>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72067" y="2420888"/>
            <a:ext cx="7408333" cy="3705275"/>
          </a:xfrm>
        </p:spPr>
        <p:txBody>
          <a:bodyPr/>
          <a:lstStyle/>
          <a:p>
            <a:r>
              <a:rPr lang="ru-RU" b="1" dirty="0" smtClean="0">
                <a:latin typeface="Times New Roman" pitchFamily="18" charset="0"/>
                <a:cs typeface="Times New Roman" pitchFamily="18" charset="0"/>
              </a:rPr>
              <a:t>способ урегулирования споров при содействии медиатора (независимое лицо либо независимые лица, привлекаемые сторонами в качестве посредников в урегулировании спора для содействия в выработке сторонами решения по существу спора) на основе добровольного согласия сторон в целях достижения ими взаимоприемлемого решения.</a:t>
            </a:r>
          </a:p>
          <a:p>
            <a:endParaRPr lang="ru-RU" dirty="0">
              <a:latin typeface="Times New Roman" pitchFamily="18" charset="0"/>
              <a:cs typeface="Times New Roman" pitchFamily="18" charset="0"/>
            </a:endParaRPr>
          </a:p>
        </p:txBody>
      </p:sp>
      <p:sp>
        <p:nvSpPr>
          <p:cNvPr id="2" name="Заголовок 1"/>
          <p:cNvSpPr>
            <a:spLocks noGrp="1"/>
          </p:cNvSpPr>
          <p:nvPr>
            <p:ph type="title"/>
          </p:nvPr>
        </p:nvSpPr>
        <p:spPr>
          <a:xfrm>
            <a:off x="457200" y="404664"/>
            <a:ext cx="8229600" cy="1186392"/>
          </a:xfrm>
        </p:spPr>
        <p:txBody>
          <a:bodyPr/>
          <a:lstStyle/>
          <a:p>
            <a:r>
              <a:rPr lang="ru-RU" b="1" dirty="0" smtClean="0">
                <a:solidFill>
                  <a:schemeClr val="bg1"/>
                </a:solidFill>
                <a:latin typeface="Times New Roman" pitchFamily="18" charset="0"/>
                <a:cs typeface="Times New Roman" pitchFamily="18" charset="0"/>
              </a:rPr>
              <a:t>Процедура медиации</a:t>
            </a:r>
            <a:r>
              <a:rPr lang="ru-RU" dirty="0" smtClean="0">
                <a:solidFill>
                  <a:schemeClr val="bg1"/>
                </a:solidFill>
                <a:latin typeface="Times New Roman" pitchFamily="18" charset="0"/>
                <a:cs typeface="Times New Roman" pitchFamily="18" charset="0"/>
              </a:rPr>
              <a:t> </a:t>
            </a:r>
            <a:endParaRPr lang="ru-RU"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1114097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endParaRPr lang="ru-RU">
              <a:latin typeface="Times New Roman" pitchFamily="18" charset="0"/>
              <a:cs typeface="Times New Roman" pitchFamily="18" charset="0"/>
            </a:endParaRPr>
          </a:p>
        </p:txBody>
      </p:sp>
      <p:sp>
        <p:nvSpPr>
          <p:cNvPr id="2" name="Заголовок 1"/>
          <p:cNvSpPr>
            <a:spLocks noGrp="1"/>
          </p:cNvSpPr>
          <p:nvPr>
            <p:ph type="title"/>
          </p:nvPr>
        </p:nvSpPr>
        <p:spPr/>
        <p:txBody>
          <a:bodyPr/>
          <a:lstStyle/>
          <a:p>
            <a:endParaRPr lang="ru-RU">
              <a:latin typeface="Times New Roman" pitchFamily="18" charset="0"/>
              <a:cs typeface="Times New Roman" pitchFamily="18" charset="0"/>
            </a:endParaRPr>
          </a:p>
        </p:txBody>
      </p:sp>
      <p:pic>
        <p:nvPicPr>
          <p:cNvPr id="62466" name="Picture 2" descr="http://mediacia.vitebsk.biz/source/photos/2014/06/10/mediacia04.png"/>
          <p:cNvPicPr>
            <a:picLocks noChangeAspect="1" noChangeArrowheads="1"/>
          </p:cNvPicPr>
          <p:nvPr/>
        </p:nvPicPr>
        <p:blipFill>
          <a:blip r:embed="rId2" cstate="print"/>
          <a:srcRect/>
          <a:stretch>
            <a:fillRect/>
          </a:stretch>
        </p:blipFill>
        <p:spPr bwMode="auto">
          <a:xfrm>
            <a:off x="-1" y="0"/>
            <a:ext cx="9230467" cy="6858001"/>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72067" y="1844824"/>
            <a:ext cx="7408333" cy="4281339"/>
          </a:xfrm>
        </p:spPr>
        <p:txBody>
          <a:bodyPr>
            <a:normAutofit fontScale="85000" lnSpcReduction="20000"/>
          </a:bodyPr>
          <a:lstStyle/>
          <a:p>
            <a:pPr>
              <a:buNone/>
            </a:pPr>
            <a:r>
              <a:rPr lang="ru-RU" b="1" dirty="0" smtClean="0">
                <a:solidFill>
                  <a:srgbClr val="002060"/>
                </a:solidFill>
                <a:latin typeface="Times New Roman" pitchFamily="18" charset="0"/>
                <a:cs typeface="Times New Roman" pitchFamily="18" charset="0"/>
              </a:rPr>
              <a:t>При разрешении споров и конфликтов в следующих межличностных системах</a:t>
            </a:r>
            <a:r>
              <a:rPr lang="ru-RU" dirty="0" smtClean="0">
                <a:latin typeface="Times New Roman" pitchFamily="18" charset="0"/>
                <a:cs typeface="Times New Roman" pitchFamily="18" charset="0"/>
              </a:rPr>
              <a:t>:</a:t>
            </a:r>
          </a:p>
          <a:p>
            <a:pPr>
              <a:buNone/>
            </a:pPr>
            <a:r>
              <a:rPr lang="ru-RU" b="1" dirty="0" smtClean="0">
                <a:solidFill>
                  <a:schemeClr val="accent1">
                    <a:lumMod val="75000"/>
                  </a:schemeClr>
                </a:solidFill>
                <a:latin typeface="Times New Roman" pitchFamily="18" charset="0"/>
                <a:cs typeface="Times New Roman" pitchFamily="18" charset="0"/>
              </a:rPr>
              <a:t>- «ученик» – «</a:t>
            </a:r>
            <a:r>
              <a:rPr lang="ru-RU" b="1" dirty="0" err="1" smtClean="0">
                <a:solidFill>
                  <a:schemeClr val="accent1">
                    <a:lumMod val="75000"/>
                  </a:schemeClr>
                </a:solidFill>
                <a:latin typeface="Times New Roman" pitchFamily="18" charset="0"/>
                <a:cs typeface="Times New Roman" pitchFamily="18" charset="0"/>
              </a:rPr>
              <a:t>ученик</a:t>
            </a:r>
            <a:r>
              <a:rPr lang="ru-RU" b="1" dirty="0" smtClean="0">
                <a:solidFill>
                  <a:schemeClr val="accent1">
                    <a:lumMod val="75000"/>
                  </a:schemeClr>
                </a:solidFill>
                <a:latin typeface="Times New Roman" pitchFamily="18" charset="0"/>
                <a:cs typeface="Times New Roman" pitchFamily="18" charset="0"/>
              </a:rPr>
              <a:t>», «сверстники»;</a:t>
            </a:r>
          </a:p>
          <a:p>
            <a:pPr>
              <a:buNone/>
            </a:pPr>
            <a:r>
              <a:rPr lang="ru-RU" b="1" dirty="0" smtClean="0">
                <a:solidFill>
                  <a:schemeClr val="accent1">
                    <a:lumMod val="75000"/>
                  </a:schemeClr>
                </a:solidFill>
                <a:latin typeface="Times New Roman" pitchFamily="18" charset="0"/>
                <a:cs typeface="Times New Roman" pitchFamily="18" charset="0"/>
              </a:rPr>
              <a:t>- «ученик» - «учитель»;</a:t>
            </a:r>
          </a:p>
          <a:p>
            <a:pPr>
              <a:buNone/>
            </a:pPr>
            <a:r>
              <a:rPr lang="ru-RU" b="1" dirty="0" smtClean="0">
                <a:solidFill>
                  <a:schemeClr val="accent1">
                    <a:lumMod val="75000"/>
                  </a:schemeClr>
                </a:solidFill>
                <a:latin typeface="Times New Roman" pitchFamily="18" charset="0"/>
                <a:cs typeface="Times New Roman" pitchFamily="18" charset="0"/>
              </a:rPr>
              <a:t>- «ребенок» – «родитель»;</a:t>
            </a:r>
          </a:p>
          <a:p>
            <a:pPr>
              <a:buNone/>
            </a:pPr>
            <a:r>
              <a:rPr lang="ru-RU" b="1" dirty="0" smtClean="0">
                <a:solidFill>
                  <a:schemeClr val="accent1">
                    <a:lumMod val="75000"/>
                  </a:schemeClr>
                </a:solidFill>
                <a:latin typeface="Times New Roman" pitchFamily="18" charset="0"/>
                <a:cs typeface="Times New Roman" pitchFamily="18" charset="0"/>
              </a:rPr>
              <a:t>- «учитель» – «родитель», «родители»;</a:t>
            </a:r>
          </a:p>
          <a:p>
            <a:pPr>
              <a:buNone/>
            </a:pPr>
            <a:r>
              <a:rPr lang="ru-RU" b="1" dirty="0" smtClean="0">
                <a:solidFill>
                  <a:schemeClr val="accent1">
                    <a:lumMod val="75000"/>
                  </a:schemeClr>
                </a:solidFill>
                <a:latin typeface="Times New Roman" pitchFamily="18" charset="0"/>
                <a:cs typeface="Times New Roman" pitchFamily="18" charset="0"/>
              </a:rPr>
              <a:t>- «педагог» – «</a:t>
            </a:r>
            <a:r>
              <a:rPr lang="ru-RU" b="1" dirty="0" err="1" smtClean="0">
                <a:solidFill>
                  <a:schemeClr val="accent1">
                    <a:lumMod val="75000"/>
                  </a:schemeClr>
                </a:solidFill>
                <a:latin typeface="Times New Roman" pitchFamily="18" charset="0"/>
                <a:cs typeface="Times New Roman" pitchFamily="18" charset="0"/>
              </a:rPr>
              <a:t>педагог</a:t>
            </a:r>
            <a:r>
              <a:rPr lang="ru-RU" b="1" dirty="0" smtClean="0">
                <a:solidFill>
                  <a:schemeClr val="accent1">
                    <a:lumMod val="75000"/>
                  </a:schemeClr>
                </a:solidFill>
                <a:latin typeface="Times New Roman" pitchFamily="18" charset="0"/>
                <a:cs typeface="Times New Roman" pitchFamily="18" charset="0"/>
              </a:rPr>
              <a:t>»;</a:t>
            </a:r>
          </a:p>
          <a:p>
            <a:pPr>
              <a:buNone/>
            </a:pPr>
            <a:r>
              <a:rPr lang="ru-RU" b="1" dirty="0" smtClean="0">
                <a:solidFill>
                  <a:schemeClr val="accent1">
                    <a:lumMod val="75000"/>
                  </a:schemeClr>
                </a:solidFill>
                <a:latin typeface="Times New Roman" pitchFamily="18" charset="0"/>
                <a:cs typeface="Times New Roman" pitchFamily="18" charset="0"/>
              </a:rPr>
              <a:t>- «педагог» – «администрация».</a:t>
            </a:r>
          </a:p>
          <a:p>
            <a:endParaRPr lang="ru-RU" b="1" dirty="0" smtClean="0">
              <a:solidFill>
                <a:srgbClr val="FF0000"/>
              </a:solidFill>
              <a:latin typeface="Times New Roman" pitchFamily="18" charset="0"/>
              <a:cs typeface="Times New Roman" pitchFamily="18" charset="0"/>
            </a:endParaRPr>
          </a:p>
          <a:p>
            <a:pPr>
              <a:buNone/>
            </a:pPr>
            <a:r>
              <a:rPr lang="ru-RU" b="1" dirty="0" smtClean="0">
                <a:solidFill>
                  <a:srgbClr val="002060"/>
                </a:solidFill>
                <a:latin typeface="Times New Roman" pitchFamily="18" charset="0"/>
                <a:cs typeface="Times New Roman" pitchFamily="18" charset="0"/>
              </a:rPr>
              <a:t>При принятии коллегиальных решений в среде:</a:t>
            </a:r>
          </a:p>
          <a:p>
            <a:pPr>
              <a:buNone/>
            </a:pPr>
            <a:r>
              <a:rPr lang="ru-RU" b="1" dirty="0" smtClean="0">
                <a:solidFill>
                  <a:schemeClr val="accent1">
                    <a:lumMod val="75000"/>
                  </a:schemeClr>
                </a:solidFill>
                <a:latin typeface="Times New Roman" pitchFamily="18" charset="0"/>
                <a:cs typeface="Times New Roman" pitchFamily="18" charset="0"/>
              </a:rPr>
              <a:t>- учащихся;</a:t>
            </a:r>
          </a:p>
          <a:p>
            <a:pPr>
              <a:buNone/>
            </a:pPr>
            <a:r>
              <a:rPr lang="ru-RU" b="1" dirty="0" smtClean="0">
                <a:solidFill>
                  <a:schemeClr val="accent1">
                    <a:lumMod val="75000"/>
                  </a:schemeClr>
                </a:solidFill>
                <a:latin typeface="Times New Roman" pitchFamily="18" charset="0"/>
                <a:cs typeface="Times New Roman" pitchFamily="18" charset="0"/>
              </a:rPr>
              <a:t>- родителей;</a:t>
            </a:r>
          </a:p>
          <a:p>
            <a:pPr>
              <a:buNone/>
            </a:pPr>
            <a:r>
              <a:rPr lang="ru-RU" b="1" dirty="0" smtClean="0">
                <a:solidFill>
                  <a:schemeClr val="accent1">
                    <a:lumMod val="75000"/>
                  </a:schemeClr>
                </a:solidFill>
                <a:latin typeface="Times New Roman" pitchFamily="18" charset="0"/>
                <a:cs typeface="Times New Roman" pitchFamily="18" charset="0"/>
              </a:rPr>
              <a:t>- педагогов.</a:t>
            </a:r>
            <a:endParaRPr lang="ru-RU" b="1" dirty="0">
              <a:solidFill>
                <a:schemeClr val="accent1">
                  <a:lumMod val="75000"/>
                </a:schemeClr>
              </a:solidFill>
              <a:latin typeface="Times New Roman" pitchFamily="18" charset="0"/>
              <a:cs typeface="Times New Roman" pitchFamily="18" charset="0"/>
            </a:endParaRPr>
          </a:p>
        </p:txBody>
      </p:sp>
      <p:sp>
        <p:nvSpPr>
          <p:cNvPr id="2" name="Заголовок 1"/>
          <p:cNvSpPr>
            <a:spLocks noGrp="1"/>
          </p:cNvSpPr>
          <p:nvPr>
            <p:ph type="title"/>
          </p:nvPr>
        </p:nvSpPr>
        <p:spPr/>
        <p:txBody>
          <a:bodyPr>
            <a:normAutofit fontScale="90000"/>
          </a:bodyPr>
          <a:lstStyle/>
          <a:p>
            <a:r>
              <a:rPr lang="ru-RU" dirty="0" smtClean="0">
                <a:latin typeface="Times New Roman" pitchFamily="18" charset="0"/>
                <a:cs typeface="Times New Roman" pitchFamily="18" charset="0"/>
              </a:rPr>
              <a:t>Сферы применения в образовании</a:t>
            </a:r>
            <a:endParaRPr lang="ru-RU" dirty="0">
              <a:latin typeface="Times New Roman" pitchFamily="18" charset="0"/>
              <a:cs typeface="Times New Roman" pitchFamily="18" charset="0"/>
            </a:endParaRPr>
          </a:p>
        </p:txBody>
      </p:sp>
      <p:pic>
        <p:nvPicPr>
          <p:cNvPr id="4" name="Picture 2" descr="&amp;Pcy;&amp;rcy;&amp;ocy;&amp;scy;&amp;mcy;&amp;ocy;&amp;tcy;&amp;rcy; &amp;icy;&amp;zcy;&amp;ocy;&amp;bcy;&amp;rcy;&amp;acy;&amp;zhcy;&amp;iecy;&amp;ncy;&amp;icy;&amp;yacy; e2Jh9D.jpg, 846x600, 71.43 KB"/>
          <p:cNvPicPr>
            <a:picLocks noChangeAspect="1" noChangeArrowheads="1"/>
          </p:cNvPicPr>
          <p:nvPr/>
        </p:nvPicPr>
        <p:blipFill>
          <a:blip r:embed="rId2" cstate="print"/>
          <a:srcRect/>
          <a:stretch>
            <a:fillRect/>
          </a:stretch>
        </p:blipFill>
        <p:spPr bwMode="auto">
          <a:xfrm>
            <a:off x="5580112" y="2204864"/>
            <a:ext cx="2843808" cy="2203951"/>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mediation"/>
          <p:cNvPicPr>
            <a:picLocks noChangeAspect="1" noChangeArrowheads="1"/>
          </p:cNvPicPr>
          <p:nvPr/>
        </p:nvPicPr>
        <p:blipFill>
          <a:blip r:embed="rId2" cstate="print"/>
          <a:srcRect/>
          <a:stretch>
            <a:fillRect/>
          </a:stretch>
        </p:blipFill>
        <p:spPr bwMode="auto">
          <a:xfrm>
            <a:off x="16088" y="7248"/>
            <a:ext cx="9144000" cy="6742112"/>
          </a:xfrm>
          <a:prstGeom prst="rect">
            <a:avLst/>
          </a:prstGeom>
          <a:noFill/>
          <a:ln w="9525">
            <a:noFill/>
            <a:miter lim="800000"/>
            <a:headEnd/>
            <a:tailEnd/>
          </a:ln>
        </p:spPr>
      </p:pic>
      <p:sp>
        <p:nvSpPr>
          <p:cNvPr id="12292" name="Rectangle 3"/>
          <p:cNvSpPr>
            <a:spLocks noGrp="1" noChangeArrowheads="1"/>
          </p:cNvSpPr>
          <p:nvPr>
            <p:ph idx="1"/>
          </p:nvPr>
        </p:nvSpPr>
        <p:spPr>
          <a:xfrm>
            <a:off x="1763688" y="2492896"/>
            <a:ext cx="5780556" cy="3450696"/>
          </a:xfrm>
        </p:spPr>
        <p:txBody>
          <a:bodyPr/>
          <a:lstStyle/>
          <a:p>
            <a:pPr marL="0" indent="0" eaLnBrk="1" hangingPunct="1">
              <a:buNone/>
            </a:pPr>
            <a:r>
              <a:rPr lang="ru-RU" b="1" dirty="0" smtClean="0">
                <a:latin typeface="Times New Roman" pitchFamily="18" charset="0"/>
                <a:cs typeface="Times New Roman" pitchFamily="18" charset="0"/>
              </a:rPr>
              <a:t>это инновационный метод, который применяется для разрешения споров и предотвращения конфликтных ситуаций между участниками образовательного процесса в качестве современного альтернативного способа разрешения споров.</a:t>
            </a:r>
          </a:p>
        </p:txBody>
      </p:sp>
      <p:sp>
        <p:nvSpPr>
          <p:cNvPr id="12291" name="Rectangle 2"/>
          <p:cNvSpPr>
            <a:spLocks noGrp="1" noChangeArrowheads="1"/>
          </p:cNvSpPr>
          <p:nvPr>
            <p:ph type="title"/>
          </p:nvPr>
        </p:nvSpPr>
        <p:spPr>
          <a:xfrm>
            <a:off x="457200" y="338328"/>
            <a:ext cx="8229600" cy="1866536"/>
          </a:xfrm>
        </p:spPr>
        <p:txBody>
          <a:bodyPr/>
          <a:lstStyle/>
          <a:p>
            <a:pPr algn="ctr" eaLnBrk="1" hangingPunct="1"/>
            <a:r>
              <a:rPr lang="ru-RU" b="1" dirty="0" smtClean="0">
                <a:solidFill>
                  <a:schemeClr val="tx1"/>
                </a:solidFill>
                <a:latin typeface="Times New Roman" pitchFamily="18" charset="0"/>
                <a:cs typeface="Times New Roman" pitchFamily="18" charset="0"/>
              </a:rPr>
              <a:t>Метод «Школьная медиация»</a:t>
            </a:r>
            <a:r>
              <a:rPr lang="ru-RU" sz="3200" dirty="0" smtClean="0">
                <a:solidFill>
                  <a:schemeClr val="tx1"/>
                </a:solidFill>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2276872"/>
            <a:ext cx="8712968" cy="4104456"/>
          </a:xfrm>
        </p:spPr>
        <p:txBody>
          <a:bodyPr>
            <a:normAutofit fontScale="92500"/>
          </a:bodyPr>
          <a:lstStyle/>
          <a:p>
            <a:pPr>
              <a:lnSpc>
                <a:spcPct val="80000"/>
              </a:lnSpc>
            </a:pPr>
            <a:r>
              <a:rPr lang="ru-RU" b="1" dirty="0" smtClean="0">
                <a:latin typeface="Times New Roman" pitchFamily="18" charset="0"/>
                <a:cs typeface="Times New Roman" pitchFamily="18" charset="0"/>
              </a:rPr>
              <a:t>снижение деструктивного влияния неизбежно возникающих конфликтов между участниками образовательного процесса за счет обучения взрослых основам медиации, а также обучения детей медиативному подходу и технологиям позитивного общения в «группах равных»;</a:t>
            </a:r>
          </a:p>
          <a:p>
            <a:pPr>
              <a:lnSpc>
                <a:spcPct val="80000"/>
              </a:lnSpc>
            </a:pPr>
            <a:r>
              <a:rPr lang="ru-RU" b="1" dirty="0" smtClean="0">
                <a:latin typeface="Times New Roman" pitchFamily="18" charset="0"/>
                <a:cs typeface="Times New Roman" pitchFamily="18" charset="0"/>
              </a:rPr>
              <a:t>снижение уровня агрессивных, насильственных и асоциальных проявлений среди детей;</a:t>
            </a:r>
          </a:p>
          <a:p>
            <a:pPr>
              <a:lnSpc>
                <a:spcPct val="80000"/>
              </a:lnSpc>
            </a:pPr>
            <a:r>
              <a:rPr lang="ru-RU" b="1" dirty="0" smtClean="0">
                <a:latin typeface="Times New Roman" pitchFamily="18" charset="0"/>
                <a:cs typeface="Times New Roman" pitchFamily="18" charset="0"/>
              </a:rPr>
              <a:t>сокращение	количества</a:t>
            </a:r>
            <a:r>
              <a:rPr lang="en-US" b="1"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правонарушений,</a:t>
            </a:r>
            <a:r>
              <a:rPr lang="en-US" b="1"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совершаемых</a:t>
            </a:r>
            <a:r>
              <a:rPr lang="en-US" b="1"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несовершеннолетними;</a:t>
            </a:r>
          </a:p>
          <a:p>
            <a:pPr>
              <a:lnSpc>
                <a:spcPct val="80000"/>
              </a:lnSpc>
            </a:pPr>
            <a:r>
              <a:rPr lang="ru-RU" b="1" dirty="0" smtClean="0">
                <a:latin typeface="Times New Roman" pitchFamily="18" charset="0"/>
                <a:cs typeface="Times New Roman" pitchFamily="18" charset="0"/>
              </a:rPr>
              <a:t>формирование условий для предотвращения неблагополучных траекторий развития ребенка;</a:t>
            </a:r>
          </a:p>
          <a:p>
            <a:pPr>
              <a:lnSpc>
                <a:spcPct val="80000"/>
              </a:lnSpc>
            </a:pPr>
            <a:r>
              <a:rPr lang="ru-RU" b="1" dirty="0" smtClean="0">
                <a:latin typeface="Times New Roman" pitchFamily="18" charset="0"/>
                <a:cs typeface="Times New Roman" pitchFamily="18" charset="0"/>
              </a:rPr>
              <a:t>повышение уровня социальной и конфликтной компетентности всех участников образовательного процесса.</a:t>
            </a:r>
            <a:endParaRPr lang="ru-RU" dirty="0">
              <a:latin typeface="Times New Roman" pitchFamily="18" charset="0"/>
              <a:cs typeface="Times New Roman" pitchFamily="18" charset="0"/>
            </a:endParaRPr>
          </a:p>
        </p:txBody>
      </p:sp>
      <p:sp>
        <p:nvSpPr>
          <p:cNvPr id="2" name="Заголовок 1"/>
          <p:cNvSpPr>
            <a:spLocks noGrp="1"/>
          </p:cNvSpPr>
          <p:nvPr>
            <p:ph type="title"/>
          </p:nvPr>
        </p:nvSpPr>
        <p:spPr>
          <a:xfrm>
            <a:off x="251520" y="260648"/>
            <a:ext cx="8640960" cy="1584176"/>
          </a:xfrm>
        </p:spPr>
        <p:txBody>
          <a:bodyPr>
            <a:noAutofit/>
          </a:bodyPr>
          <a:lstStyle/>
          <a:p>
            <a:r>
              <a:rPr lang="ru-RU" sz="2400" b="1" dirty="0" smtClean="0">
                <a:solidFill>
                  <a:schemeClr val="bg1"/>
                </a:solidFill>
                <a:latin typeface="Times New Roman" pitchFamily="18" charset="0"/>
                <a:cs typeface="Times New Roman" pitchFamily="18" charset="0"/>
              </a:rPr>
              <a:t>Ключевыми индикаторами уровня </a:t>
            </a:r>
            <a:r>
              <a:rPr lang="ru-RU" sz="2400" b="1" dirty="0" err="1" smtClean="0">
                <a:solidFill>
                  <a:schemeClr val="bg1"/>
                </a:solidFill>
                <a:latin typeface="Times New Roman" pitchFamily="18" charset="0"/>
                <a:cs typeface="Times New Roman" pitchFamily="18" charset="0"/>
              </a:rPr>
              <a:t>сформированности</a:t>
            </a:r>
            <a:r>
              <a:rPr lang="ru-RU" sz="2400" b="1" dirty="0" smtClean="0">
                <a:solidFill>
                  <a:schemeClr val="bg1"/>
                </a:solidFill>
                <a:latin typeface="Times New Roman" pitchFamily="18" charset="0"/>
                <a:cs typeface="Times New Roman" pitchFamily="18" charset="0"/>
              </a:rPr>
              <a:t> благоприятной, гуманной и безопасной среды для развития и социализации личности при наличии службы школьной медиации являются:</a:t>
            </a:r>
            <a:endParaRPr lang="ru-RU" sz="24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764704"/>
            <a:ext cx="8388424" cy="6093296"/>
          </a:xfrm>
        </p:spPr>
        <p:txBody>
          <a:bodyPr>
            <a:normAutofit fontScale="92500" lnSpcReduction="20000"/>
          </a:bodyPr>
          <a:lstStyle/>
          <a:p>
            <a:r>
              <a:rPr lang="ru-RU" b="1" dirty="0" smtClean="0">
                <a:latin typeface="Times New Roman" pitchFamily="18" charset="0"/>
                <a:cs typeface="Times New Roman" pitchFamily="18" charset="0"/>
              </a:rPr>
              <a:t>создание системы защиты, помощи и обеспечения гарантий прав и интересов детей всех возрастов и групп, включая детей, попавших в трудную жизненную ситуацию и находящихся в социально опасном положении, детей из неблагополучных семей, детей с </a:t>
            </a:r>
            <a:r>
              <a:rPr lang="ru-RU" b="1" dirty="0" err="1" smtClean="0">
                <a:latin typeface="Times New Roman" pitchFamily="18" charset="0"/>
                <a:cs typeface="Times New Roman" pitchFamily="18" charset="0"/>
              </a:rPr>
              <a:t>девиантным</a:t>
            </a:r>
            <a:r>
              <a:rPr lang="ru-RU" b="1" dirty="0" smtClean="0">
                <a:latin typeface="Times New Roman" pitchFamily="18" charset="0"/>
                <a:cs typeface="Times New Roman" pitchFamily="18" charset="0"/>
              </a:rPr>
              <a:t> (общественно опасным) поведением, детей, совершивших общественно опасные деяния и освободившихся из мест лишения свободы;</a:t>
            </a:r>
          </a:p>
          <a:p>
            <a:r>
              <a:rPr lang="ru-RU" b="1" dirty="0" smtClean="0">
                <a:latin typeface="Times New Roman" pitchFamily="18" charset="0"/>
                <a:cs typeface="Times New Roman" pitchFamily="18" charset="0"/>
              </a:rPr>
              <a:t>создание системы профилактической и коррекционной работы с детьми, попавшими в трудную жизненную ситуацию и находящимися в социально опасном положении, детьми из неблагополучных семей, детьми с </a:t>
            </a:r>
            <a:r>
              <a:rPr lang="ru-RU" b="1" dirty="0" err="1" smtClean="0">
                <a:latin typeface="Times New Roman" pitchFamily="18" charset="0"/>
                <a:cs typeface="Times New Roman" pitchFamily="18" charset="0"/>
              </a:rPr>
              <a:t>девиантным</a:t>
            </a:r>
            <a:r>
              <a:rPr lang="ru-RU" b="1" dirty="0" smtClean="0">
                <a:latin typeface="Times New Roman" pitchFamily="18" charset="0"/>
                <a:cs typeface="Times New Roman" pitchFamily="18" charset="0"/>
              </a:rPr>
              <a:t> (общественно опасным) поведением, детьми, совершившими общественно опасные деяния и освободившимися из мест лишения свободы;</a:t>
            </a:r>
          </a:p>
          <a:p>
            <a:r>
              <a:rPr lang="ru-RU" b="1" dirty="0" smtClean="0">
                <a:latin typeface="Times New Roman" pitchFamily="18" charset="0"/>
                <a:cs typeface="Times New Roman" pitchFamily="18" charset="0"/>
              </a:rPr>
              <a:t>повышение эффективности социальной, психологической и юридической помощи, оказываемой детям, в первую очередь относящимся к группам риска, существующими органами и организациями по работе с детьми, доведение стандартов их работы до уровня, отвечающего европейским стандартам, а также потребностям современного общества, оптимизация системы таких органов и организаций.</a:t>
            </a:r>
            <a:r>
              <a:rPr lang="ru-RU" dirty="0" smtClean="0">
                <a:latin typeface="Times New Roman" pitchFamily="18" charset="0"/>
                <a:cs typeface="Times New Roman" pitchFamily="18" charset="0"/>
              </a:rPr>
              <a:t> </a:t>
            </a:r>
          </a:p>
          <a:p>
            <a:endParaRPr lang="ru-RU" dirty="0">
              <a:latin typeface="Times New Roman" pitchFamily="18" charset="0"/>
              <a:cs typeface="Times New Roman" pitchFamily="18" charset="0"/>
            </a:endParaRPr>
          </a:p>
        </p:txBody>
      </p:sp>
      <p:sp>
        <p:nvSpPr>
          <p:cNvPr id="2" name="Заголовок 1"/>
          <p:cNvSpPr>
            <a:spLocks noGrp="1"/>
          </p:cNvSpPr>
          <p:nvPr>
            <p:ph type="title"/>
          </p:nvPr>
        </p:nvSpPr>
        <p:spPr>
          <a:xfrm>
            <a:off x="457200" y="274638"/>
            <a:ext cx="8229600" cy="418058"/>
          </a:xfrm>
        </p:spPr>
        <p:txBody>
          <a:bodyPr>
            <a:normAutofit fontScale="90000"/>
          </a:bodyPr>
          <a:lstStyle/>
          <a:p>
            <a:r>
              <a:rPr lang="ru-RU" b="1" dirty="0">
                <a:solidFill>
                  <a:schemeClr val="bg1"/>
                </a:solidFill>
                <a:latin typeface="Times New Roman" pitchFamily="18" charset="0"/>
                <a:cs typeface="Times New Roman" pitchFamily="18" charset="0"/>
              </a:rPr>
              <a:t>Задачи:</a:t>
            </a:r>
            <a:endParaRPr lang="ru-RU" dirty="0">
              <a:solidFill>
                <a:schemeClr val="bg1"/>
              </a:solidFill>
              <a:latin typeface="Times New Roman" pitchFamily="18" charset="0"/>
              <a:cs typeface="Times New Roman" pitchFamily="18" charset="0"/>
            </a:endParaRPr>
          </a:p>
        </p:txBody>
      </p:sp>
      <p:pic>
        <p:nvPicPr>
          <p:cNvPr id="21508" name="Picture 4" descr="http://www.mediacia.com/uploadimg/konkurs_logo.jpg"/>
          <p:cNvPicPr>
            <a:picLocks noChangeAspect="1" noChangeArrowheads="1"/>
          </p:cNvPicPr>
          <p:nvPr/>
        </p:nvPicPr>
        <p:blipFill>
          <a:blip r:embed="rId2" cstate="print"/>
          <a:srcRect/>
          <a:stretch>
            <a:fillRect/>
          </a:stretch>
        </p:blipFill>
        <p:spPr bwMode="auto">
          <a:xfrm>
            <a:off x="8106908" y="5013176"/>
            <a:ext cx="1043608" cy="1700808"/>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908720"/>
            <a:ext cx="8784976" cy="5949280"/>
          </a:xfrm>
        </p:spPr>
        <p:txBody>
          <a:bodyPr>
            <a:normAutofit fontScale="85000" lnSpcReduction="10000"/>
          </a:bodyPr>
          <a:lstStyle/>
          <a:p>
            <a:pPr>
              <a:lnSpc>
                <a:spcPct val="80000"/>
              </a:lnSpc>
            </a:pPr>
            <a:r>
              <a:rPr lang="ru-RU" b="1" dirty="0" smtClean="0">
                <a:latin typeface="Times New Roman" pitchFamily="18" charset="0"/>
                <a:cs typeface="Times New Roman" pitchFamily="18" charset="0"/>
              </a:rPr>
              <a:t>разрешение разнообразных и разнонаправленных конфликтов, возникающих в образовательной организации, проведение просветительской работы среди коллег и родителей;</a:t>
            </a:r>
          </a:p>
          <a:p>
            <a:pPr>
              <a:lnSpc>
                <a:spcPct val="80000"/>
              </a:lnSpc>
            </a:pPr>
            <a:r>
              <a:rPr lang="ru-RU" b="1" dirty="0" smtClean="0">
                <a:latin typeface="Times New Roman" pitchFamily="18" charset="0"/>
                <a:cs typeface="Times New Roman" pitchFamily="18" charset="0"/>
              </a:rPr>
              <a:t>предотвращение возникновения конфликтов, препятствование их эскалации; обеспечение формирования и обучения «групп равных» («группы равных» - это группы детей, которые объединены для обучения процедуре медиации и медиативному подходу с целью последующего применения этих знаний и умений при разрешении споров, предупреждения конфликтов среди сверстников, а также для распространения полученных знаний, умений и опыта среди сверстников, младших и старших школьников);</a:t>
            </a:r>
          </a:p>
          <a:p>
            <a:pPr>
              <a:lnSpc>
                <a:spcPct val="90000"/>
              </a:lnSpc>
            </a:pPr>
            <a:r>
              <a:rPr lang="ru-RU" b="1" dirty="0" smtClean="0">
                <a:latin typeface="Times New Roman" pitchFamily="18" charset="0"/>
                <a:cs typeface="Times New Roman" pitchFamily="18" charset="0"/>
              </a:rPr>
              <a:t>обеспечение помощи при разрешении участниками «групп равных» конфликтов между сверстниками, а также участие в роли </a:t>
            </a:r>
            <a:r>
              <a:rPr lang="ru-RU" b="1" dirty="0" err="1" smtClean="0">
                <a:latin typeface="Times New Roman" pitchFamily="18" charset="0"/>
                <a:cs typeface="Times New Roman" pitchFamily="18" charset="0"/>
              </a:rPr>
              <a:t>ко-медиатора</a:t>
            </a:r>
            <a:r>
              <a:rPr lang="ru-RU" b="1" dirty="0" smtClean="0">
                <a:latin typeface="Times New Roman" pitchFamily="18" charset="0"/>
                <a:cs typeface="Times New Roman" pitchFamily="18" charset="0"/>
              </a:rPr>
              <a:t> при разрешении конфликтов между взрослыми и детьми;</a:t>
            </a:r>
          </a:p>
          <a:p>
            <a:pPr>
              <a:lnSpc>
                <a:spcPct val="90000"/>
              </a:lnSpc>
            </a:pPr>
            <a:r>
              <a:rPr lang="ru-RU" b="1" dirty="0" smtClean="0">
                <a:latin typeface="Times New Roman" pitchFamily="18" charset="0"/>
                <a:cs typeface="Times New Roman" pitchFamily="18" charset="0"/>
              </a:rPr>
              <a:t>использование медиативного подхода в рамках работы по профилактике безнадзорности и беспризорности, наркомании, алкоголизма, </a:t>
            </a:r>
            <a:r>
              <a:rPr lang="ru-RU" b="1" dirty="0" err="1" smtClean="0">
                <a:latin typeface="Times New Roman" pitchFamily="18" charset="0"/>
                <a:cs typeface="Times New Roman" pitchFamily="18" charset="0"/>
              </a:rPr>
              <a:t>табакокурения</a:t>
            </a:r>
            <a:r>
              <a:rPr lang="ru-RU" b="1" dirty="0" smtClean="0">
                <a:latin typeface="Times New Roman" pitchFamily="18" charset="0"/>
                <a:cs typeface="Times New Roman" pitchFamily="18" charset="0"/>
              </a:rPr>
              <a:t>, правонарушений несовершеннолетних, работы с детьми и семьями, находящимися в социально опасном положении;</a:t>
            </a:r>
          </a:p>
          <a:p>
            <a:pPr>
              <a:lnSpc>
                <a:spcPct val="90000"/>
              </a:lnSpc>
            </a:pPr>
            <a:r>
              <a:rPr lang="ru-RU" b="1" dirty="0" smtClean="0">
                <a:latin typeface="Times New Roman" pitchFamily="18" charset="0"/>
                <a:cs typeface="Times New Roman" pitchFamily="18" charset="0"/>
              </a:rPr>
              <a:t>использование медиативного подхода в рамках работы по воспитанию культуры конструктивного поведения в конфликтной ситуации и созданию условий для выбора ненасильственных стратегий поведения в ситуациях напряжения и стресса.</a:t>
            </a:r>
          </a:p>
          <a:p>
            <a:pPr>
              <a:lnSpc>
                <a:spcPct val="80000"/>
              </a:lnSpc>
              <a:buNone/>
            </a:pPr>
            <a:endParaRPr lang="ru-RU" b="1" dirty="0" smtClean="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sp>
        <p:nvSpPr>
          <p:cNvPr id="2" name="Заголовок 1"/>
          <p:cNvSpPr>
            <a:spLocks noGrp="1"/>
          </p:cNvSpPr>
          <p:nvPr>
            <p:ph type="title"/>
          </p:nvPr>
        </p:nvSpPr>
        <p:spPr>
          <a:xfrm>
            <a:off x="457200" y="274638"/>
            <a:ext cx="8229600" cy="490066"/>
          </a:xfrm>
        </p:spPr>
        <p:txBody>
          <a:bodyPr>
            <a:normAutofit fontScale="90000"/>
          </a:bodyPr>
          <a:lstStyle/>
          <a:p>
            <a:r>
              <a:rPr lang="ru-RU" sz="3600" dirty="0" smtClean="0">
                <a:solidFill>
                  <a:schemeClr val="bg1"/>
                </a:solidFill>
                <a:latin typeface="Times New Roman" pitchFamily="18" charset="0"/>
                <a:cs typeface="Times New Roman" pitchFamily="18" charset="0"/>
              </a:rPr>
              <a:t>Назначение служб школьной медиации:</a:t>
            </a:r>
            <a:endParaRPr lang="ru-RU" sz="36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340768"/>
            <a:ext cx="8229600" cy="5256584"/>
          </a:xfrm>
        </p:spPr>
        <p:txBody>
          <a:bodyPr>
            <a:normAutofit fontScale="85000" lnSpcReduction="10000"/>
          </a:bodyPr>
          <a:lstStyle/>
          <a:p>
            <a:pPr marL="314325" indent="-314325" algn="ctr">
              <a:lnSpc>
                <a:spcPct val="71000"/>
              </a:lnSpc>
              <a:spcBef>
                <a:spcPts val="700"/>
              </a:spcBef>
              <a:buNone/>
              <a:tabLst>
                <a:tab pos="450850" algn="l"/>
                <a:tab pos="900113" algn="l"/>
                <a:tab pos="1349375" algn="l"/>
                <a:tab pos="1798638" algn="l"/>
                <a:tab pos="2247900" algn="l"/>
                <a:tab pos="2697163" algn="l"/>
                <a:tab pos="3146425" algn="l"/>
                <a:tab pos="3595688" algn="l"/>
                <a:tab pos="4044950" algn="l"/>
                <a:tab pos="4494213" algn="l"/>
                <a:tab pos="4943475" algn="l"/>
                <a:tab pos="5392738" algn="l"/>
                <a:tab pos="5842000" algn="l"/>
                <a:tab pos="6291263" algn="l"/>
                <a:tab pos="6740525" algn="l"/>
                <a:tab pos="7189788" algn="l"/>
                <a:tab pos="7639050" algn="l"/>
                <a:tab pos="8088313" algn="l"/>
                <a:tab pos="8537575" algn="l"/>
                <a:tab pos="8986838" algn="l"/>
              </a:tabLst>
            </a:pPr>
            <a:r>
              <a:rPr lang="en-GB" b="1" dirty="0" err="1" smtClean="0">
                <a:latin typeface="Times New Roman" pitchFamily="18" charset="0"/>
                <a:cs typeface="Times New Roman" pitchFamily="18" charset="0"/>
              </a:rPr>
              <a:t>Встреча</a:t>
            </a:r>
            <a:r>
              <a:rPr lang="en-GB" b="1" dirty="0" smtClean="0">
                <a:latin typeface="Times New Roman" pitchFamily="18" charset="0"/>
                <a:cs typeface="Times New Roman" pitchFamily="18" charset="0"/>
              </a:rPr>
              <a:t> </a:t>
            </a:r>
            <a:r>
              <a:rPr lang="en-GB" b="1" dirty="0" err="1" smtClean="0">
                <a:latin typeface="Times New Roman" pitchFamily="18" charset="0"/>
                <a:cs typeface="Times New Roman" pitchFamily="18" charset="0"/>
              </a:rPr>
              <a:t>людей</a:t>
            </a:r>
            <a:r>
              <a:rPr lang="en-GB" b="1" dirty="0" smtClean="0">
                <a:latin typeface="Times New Roman" pitchFamily="18" charset="0"/>
                <a:cs typeface="Times New Roman" pitchFamily="18" charset="0"/>
              </a:rPr>
              <a:t> </a:t>
            </a:r>
            <a:r>
              <a:rPr lang="en-GB" b="1" dirty="0" err="1" smtClean="0">
                <a:latin typeface="Times New Roman" pitchFamily="18" charset="0"/>
                <a:cs typeface="Times New Roman" pitchFamily="18" charset="0"/>
              </a:rPr>
              <a:t>за</a:t>
            </a:r>
            <a:r>
              <a:rPr lang="en-GB" b="1" dirty="0" smtClean="0">
                <a:latin typeface="Times New Roman" pitchFamily="18" charset="0"/>
                <a:cs typeface="Times New Roman" pitchFamily="18" charset="0"/>
              </a:rPr>
              <a:t> </a:t>
            </a:r>
            <a:r>
              <a:rPr lang="en-GB" b="1" u="sng" dirty="0" err="1" smtClean="0">
                <a:latin typeface="Times New Roman" pitchFamily="18" charset="0"/>
                <a:cs typeface="Times New Roman" pitchFamily="18" charset="0"/>
              </a:rPr>
              <a:t>столом</a:t>
            </a:r>
            <a:r>
              <a:rPr lang="en-GB" b="1" u="sng" dirty="0" smtClean="0">
                <a:latin typeface="Times New Roman" pitchFamily="18" charset="0"/>
                <a:cs typeface="Times New Roman" pitchFamily="18" charset="0"/>
              </a:rPr>
              <a:t> </a:t>
            </a:r>
            <a:r>
              <a:rPr lang="en-GB" b="1" u="sng" dirty="0" err="1" smtClean="0">
                <a:latin typeface="Times New Roman" pitchFamily="18" charset="0"/>
                <a:cs typeface="Times New Roman" pitchFamily="18" charset="0"/>
              </a:rPr>
              <a:t>переговоров</a:t>
            </a:r>
            <a:r>
              <a:rPr lang="en-GB" b="1"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 </a:t>
            </a:r>
            <a:r>
              <a:rPr lang="en-GB" b="1" dirty="0" err="1" smtClean="0">
                <a:latin typeface="Times New Roman" pitchFamily="18" charset="0"/>
                <a:cs typeface="Times New Roman" pitchFamily="18" charset="0"/>
              </a:rPr>
              <a:t>где</a:t>
            </a:r>
            <a:r>
              <a:rPr lang="en-GB" b="1" dirty="0" smtClean="0">
                <a:latin typeface="Times New Roman" pitchFamily="18" charset="0"/>
                <a:cs typeface="Times New Roman" pitchFamily="18" charset="0"/>
              </a:rPr>
              <a:t> </a:t>
            </a:r>
            <a:r>
              <a:rPr lang="en-GB" b="1" dirty="0" err="1" smtClean="0">
                <a:latin typeface="Times New Roman" pitchFamily="18" charset="0"/>
                <a:cs typeface="Times New Roman" pitchFamily="18" charset="0"/>
              </a:rPr>
              <a:t>они</a:t>
            </a:r>
            <a:r>
              <a:rPr lang="en-GB" b="1" dirty="0" smtClean="0">
                <a:latin typeface="Times New Roman" pitchFamily="18" charset="0"/>
                <a:cs typeface="Times New Roman" pitchFamily="18" charset="0"/>
              </a:rPr>
              <a:t> </a:t>
            </a:r>
            <a:r>
              <a:rPr lang="en-GB" b="1" dirty="0" err="1" smtClean="0">
                <a:latin typeface="Times New Roman" pitchFamily="18" charset="0"/>
                <a:cs typeface="Times New Roman" pitchFamily="18" charset="0"/>
              </a:rPr>
              <a:t>смогут</a:t>
            </a:r>
            <a:r>
              <a:rPr lang="en-GB" b="1" dirty="0" smtClean="0">
                <a:latin typeface="Times New Roman" pitchFamily="18" charset="0"/>
                <a:cs typeface="Times New Roman" pitchFamily="18" charset="0"/>
              </a:rPr>
              <a:t> </a:t>
            </a:r>
            <a:r>
              <a:rPr lang="en-GB" b="1" dirty="0" err="1" smtClean="0">
                <a:latin typeface="Times New Roman" pitchFamily="18" charset="0"/>
                <a:cs typeface="Times New Roman" pitchFamily="18" charset="0"/>
              </a:rPr>
              <a:t>сами</a:t>
            </a:r>
            <a:r>
              <a:rPr lang="en-GB" b="1" dirty="0" smtClean="0">
                <a:latin typeface="Times New Roman" pitchFamily="18" charset="0"/>
                <a:cs typeface="Times New Roman" pitchFamily="18" charset="0"/>
              </a:rPr>
              <a:t>:</a:t>
            </a:r>
            <a:endParaRPr lang="ru-RU" b="1" dirty="0" smtClean="0">
              <a:latin typeface="Times New Roman" pitchFamily="18" charset="0"/>
              <a:cs typeface="Times New Roman" pitchFamily="18" charset="0"/>
            </a:endParaRPr>
          </a:p>
          <a:p>
            <a:pPr marL="314325" indent="-314325" algn="ctr">
              <a:lnSpc>
                <a:spcPct val="71000"/>
              </a:lnSpc>
              <a:spcBef>
                <a:spcPts val="700"/>
              </a:spcBef>
              <a:buNone/>
              <a:tabLst>
                <a:tab pos="450850" algn="l"/>
                <a:tab pos="900113" algn="l"/>
                <a:tab pos="1349375" algn="l"/>
                <a:tab pos="1798638" algn="l"/>
                <a:tab pos="2247900" algn="l"/>
                <a:tab pos="2697163" algn="l"/>
                <a:tab pos="3146425" algn="l"/>
                <a:tab pos="3595688" algn="l"/>
                <a:tab pos="4044950" algn="l"/>
                <a:tab pos="4494213" algn="l"/>
                <a:tab pos="4943475" algn="l"/>
                <a:tab pos="5392738" algn="l"/>
                <a:tab pos="5842000" algn="l"/>
                <a:tab pos="6291263" algn="l"/>
                <a:tab pos="6740525" algn="l"/>
                <a:tab pos="7189788" algn="l"/>
                <a:tab pos="7639050" algn="l"/>
                <a:tab pos="8088313" algn="l"/>
                <a:tab pos="8537575" algn="l"/>
                <a:tab pos="8986838" algn="l"/>
              </a:tabLst>
            </a:pPr>
            <a:endParaRPr lang="en-GB" b="1" dirty="0" smtClean="0">
              <a:latin typeface="Times New Roman" pitchFamily="18" charset="0"/>
              <a:cs typeface="Times New Roman" pitchFamily="18" charset="0"/>
            </a:endParaRPr>
          </a:p>
          <a:p>
            <a:pPr marL="314325" indent="-314325">
              <a:lnSpc>
                <a:spcPct val="71000"/>
              </a:lnSpc>
              <a:spcBef>
                <a:spcPts val="700"/>
              </a:spcBef>
              <a:tabLst>
                <a:tab pos="450850" algn="l"/>
                <a:tab pos="900113" algn="l"/>
                <a:tab pos="1349375" algn="l"/>
                <a:tab pos="1798638" algn="l"/>
                <a:tab pos="2247900" algn="l"/>
                <a:tab pos="2697163" algn="l"/>
                <a:tab pos="3146425" algn="l"/>
                <a:tab pos="3595688" algn="l"/>
                <a:tab pos="4044950" algn="l"/>
                <a:tab pos="4494213" algn="l"/>
                <a:tab pos="4943475" algn="l"/>
                <a:tab pos="5392738" algn="l"/>
                <a:tab pos="5842000" algn="l"/>
                <a:tab pos="6291263" algn="l"/>
                <a:tab pos="6740525" algn="l"/>
                <a:tab pos="7189788" algn="l"/>
                <a:tab pos="7639050" algn="l"/>
                <a:tab pos="8088313" algn="l"/>
                <a:tab pos="8537575" algn="l"/>
                <a:tab pos="8986838" algn="l"/>
              </a:tabLst>
            </a:pPr>
            <a:r>
              <a:rPr lang="ru-RU" b="1" dirty="0" smtClean="0">
                <a:latin typeface="Times New Roman" pitchFamily="18" charset="0"/>
                <a:cs typeface="Times New Roman" pitchFamily="18" charset="0"/>
              </a:rPr>
              <a:t>о</a:t>
            </a:r>
            <a:r>
              <a:rPr lang="en-GB" b="1" dirty="0" err="1" smtClean="0">
                <a:latin typeface="Times New Roman" pitchFamily="18" charset="0"/>
                <a:cs typeface="Times New Roman" pitchFamily="18" charset="0"/>
              </a:rPr>
              <a:t>бсудить</a:t>
            </a:r>
            <a:r>
              <a:rPr lang="en-GB" b="1" dirty="0" smtClean="0">
                <a:latin typeface="Times New Roman" pitchFamily="18" charset="0"/>
                <a:cs typeface="Times New Roman" pitchFamily="18" charset="0"/>
              </a:rPr>
              <a:t> </a:t>
            </a:r>
            <a:r>
              <a:rPr lang="en-GB" b="1" dirty="0" err="1" smtClean="0">
                <a:latin typeface="Times New Roman" pitchFamily="18" charset="0"/>
                <a:cs typeface="Times New Roman" pitchFamily="18" charset="0"/>
              </a:rPr>
              <a:t>последствия</a:t>
            </a:r>
            <a:r>
              <a:rPr lang="en-GB" b="1" dirty="0" smtClean="0">
                <a:latin typeface="Times New Roman" pitchFamily="18" charset="0"/>
                <a:cs typeface="Times New Roman" pitchFamily="18" charset="0"/>
              </a:rPr>
              <a:t> </a:t>
            </a:r>
            <a:r>
              <a:rPr lang="en-GB" b="1" dirty="0" err="1" smtClean="0">
                <a:latin typeface="Times New Roman" pitchFamily="18" charset="0"/>
                <a:cs typeface="Times New Roman" pitchFamily="18" charset="0"/>
              </a:rPr>
              <a:t>конфликта</a:t>
            </a:r>
            <a:r>
              <a:rPr lang="en-GB" b="1" dirty="0" smtClean="0">
                <a:latin typeface="Times New Roman" pitchFamily="18" charset="0"/>
                <a:cs typeface="Times New Roman" pitchFamily="18" charset="0"/>
              </a:rPr>
              <a:t> и </a:t>
            </a:r>
            <a:r>
              <a:rPr lang="en-GB" b="1" dirty="0" err="1" smtClean="0">
                <a:latin typeface="Times New Roman" pitchFamily="18" charset="0"/>
                <a:cs typeface="Times New Roman" pitchFamily="18" charset="0"/>
              </a:rPr>
              <a:t>избавиться</a:t>
            </a:r>
            <a:r>
              <a:rPr lang="en-GB" b="1" dirty="0" smtClean="0">
                <a:latin typeface="Times New Roman" pitchFamily="18" charset="0"/>
                <a:cs typeface="Times New Roman" pitchFamily="18" charset="0"/>
              </a:rPr>
              <a:t> </a:t>
            </a:r>
            <a:r>
              <a:rPr lang="en-GB" b="1" dirty="0" err="1" smtClean="0">
                <a:latin typeface="Times New Roman" pitchFamily="18" charset="0"/>
                <a:cs typeface="Times New Roman" pitchFamily="18" charset="0"/>
              </a:rPr>
              <a:t>от</a:t>
            </a:r>
            <a:r>
              <a:rPr lang="en-GB" b="1" dirty="0" smtClean="0">
                <a:latin typeface="Times New Roman" pitchFamily="18" charset="0"/>
                <a:cs typeface="Times New Roman" pitchFamily="18" charset="0"/>
              </a:rPr>
              <a:t> </a:t>
            </a:r>
            <a:r>
              <a:rPr lang="en-GB" b="1" dirty="0" err="1" smtClean="0">
                <a:latin typeface="Times New Roman" pitchFamily="18" charset="0"/>
                <a:cs typeface="Times New Roman" pitchFamily="18" charset="0"/>
              </a:rPr>
              <a:t>негативных</a:t>
            </a:r>
            <a:r>
              <a:rPr lang="en-GB" b="1" dirty="0" smtClean="0">
                <a:latin typeface="Times New Roman" pitchFamily="18" charset="0"/>
                <a:cs typeface="Times New Roman" pitchFamily="18" charset="0"/>
              </a:rPr>
              <a:t> </a:t>
            </a:r>
            <a:r>
              <a:rPr lang="en-GB" b="1" dirty="0" err="1" smtClean="0">
                <a:latin typeface="Times New Roman" pitchFamily="18" charset="0"/>
                <a:cs typeface="Times New Roman" pitchFamily="18" charset="0"/>
              </a:rPr>
              <a:t>эмоций</a:t>
            </a:r>
            <a:r>
              <a:rPr lang="en-GB" b="1" dirty="0" smtClean="0">
                <a:latin typeface="Times New Roman" pitchFamily="18" charset="0"/>
                <a:cs typeface="Times New Roman" pitchFamily="18" charset="0"/>
              </a:rPr>
              <a:t>; </a:t>
            </a:r>
          </a:p>
          <a:p>
            <a:pPr marL="314325" indent="-314325">
              <a:lnSpc>
                <a:spcPct val="71000"/>
              </a:lnSpc>
              <a:spcBef>
                <a:spcPts val="700"/>
              </a:spcBef>
              <a:tabLst>
                <a:tab pos="450850" algn="l"/>
                <a:tab pos="900113" algn="l"/>
                <a:tab pos="1349375" algn="l"/>
                <a:tab pos="1798638" algn="l"/>
                <a:tab pos="2247900" algn="l"/>
                <a:tab pos="2697163" algn="l"/>
                <a:tab pos="3146425" algn="l"/>
                <a:tab pos="3595688" algn="l"/>
                <a:tab pos="4044950" algn="l"/>
                <a:tab pos="4494213" algn="l"/>
                <a:tab pos="4943475" algn="l"/>
                <a:tab pos="5392738" algn="l"/>
                <a:tab pos="5842000" algn="l"/>
                <a:tab pos="6291263" algn="l"/>
                <a:tab pos="6740525" algn="l"/>
                <a:tab pos="7189788" algn="l"/>
                <a:tab pos="7639050" algn="l"/>
                <a:tab pos="8088313" algn="l"/>
                <a:tab pos="8537575" algn="l"/>
                <a:tab pos="8986838" algn="l"/>
              </a:tabLst>
            </a:pPr>
            <a:r>
              <a:rPr lang="ru-RU" b="1" dirty="0" smtClean="0">
                <a:latin typeface="Times New Roman" pitchFamily="18" charset="0"/>
                <a:cs typeface="Times New Roman" pitchFamily="18" charset="0"/>
              </a:rPr>
              <a:t>с</a:t>
            </a:r>
            <a:r>
              <a:rPr lang="en-GB" b="1" dirty="0" err="1" smtClean="0">
                <a:latin typeface="Times New Roman" pitchFamily="18" charset="0"/>
                <a:cs typeface="Times New Roman" pitchFamily="18" charset="0"/>
              </a:rPr>
              <a:t>амим</a:t>
            </a:r>
            <a:r>
              <a:rPr lang="en-GB" b="1" dirty="0" smtClean="0">
                <a:latin typeface="Times New Roman" pitchFamily="18" charset="0"/>
                <a:cs typeface="Times New Roman" pitchFamily="18" charset="0"/>
              </a:rPr>
              <a:t> </a:t>
            </a:r>
            <a:r>
              <a:rPr lang="en-GB" b="1" dirty="0" err="1" smtClean="0">
                <a:latin typeface="Times New Roman" pitchFamily="18" charset="0"/>
                <a:cs typeface="Times New Roman" pitchFamily="18" charset="0"/>
              </a:rPr>
              <a:t>найти</a:t>
            </a:r>
            <a:r>
              <a:rPr lang="en-GB" b="1" dirty="0" smtClean="0">
                <a:latin typeface="Times New Roman" pitchFamily="18" charset="0"/>
                <a:cs typeface="Times New Roman" pitchFamily="18" charset="0"/>
              </a:rPr>
              <a:t> </a:t>
            </a:r>
            <a:r>
              <a:rPr lang="en-GB" b="1" dirty="0" err="1" smtClean="0">
                <a:latin typeface="Times New Roman" pitchFamily="18" charset="0"/>
                <a:cs typeface="Times New Roman" pitchFamily="18" charset="0"/>
              </a:rPr>
              <a:t>устраивающие</a:t>
            </a:r>
            <a:r>
              <a:rPr lang="en-GB" b="1" dirty="0" smtClean="0">
                <a:latin typeface="Times New Roman" pitchFamily="18" charset="0"/>
                <a:cs typeface="Times New Roman" pitchFamily="18" charset="0"/>
              </a:rPr>
              <a:t> </a:t>
            </a:r>
            <a:r>
              <a:rPr lang="en-GB" b="1" dirty="0" err="1" smtClean="0">
                <a:latin typeface="Times New Roman" pitchFamily="18" charset="0"/>
                <a:cs typeface="Times New Roman" pitchFamily="18" charset="0"/>
              </a:rPr>
              <a:t>всех</a:t>
            </a:r>
            <a:r>
              <a:rPr lang="en-GB" b="1" dirty="0" smtClean="0">
                <a:latin typeface="Times New Roman" pitchFamily="18" charset="0"/>
                <a:cs typeface="Times New Roman" pitchFamily="18" charset="0"/>
              </a:rPr>
              <a:t> </a:t>
            </a:r>
            <a:r>
              <a:rPr lang="en-GB" b="1" dirty="0" err="1" smtClean="0">
                <a:latin typeface="Times New Roman" pitchFamily="18" charset="0"/>
                <a:cs typeface="Times New Roman" pitchFamily="18" charset="0"/>
              </a:rPr>
              <a:t>решения</a:t>
            </a:r>
            <a:r>
              <a:rPr lang="en-GB" b="1" dirty="0" smtClean="0">
                <a:latin typeface="Times New Roman" pitchFamily="18" charset="0"/>
                <a:cs typeface="Times New Roman" pitchFamily="18" charset="0"/>
              </a:rPr>
              <a:t>;</a:t>
            </a:r>
          </a:p>
          <a:p>
            <a:pPr marL="314325" indent="-314325">
              <a:lnSpc>
                <a:spcPct val="71000"/>
              </a:lnSpc>
              <a:spcBef>
                <a:spcPts val="600"/>
              </a:spcBef>
              <a:tabLst>
                <a:tab pos="450850" algn="l"/>
                <a:tab pos="900113" algn="l"/>
                <a:tab pos="1349375" algn="l"/>
                <a:tab pos="1798638" algn="l"/>
                <a:tab pos="2247900" algn="l"/>
                <a:tab pos="2697163" algn="l"/>
                <a:tab pos="3146425" algn="l"/>
                <a:tab pos="3595688" algn="l"/>
                <a:tab pos="4044950" algn="l"/>
                <a:tab pos="4494213" algn="l"/>
                <a:tab pos="4943475" algn="l"/>
                <a:tab pos="5392738" algn="l"/>
                <a:tab pos="5842000" algn="l"/>
                <a:tab pos="6291263" algn="l"/>
                <a:tab pos="6740525" algn="l"/>
                <a:tab pos="7189788" algn="l"/>
                <a:tab pos="7639050" algn="l"/>
                <a:tab pos="8088313" algn="l"/>
                <a:tab pos="8537575" algn="l"/>
                <a:tab pos="8986838" algn="l"/>
              </a:tabLst>
            </a:pPr>
            <a:r>
              <a:rPr lang="ru-RU" b="1" dirty="0" smtClean="0">
                <a:latin typeface="Times New Roman" pitchFamily="18" charset="0"/>
                <a:cs typeface="Times New Roman" pitchFamily="18" charset="0"/>
              </a:rPr>
              <a:t>п</a:t>
            </a:r>
            <a:r>
              <a:rPr lang="en-GB" b="1" dirty="0" err="1" smtClean="0">
                <a:latin typeface="Times New Roman" pitchFamily="18" charset="0"/>
                <a:cs typeface="Times New Roman" pitchFamily="18" charset="0"/>
              </a:rPr>
              <a:t>онять</a:t>
            </a:r>
            <a:r>
              <a:rPr lang="en-GB" b="1" dirty="0" smtClean="0">
                <a:latin typeface="Times New Roman" pitchFamily="18" charset="0"/>
                <a:cs typeface="Times New Roman" pitchFamily="18" charset="0"/>
              </a:rPr>
              <a:t>, </a:t>
            </a:r>
            <a:r>
              <a:rPr lang="en-GB" b="1" dirty="0" err="1" smtClean="0">
                <a:latin typeface="Times New Roman" pitchFamily="18" charset="0"/>
                <a:cs typeface="Times New Roman" pitchFamily="18" charset="0"/>
              </a:rPr>
              <a:t>как</a:t>
            </a:r>
            <a:r>
              <a:rPr lang="en-GB" b="1" dirty="0" smtClean="0">
                <a:latin typeface="Times New Roman" pitchFamily="18" charset="0"/>
                <a:cs typeface="Times New Roman" pitchFamily="18" charset="0"/>
              </a:rPr>
              <a:t> </a:t>
            </a:r>
            <a:r>
              <a:rPr lang="en-GB" b="1" dirty="0" err="1" smtClean="0">
                <a:latin typeface="Times New Roman" pitchFamily="18" charset="0"/>
                <a:cs typeface="Times New Roman" pitchFamily="18" charset="0"/>
              </a:rPr>
              <a:t>избежать</a:t>
            </a:r>
            <a:r>
              <a:rPr lang="en-GB" b="1" dirty="0" smtClean="0">
                <a:latin typeface="Times New Roman" pitchFamily="18" charset="0"/>
                <a:cs typeface="Times New Roman" pitchFamily="18" charset="0"/>
              </a:rPr>
              <a:t> </a:t>
            </a:r>
            <a:r>
              <a:rPr lang="en-GB" b="1" dirty="0" err="1" smtClean="0">
                <a:latin typeface="Times New Roman" pitchFamily="18" charset="0"/>
                <a:cs typeface="Times New Roman" pitchFamily="18" charset="0"/>
              </a:rPr>
              <a:t>повторения</a:t>
            </a:r>
            <a:r>
              <a:rPr lang="en-GB" b="1" dirty="0" smtClean="0">
                <a:latin typeface="Times New Roman" pitchFamily="18" charset="0"/>
                <a:cs typeface="Times New Roman" pitchFamily="18" charset="0"/>
              </a:rPr>
              <a:t> </a:t>
            </a:r>
            <a:r>
              <a:rPr lang="en-GB" b="1" dirty="0" err="1" smtClean="0">
                <a:latin typeface="Times New Roman" pitchFamily="18" charset="0"/>
                <a:cs typeface="Times New Roman" pitchFamily="18" charset="0"/>
              </a:rPr>
              <a:t>конфликта</a:t>
            </a:r>
            <a:r>
              <a:rPr lang="en-GB" b="1" dirty="0" smtClean="0">
                <a:latin typeface="Times New Roman" pitchFamily="18" charset="0"/>
                <a:cs typeface="Times New Roman" pitchFamily="18" charset="0"/>
              </a:rPr>
              <a:t> в </a:t>
            </a:r>
            <a:r>
              <a:rPr lang="en-GB" b="1" dirty="0" err="1" smtClean="0">
                <a:latin typeface="Times New Roman" pitchFamily="18" charset="0"/>
                <a:cs typeface="Times New Roman" pitchFamily="18" charset="0"/>
              </a:rPr>
              <a:t>будущем</a:t>
            </a:r>
            <a:r>
              <a:rPr lang="en-GB" b="1" dirty="0" smtClean="0">
                <a:latin typeface="Times New Roman" pitchFamily="18" charset="0"/>
                <a:cs typeface="Times New Roman" pitchFamily="18" charset="0"/>
              </a:rPr>
              <a:t>.</a:t>
            </a:r>
            <a:r>
              <a:rPr lang="en-GB" sz="2800" dirty="0" smtClean="0">
                <a:latin typeface="Times New Roman" pitchFamily="18" charset="0"/>
                <a:cs typeface="Times New Roman" pitchFamily="18" charset="0"/>
              </a:rPr>
              <a:t> </a:t>
            </a:r>
            <a:endParaRPr lang="ru-RU" sz="2800" dirty="0" smtClean="0">
              <a:latin typeface="Times New Roman" pitchFamily="18" charset="0"/>
              <a:cs typeface="Times New Roman" pitchFamily="18" charset="0"/>
            </a:endParaRPr>
          </a:p>
          <a:p>
            <a:pPr marL="0" indent="0">
              <a:lnSpc>
                <a:spcPct val="71000"/>
              </a:lnSpc>
              <a:spcBef>
                <a:spcPts val="600"/>
              </a:spcBef>
              <a:buNone/>
              <a:tabLst>
                <a:tab pos="450850" algn="l"/>
                <a:tab pos="900113" algn="l"/>
                <a:tab pos="1349375" algn="l"/>
                <a:tab pos="1798638" algn="l"/>
                <a:tab pos="2247900" algn="l"/>
                <a:tab pos="2697163" algn="l"/>
                <a:tab pos="3146425" algn="l"/>
                <a:tab pos="3595688" algn="l"/>
                <a:tab pos="4044950" algn="l"/>
                <a:tab pos="4494213" algn="l"/>
                <a:tab pos="4943475" algn="l"/>
                <a:tab pos="5392738" algn="l"/>
                <a:tab pos="5842000" algn="l"/>
                <a:tab pos="6291263" algn="l"/>
                <a:tab pos="6740525" algn="l"/>
                <a:tab pos="7189788" algn="l"/>
                <a:tab pos="7639050" algn="l"/>
                <a:tab pos="8088313" algn="l"/>
                <a:tab pos="8537575" algn="l"/>
                <a:tab pos="8986838" algn="l"/>
              </a:tabLst>
            </a:pPr>
            <a:endParaRPr lang="ru-RU" sz="2800" dirty="0" smtClean="0">
              <a:latin typeface="Times New Roman" pitchFamily="18" charset="0"/>
              <a:cs typeface="Times New Roman" pitchFamily="18" charset="0"/>
            </a:endParaRPr>
          </a:p>
          <a:p>
            <a:pPr marL="314325" indent="-314325">
              <a:lnSpc>
                <a:spcPct val="78000"/>
              </a:lnSpc>
              <a:spcBef>
                <a:spcPts val="800"/>
              </a:spcBef>
              <a:tabLst>
                <a:tab pos="450850" algn="l"/>
                <a:tab pos="900113" algn="l"/>
                <a:tab pos="1349375" algn="l"/>
                <a:tab pos="1798638" algn="l"/>
                <a:tab pos="2247900" algn="l"/>
                <a:tab pos="2697163" algn="l"/>
                <a:tab pos="3146425" algn="l"/>
                <a:tab pos="3595688" algn="l"/>
                <a:tab pos="4044950" algn="l"/>
                <a:tab pos="4494213" algn="l"/>
                <a:tab pos="4943475" algn="l"/>
                <a:tab pos="5392738" algn="l"/>
                <a:tab pos="5842000" algn="l"/>
                <a:tab pos="6291263" algn="l"/>
                <a:tab pos="6740525" algn="l"/>
                <a:tab pos="7189788" algn="l"/>
                <a:tab pos="7639050" algn="l"/>
                <a:tab pos="8088313" algn="l"/>
                <a:tab pos="8537575" algn="l"/>
                <a:tab pos="8986838" algn="l"/>
              </a:tabLst>
              <a:defRPr/>
            </a:pPr>
            <a:r>
              <a:rPr lang="en-GB" sz="2800" dirty="0" err="1">
                <a:latin typeface="Times New Roman" pitchFamily="18" charset="0"/>
                <a:cs typeface="Times New Roman" pitchFamily="18" charset="0"/>
              </a:rPr>
              <a:t>Но</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могут</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ли</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стороны</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находящиеся</a:t>
            </a:r>
            <a:r>
              <a:rPr lang="en-GB" sz="2800" dirty="0">
                <a:latin typeface="Times New Roman" pitchFamily="18" charset="0"/>
                <a:cs typeface="Times New Roman" pitchFamily="18" charset="0"/>
              </a:rPr>
              <a:t> в </a:t>
            </a:r>
            <a:r>
              <a:rPr lang="en-GB" sz="2800" dirty="0" err="1">
                <a:latin typeface="Times New Roman" pitchFamily="18" charset="0"/>
                <a:cs typeface="Times New Roman" pitchFamily="18" charset="0"/>
              </a:rPr>
              <a:t>сильной</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стрессовой</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ситуации</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испытывающие</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сильные</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эмоции</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страха</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обиды</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ненависти</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предубеждения</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друг</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по</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отношению</a:t>
            </a:r>
            <a:r>
              <a:rPr lang="en-GB" sz="2800" dirty="0">
                <a:latin typeface="Times New Roman" pitchFamily="18" charset="0"/>
                <a:cs typeface="Times New Roman" pitchFamily="18" charset="0"/>
              </a:rPr>
              <a:t> к </a:t>
            </a:r>
            <a:r>
              <a:rPr lang="en-GB" sz="2800" dirty="0" err="1">
                <a:latin typeface="Times New Roman" pitchFamily="18" charset="0"/>
                <a:cs typeface="Times New Roman" pitchFamily="18" charset="0"/>
              </a:rPr>
              <a:t>другу</a:t>
            </a:r>
            <a:r>
              <a:rPr lang="en-GB" sz="2800" dirty="0">
                <a:latin typeface="Times New Roman" pitchFamily="18" charset="0"/>
                <a:cs typeface="Times New Roman" pitchFamily="18" charset="0"/>
              </a:rPr>
              <a:t>  и </a:t>
            </a:r>
            <a:r>
              <a:rPr lang="en-GB" sz="2800" dirty="0" err="1">
                <a:latin typeface="Times New Roman" pitchFamily="18" charset="0"/>
                <a:cs typeface="Times New Roman" pitchFamily="18" charset="0"/>
              </a:rPr>
              <a:t>т.д</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говорить</a:t>
            </a:r>
            <a:r>
              <a:rPr lang="en-GB" sz="2800" dirty="0">
                <a:latin typeface="Times New Roman" pitchFamily="18" charset="0"/>
                <a:cs typeface="Times New Roman" pitchFamily="18" charset="0"/>
              </a:rPr>
              <a:t> </a:t>
            </a:r>
            <a:r>
              <a:rPr lang="en-GB" sz="2800" dirty="0" err="1" smtClean="0">
                <a:latin typeface="Times New Roman" pitchFamily="18" charset="0"/>
                <a:cs typeface="Times New Roman" pitchFamily="18" charset="0"/>
              </a:rPr>
              <a:t>конструктивно</a:t>
            </a:r>
            <a:r>
              <a:rPr lang="ru-RU" sz="2800" dirty="0" smtClean="0">
                <a:latin typeface="Times New Roman" pitchFamily="18" charset="0"/>
                <a:cs typeface="Times New Roman" pitchFamily="18" charset="0"/>
              </a:rPr>
              <a:t> и беспристрастно</a:t>
            </a:r>
            <a:r>
              <a:rPr lang="en-GB" sz="2800" dirty="0" smtClean="0">
                <a:latin typeface="Times New Roman" pitchFamily="18" charset="0"/>
                <a:cs typeface="Times New Roman" pitchFamily="18" charset="0"/>
              </a:rPr>
              <a:t>?  </a:t>
            </a:r>
            <a:endParaRPr lang="en-GB" sz="2800" dirty="0">
              <a:latin typeface="Times New Roman" pitchFamily="18" charset="0"/>
              <a:cs typeface="Times New Roman" pitchFamily="18" charset="0"/>
            </a:endParaRPr>
          </a:p>
          <a:p>
            <a:pPr marL="314325" indent="-314325">
              <a:lnSpc>
                <a:spcPct val="78000"/>
              </a:lnSpc>
              <a:spcBef>
                <a:spcPts val="800"/>
              </a:spcBef>
              <a:tabLst>
                <a:tab pos="450850" algn="l"/>
                <a:tab pos="900113" algn="l"/>
                <a:tab pos="1349375" algn="l"/>
                <a:tab pos="1798638" algn="l"/>
                <a:tab pos="2247900" algn="l"/>
                <a:tab pos="2697163" algn="l"/>
                <a:tab pos="3146425" algn="l"/>
                <a:tab pos="3595688" algn="l"/>
                <a:tab pos="4044950" algn="l"/>
                <a:tab pos="4494213" algn="l"/>
                <a:tab pos="4943475" algn="l"/>
                <a:tab pos="5392738" algn="l"/>
                <a:tab pos="5842000" algn="l"/>
                <a:tab pos="6291263" algn="l"/>
                <a:tab pos="6740525" algn="l"/>
                <a:tab pos="7189788" algn="l"/>
                <a:tab pos="7639050" algn="l"/>
                <a:tab pos="8088313" algn="l"/>
                <a:tab pos="8537575" algn="l"/>
                <a:tab pos="8986838" algn="l"/>
              </a:tabLst>
              <a:defRPr/>
            </a:pPr>
            <a:r>
              <a:rPr lang="en-GB" sz="2800" dirty="0">
                <a:latin typeface="Times New Roman" pitchFamily="18" charset="0"/>
                <a:cs typeface="Times New Roman" pitchFamily="18" charset="0"/>
              </a:rPr>
              <a:t> </a:t>
            </a:r>
            <a:r>
              <a:rPr lang="en-GB" sz="2800" dirty="0" err="1" smtClean="0">
                <a:latin typeface="Times New Roman" pitchFamily="18" charset="0"/>
                <a:cs typeface="Times New Roman" pitchFamily="18" charset="0"/>
              </a:rPr>
              <a:t>Это</a:t>
            </a:r>
            <a:r>
              <a:rPr lang="en-GB" sz="2800" dirty="0" smtClean="0">
                <a:latin typeface="Times New Roman" pitchFamily="18" charset="0"/>
                <a:cs typeface="Times New Roman" pitchFamily="18" charset="0"/>
              </a:rPr>
              <a:t> </a:t>
            </a:r>
            <a:r>
              <a:rPr lang="en-GB" sz="2800" dirty="0" err="1" smtClean="0">
                <a:latin typeface="Times New Roman" pitchFamily="18" charset="0"/>
                <a:cs typeface="Times New Roman" pitchFamily="18" charset="0"/>
              </a:rPr>
              <a:t>трудно</a:t>
            </a:r>
            <a:r>
              <a:rPr lang="en-GB" sz="2800" dirty="0" smtClean="0">
                <a:latin typeface="Times New Roman" pitchFamily="18" charset="0"/>
                <a:cs typeface="Times New Roman" pitchFamily="18" charset="0"/>
              </a:rPr>
              <a:t>.</a:t>
            </a:r>
            <a:r>
              <a:rPr lang="ru-RU" sz="2800" dirty="0" smtClean="0">
                <a:latin typeface="Times New Roman" pitchFamily="18" charset="0"/>
                <a:cs typeface="Times New Roman" pitchFamily="18" charset="0"/>
              </a:rPr>
              <a:t> </a:t>
            </a:r>
            <a:endParaRPr lang="en-GB" sz="2800" dirty="0">
              <a:latin typeface="Times New Roman" pitchFamily="18" charset="0"/>
              <a:cs typeface="Times New Roman" pitchFamily="18" charset="0"/>
            </a:endParaRPr>
          </a:p>
          <a:p>
            <a:pPr marL="314325" indent="-314325">
              <a:lnSpc>
                <a:spcPct val="78000"/>
              </a:lnSpc>
              <a:spcBef>
                <a:spcPts val="800"/>
              </a:spcBef>
              <a:tabLst>
                <a:tab pos="450850" algn="l"/>
                <a:tab pos="900113" algn="l"/>
                <a:tab pos="1349375" algn="l"/>
                <a:tab pos="1798638" algn="l"/>
                <a:tab pos="2247900" algn="l"/>
                <a:tab pos="2697163" algn="l"/>
                <a:tab pos="3146425" algn="l"/>
                <a:tab pos="3595688" algn="l"/>
                <a:tab pos="4044950" algn="l"/>
                <a:tab pos="4494213" algn="l"/>
                <a:tab pos="4943475" algn="l"/>
                <a:tab pos="5392738" algn="l"/>
                <a:tab pos="5842000" algn="l"/>
                <a:tab pos="6291263" algn="l"/>
                <a:tab pos="6740525" algn="l"/>
                <a:tab pos="7189788" algn="l"/>
                <a:tab pos="7639050" algn="l"/>
                <a:tab pos="8088313" algn="l"/>
                <a:tab pos="8537575" algn="l"/>
                <a:tab pos="8986838" algn="l"/>
              </a:tabLst>
              <a:defRPr/>
            </a:pP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Поэтому</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им</a:t>
            </a:r>
            <a:r>
              <a:rPr lang="en-GB" sz="2800" dirty="0">
                <a:latin typeface="Times New Roman" pitchFamily="18" charset="0"/>
                <a:cs typeface="Times New Roman" pitchFamily="18" charset="0"/>
              </a:rPr>
              <a:t> </a:t>
            </a:r>
            <a:r>
              <a:rPr lang="en-GB" sz="2800" dirty="0" err="1" smtClean="0">
                <a:latin typeface="Times New Roman" pitchFamily="18" charset="0"/>
                <a:cs typeface="Times New Roman" pitchFamily="18" charset="0"/>
              </a:rPr>
              <a:t>нужен</a:t>
            </a:r>
            <a:r>
              <a:rPr lang="ru-RU" sz="2800" dirty="0" smtClean="0">
                <a:latin typeface="Times New Roman" pitchFamily="18" charset="0"/>
                <a:cs typeface="Times New Roman" pitchFamily="18" charset="0"/>
              </a:rPr>
              <a:t> </a:t>
            </a:r>
            <a:r>
              <a:rPr lang="ru-RU" sz="2800" b="1" u="sng" dirty="0" err="1" smtClean="0">
                <a:solidFill>
                  <a:schemeClr val="accent2">
                    <a:lumMod val="75000"/>
                  </a:schemeClr>
                </a:solidFill>
                <a:latin typeface="Times New Roman" pitchFamily="18" charset="0"/>
                <a:cs typeface="Times New Roman" pitchFamily="18" charset="0"/>
              </a:rPr>
              <a:t>н</a:t>
            </a:r>
            <a:r>
              <a:rPr lang="en-GB" sz="2800" b="1" u="sng" dirty="0" err="1" smtClean="0">
                <a:solidFill>
                  <a:schemeClr val="accent2">
                    <a:lumMod val="75000"/>
                  </a:schemeClr>
                </a:solidFill>
                <a:latin typeface="Times New Roman" pitchFamily="18" charset="0"/>
                <a:cs typeface="Times New Roman" pitchFamily="18" charset="0"/>
              </a:rPr>
              <a:t>ейтральный</a:t>
            </a:r>
            <a:r>
              <a:rPr lang="en-GB" sz="2800" b="1" u="sng" dirty="0" smtClean="0">
                <a:solidFill>
                  <a:schemeClr val="accent2">
                    <a:lumMod val="75000"/>
                  </a:schemeClr>
                </a:solidFill>
                <a:latin typeface="Times New Roman" pitchFamily="18" charset="0"/>
                <a:cs typeface="Times New Roman" pitchFamily="18" charset="0"/>
              </a:rPr>
              <a:t> </a:t>
            </a:r>
            <a:r>
              <a:rPr lang="en-GB" sz="2800" b="1" u="sng" dirty="0" err="1" smtClean="0">
                <a:solidFill>
                  <a:schemeClr val="accent2">
                    <a:lumMod val="75000"/>
                  </a:schemeClr>
                </a:solidFill>
                <a:latin typeface="Times New Roman" pitchFamily="18" charset="0"/>
                <a:cs typeface="Times New Roman" pitchFamily="18" charset="0"/>
              </a:rPr>
              <a:t>посредник</a:t>
            </a:r>
            <a:r>
              <a:rPr lang="ru-RU" sz="2800" b="1" u="sng" dirty="0" smtClean="0">
                <a:solidFill>
                  <a:schemeClr val="accent2">
                    <a:lumMod val="75000"/>
                  </a:schemeClr>
                </a:solidFill>
                <a:latin typeface="Times New Roman" pitchFamily="18" charset="0"/>
                <a:cs typeface="Times New Roman" pitchFamily="18" charset="0"/>
              </a:rPr>
              <a:t> </a:t>
            </a:r>
            <a:r>
              <a:rPr lang="en-GB" sz="2800" b="1" u="sng" dirty="0" smtClean="0">
                <a:solidFill>
                  <a:schemeClr val="accent2">
                    <a:lumMod val="75000"/>
                  </a:schemeClr>
                </a:solidFill>
                <a:latin typeface="Times New Roman" pitchFamily="18" charset="0"/>
                <a:cs typeface="Times New Roman" pitchFamily="18" charset="0"/>
              </a:rPr>
              <a:t>(</a:t>
            </a:r>
            <a:r>
              <a:rPr lang="ru-RU" sz="2800" b="1" u="sng" dirty="0" smtClean="0">
                <a:solidFill>
                  <a:schemeClr val="accent2">
                    <a:lumMod val="75000"/>
                  </a:schemeClr>
                </a:solidFill>
                <a:latin typeface="Times New Roman" pitchFamily="18" charset="0"/>
                <a:cs typeface="Times New Roman" pitchFamily="18" charset="0"/>
              </a:rPr>
              <a:t>м</a:t>
            </a:r>
            <a:r>
              <a:rPr lang="en-GB" sz="2800" b="1" u="sng" dirty="0" err="1" smtClean="0">
                <a:solidFill>
                  <a:schemeClr val="accent2">
                    <a:lumMod val="75000"/>
                  </a:schemeClr>
                </a:solidFill>
                <a:latin typeface="Times New Roman" pitchFamily="18" charset="0"/>
                <a:cs typeface="Times New Roman" pitchFamily="18" charset="0"/>
              </a:rPr>
              <a:t>едиатор</a:t>
            </a:r>
            <a:r>
              <a:rPr lang="en-GB" sz="2800" b="1" u="sng" dirty="0" smtClean="0">
                <a:solidFill>
                  <a:schemeClr val="accent2">
                    <a:lumMod val="75000"/>
                  </a:schemeClr>
                </a:solidFill>
                <a:latin typeface="Times New Roman" pitchFamily="18" charset="0"/>
                <a:cs typeface="Times New Roman" pitchFamily="18" charset="0"/>
              </a:rPr>
              <a:t>)</a:t>
            </a:r>
            <a:r>
              <a:rPr lang="ru-RU" sz="2800" b="1" u="sng" dirty="0" smtClean="0">
                <a:solidFill>
                  <a:schemeClr val="accent2">
                    <a:lumMod val="75000"/>
                  </a:schemeClr>
                </a:solidFill>
                <a:latin typeface="Times New Roman" pitchFamily="18" charset="0"/>
                <a:cs typeface="Times New Roman" pitchFamily="18" charset="0"/>
              </a:rPr>
              <a:t>.</a:t>
            </a:r>
          </a:p>
          <a:p>
            <a:pPr marL="0" indent="0">
              <a:lnSpc>
                <a:spcPct val="78000"/>
              </a:lnSpc>
              <a:spcBef>
                <a:spcPts val="800"/>
              </a:spcBef>
              <a:buNone/>
              <a:tabLst>
                <a:tab pos="450850" algn="l"/>
                <a:tab pos="900113" algn="l"/>
                <a:tab pos="1349375" algn="l"/>
                <a:tab pos="1798638" algn="l"/>
                <a:tab pos="2247900" algn="l"/>
                <a:tab pos="2697163" algn="l"/>
                <a:tab pos="3146425" algn="l"/>
                <a:tab pos="3595688" algn="l"/>
                <a:tab pos="4044950" algn="l"/>
                <a:tab pos="4494213" algn="l"/>
                <a:tab pos="4943475" algn="l"/>
                <a:tab pos="5392738" algn="l"/>
                <a:tab pos="5842000" algn="l"/>
                <a:tab pos="6291263" algn="l"/>
                <a:tab pos="6740525" algn="l"/>
                <a:tab pos="7189788" algn="l"/>
                <a:tab pos="7639050" algn="l"/>
                <a:tab pos="8088313" algn="l"/>
                <a:tab pos="8537575" algn="l"/>
                <a:tab pos="8986838" algn="l"/>
              </a:tabLst>
              <a:defRPr/>
            </a:pPr>
            <a:r>
              <a:rPr lang="ar-SA" sz="2800" b="1" dirty="0" smtClean="0">
                <a:solidFill>
                  <a:srgbClr val="FF0000"/>
                </a:solidFill>
                <a:latin typeface="Times New Roman" pitchFamily="18" charset="0"/>
                <a:cs typeface="Times New Roman" pitchFamily="18" charset="0"/>
              </a:rPr>
              <a:t>‏</a:t>
            </a:r>
            <a:endParaRPr lang="ru-RU" sz="2800" b="1" dirty="0" smtClean="0">
              <a:solidFill>
                <a:srgbClr val="FF0000"/>
              </a:solidFill>
              <a:latin typeface="Times New Roman" pitchFamily="18" charset="0"/>
              <a:cs typeface="Times New Roman" pitchFamily="18" charset="0"/>
            </a:endParaRPr>
          </a:p>
          <a:p>
            <a:pPr marL="314325" indent="-314325">
              <a:lnSpc>
                <a:spcPct val="78000"/>
              </a:lnSpc>
              <a:spcBef>
                <a:spcPts val="800"/>
              </a:spcBef>
              <a:tabLst>
                <a:tab pos="450850" algn="l"/>
                <a:tab pos="900113" algn="l"/>
                <a:tab pos="1349375" algn="l"/>
                <a:tab pos="1798638" algn="l"/>
                <a:tab pos="2247900" algn="l"/>
                <a:tab pos="2697163" algn="l"/>
                <a:tab pos="3146425" algn="l"/>
                <a:tab pos="3595688" algn="l"/>
                <a:tab pos="4044950" algn="l"/>
                <a:tab pos="4494213" algn="l"/>
                <a:tab pos="4943475" algn="l"/>
                <a:tab pos="5392738" algn="l"/>
                <a:tab pos="5842000" algn="l"/>
                <a:tab pos="6291263" algn="l"/>
                <a:tab pos="6740525" algn="l"/>
                <a:tab pos="7189788" algn="l"/>
                <a:tab pos="7639050" algn="l"/>
                <a:tab pos="8088313" algn="l"/>
                <a:tab pos="8537575" algn="l"/>
                <a:tab pos="8986838" algn="l"/>
              </a:tabLst>
              <a:defRPr/>
            </a:pPr>
            <a:r>
              <a:rPr lang="ru-RU" sz="2800" b="1" dirty="0">
                <a:latin typeface="Times New Roman" pitchFamily="18" charset="0"/>
                <a:cs typeface="Times New Roman" pitchFamily="18" charset="0"/>
              </a:rPr>
              <a:t>Цель работы ведущего (медиатора) - организовать такой диалог, который инициирует взаимопонимание, восстановительные действия и групповое принятие решений</a:t>
            </a:r>
            <a:endParaRPr lang="ru-RU" sz="2000" dirty="0">
              <a:latin typeface="Times New Roman" pitchFamily="18" charset="0"/>
              <a:cs typeface="Times New Roman" pitchFamily="18" charset="0"/>
            </a:endParaRPr>
          </a:p>
          <a:p>
            <a:pPr marL="314325" indent="-314325">
              <a:lnSpc>
                <a:spcPct val="78000"/>
              </a:lnSpc>
              <a:spcBef>
                <a:spcPts val="800"/>
              </a:spcBef>
              <a:tabLst>
                <a:tab pos="450850" algn="l"/>
                <a:tab pos="900113" algn="l"/>
                <a:tab pos="1349375" algn="l"/>
                <a:tab pos="1798638" algn="l"/>
                <a:tab pos="2247900" algn="l"/>
                <a:tab pos="2697163" algn="l"/>
                <a:tab pos="3146425" algn="l"/>
                <a:tab pos="3595688" algn="l"/>
                <a:tab pos="4044950" algn="l"/>
                <a:tab pos="4494213" algn="l"/>
                <a:tab pos="4943475" algn="l"/>
                <a:tab pos="5392738" algn="l"/>
                <a:tab pos="5842000" algn="l"/>
                <a:tab pos="6291263" algn="l"/>
                <a:tab pos="6740525" algn="l"/>
                <a:tab pos="7189788" algn="l"/>
                <a:tab pos="7639050" algn="l"/>
                <a:tab pos="8088313" algn="l"/>
                <a:tab pos="8537575" algn="l"/>
                <a:tab pos="8986838" algn="l"/>
              </a:tabLst>
              <a:defRPr/>
            </a:pPr>
            <a:endParaRPr lang="en-GB" sz="2800" b="1" dirty="0">
              <a:solidFill>
                <a:srgbClr val="FF0000"/>
              </a:solidFill>
              <a:latin typeface="Times New Roman" pitchFamily="18" charset="0"/>
              <a:cs typeface="Times New Roman" pitchFamily="18" charset="0"/>
            </a:endParaRPr>
          </a:p>
          <a:p>
            <a:pPr marL="314325" indent="-314325">
              <a:lnSpc>
                <a:spcPct val="71000"/>
              </a:lnSpc>
              <a:spcBef>
                <a:spcPts val="600"/>
              </a:spcBef>
              <a:tabLst>
                <a:tab pos="450850" algn="l"/>
                <a:tab pos="900113" algn="l"/>
                <a:tab pos="1349375" algn="l"/>
                <a:tab pos="1798638" algn="l"/>
                <a:tab pos="2247900" algn="l"/>
                <a:tab pos="2697163" algn="l"/>
                <a:tab pos="3146425" algn="l"/>
                <a:tab pos="3595688" algn="l"/>
                <a:tab pos="4044950" algn="l"/>
                <a:tab pos="4494213" algn="l"/>
                <a:tab pos="4943475" algn="l"/>
                <a:tab pos="5392738" algn="l"/>
                <a:tab pos="5842000" algn="l"/>
                <a:tab pos="6291263" algn="l"/>
                <a:tab pos="6740525" algn="l"/>
                <a:tab pos="7189788" algn="l"/>
                <a:tab pos="7639050" algn="l"/>
                <a:tab pos="8088313" algn="l"/>
                <a:tab pos="8537575" algn="l"/>
                <a:tab pos="8986838" algn="l"/>
              </a:tabLst>
            </a:pPr>
            <a:endParaRPr lang="en-GB" sz="2800" dirty="0" smtClean="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sp>
        <p:nvSpPr>
          <p:cNvPr id="2" name="Заголовок 1"/>
          <p:cNvSpPr>
            <a:spLocks noGrp="1"/>
          </p:cNvSpPr>
          <p:nvPr>
            <p:ph type="title"/>
          </p:nvPr>
        </p:nvSpPr>
        <p:spPr>
          <a:xfrm>
            <a:off x="457200" y="274638"/>
            <a:ext cx="8229600" cy="850106"/>
          </a:xfrm>
        </p:spPr>
        <p:txBody>
          <a:bodyPr>
            <a:normAutofit/>
          </a:bodyPr>
          <a:lstStyle/>
          <a:p>
            <a:r>
              <a:rPr lang="en-GB" sz="3600" b="1" dirty="0" err="1" smtClean="0">
                <a:solidFill>
                  <a:schemeClr val="bg1"/>
                </a:solidFill>
                <a:latin typeface="Times New Roman" pitchFamily="18" charset="0"/>
                <a:cs typeface="Times New Roman" pitchFamily="18" charset="0"/>
              </a:rPr>
              <a:t>Восстановительный</a:t>
            </a:r>
            <a:r>
              <a:rPr lang="en-GB" sz="3600" b="1" dirty="0" smtClean="0">
                <a:solidFill>
                  <a:schemeClr val="bg1"/>
                </a:solidFill>
                <a:latin typeface="Times New Roman" pitchFamily="18" charset="0"/>
                <a:cs typeface="Times New Roman" pitchFamily="18" charset="0"/>
              </a:rPr>
              <a:t> </a:t>
            </a:r>
            <a:r>
              <a:rPr lang="ru-RU" sz="3600" b="1" dirty="0" smtClean="0">
                <a:solidFill>
                  <a:schemeClr val="bg1"/>
                </a:solidFill>
                <a:latin typeface="Times New Roman" pitchFamily="18" charset="0"/>
                <a:cs typeface="Times New Roman" pitchFamily="18" charset="0"/>
              </a:rPr>
              <a:t>подход в школе</a:t>
            </a:r>
            <a:endParaRPr lang="ru-RU" sz="36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72067" y="1988840"/>
            <a:ext cx="7408333" cy="4137323"/>
          </a:xfrm>
        </p:spPr>
        <p:txBody>
          <a:bodyPr>
            <a:normAutofit/>
          </a:bodyPr>
          <a:lstStyle/>
          <a:p>
            <a:pPr marL="0" indent="0">
              <a:spcBef>
                <a:spcPts val="0"/>
              </a:spcBef>
              <a:buNone/>
            </a:pPr>
            <a:r>
              <a:rPr lang="ru-RU" b="1" dirty="0" smtClean="0">
                <a:latin typeface="Times New Roman" pitchFamily="18" charset="0"/>
                <a:cs typeface="Times New Roman" pitchFamily="18" charset="0"/>
              </a:rPr>
              <a:t>- снижение жизнеспособности цивилизации;</a:t>
            </a:r>
          </a:p>
          <a:p>
            <a:pPr marL="0" indent="0">
              <a:spcBef>
                <a:spcPts val="0"/>
              </a:spcBef>
              <a:buNone/>
            </a:pPr>
            <a:r>
              <a:rPr lang="ru-RU" b="1" dirty="0" smtClean="0">
                <a:latin typeface="Times New Roman" pitchFamily="18" charset="0"/>
                <a:cs typeface="Times New Roman" pitchFamily="18" charset="0"/>
              </a:rPr>
              <a:t>- негативные эффекты экологических и социально-экономических изменений;</a:t>
            </a:r>
          </a:p>
          <a:p>
            <a:pPr marL="0" indent="0">
              <a:spcBef>
                <a:spcPts val="0"/>
              </a:spcBef>
              <a:buNone/>
            </a:pPr>
            <a:r>
              <a:rPr lang="ru-RU" b="1" dirty="0" smtClean="0">
                <a:latin typeface="Times New Roman" pitchFamily="18" charset="0"/>
                <a:cs typeface="Times New Roman" pitchFamily="18" charset="0"/>
              </a:rPr>
              <a:t>- экстремизм и терроризм;</a:t>
            </a:r>
          </a:p>
          <a:p>
            <a:pPr marL="0" indent="0">
              <a:spcBef>
                <a:spcPts val="0"/>
              </a:spcBef>
              <a:buNone/>
            </a:pPr>
            <a:r>
              <a:rPr lang="ru-RU" b="1" dirty="0" smtClean="0">
                <a:latin typeface="Times New Roman" pitchFamily="18" charset="0"/>
                <a:cs typeface="Times New Roman" pitchFamily="18" charset="0"/>
              </a:rPr>
              <a:t>- глобальные миграционные процессы;</a:t>
            </a:r>
          </a:p>
          <a:p>
            <a:pPr marL="0" indent="0" algn="just">
              <a:spcBef>
                <a:spcPts val="0"/>
              </a:spcBef>
              <a:buFontTx/>
              <a:buChar char="-"/>
            </a:pPr>
            <a:r>
              <a:rPr lang="ru-RU" b="1" dirty="0" smtClean="0">
                <a:latin typeface="Times New Roman" pitchFamily="18" charset="0"/>
                <a:cs typeface="Times New Roman" pitchFamily="18" charset="0"/>
              </a:rPr>
              <a:t> социальное расслоение в обществе;</a:t>
            </a:r>
          </a:p>
          <a:p>
            <a:pPr marL="0" indent="0" algn="just">
              <a:spcBef>
                <a:spcPts val="0"/>
              </a:spcBef>
              <a:buFontTx/>
              <a:buChar char="-"/>
            </a:pPr>
            <a:r>
              <a:rPr lang="ru-RU" b="1" dirty="0" smtClean="0">
                <a:latin typeface="Times New Roman" pitchFamily="18" charset="0"/>
                <a:cs typeface="Times New Roman" pitchFamily="18" charset="0"/>
              </a:rPr>
              <a:t> ослабление роли семьи как фундаментального общественного института;</a:t>
            </a:r>
          </a:p>
          <a:p>
            <a:pPr marL="0" indent="0">
              <a:spcBef>
                <a:spcPts val="0"/>
              </a:spcBef>
              <a:buFontTx/>
              <a:buChar char="-"/>
            </a:pPr>
            <a:r>
              <a:rPr lang="ru-RU" b="1" dirty="0" smtClean="0">
                <a:latin typeface="Times New Roman" pitchFamily="18" charset="0"/>
                <a:cs typeface="Times New Roman" pitchFamily="18" charset="0"/>
              </a:rPr>
              <a:t> новый территориальный и ресурсный передел мира.</a:t>
            </a:r>
          </a:p>
          <a:p>
            <a:endParaRPr lang="ru-RU" dirty="0">
              <a:latin typeface="Times New Roman" pitchFamily="18" charset="0"/>
              <a:cs typeface="Times New Roman" pitchFamily="18" charset="0"/>
            </a:endParaRPr>
          </a:p>
        </p:txBody>
      </p:sp>
      <p:sp>
        <p:nvSpPr>
          <p:cNvPr id="2" name="Заголовок 1"/>
          <p:cNvSpPr>
            <a:spLocks noGrp="1"/>
          </p:cNvSpPr>
          <p:nvPr>
            <p:ph type="title"/>
          </p:nvPr>
        </p:nvSpPr>
        <p:spPr>
          <a:xfrm>
            <a:off x="457200" y="404664"/>
            <a:ext cx="8229600" cy="1080120"/>
          </a:xfrm>
        </p:spPr>
        <p:txBody>
          <a:bodyPr/>
          <a:lstStyle/>
          <a:p>
            <a:r>
              <a:rPr lang="ru-RU" dirty="0" smtClean="0">
                <a:latin typeface="Times New Roman" pitchFamily="18" charset="0"/>
                <a:cs typeface="Times New Roman" pitchFamily="18" charset="0"/>
              </a:rPr>
              <a:t>Вызовы времени</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endParaRPr lang="ru-RU">
              <a:latin typeface="Times New Roman" pitchFamily="18" charset="0"/>
              <a:cs typeface="Times New Roman" pitchFamily="18" charset="0"/>
            </a:endParaRPr>
          </a:p>
        </p:txBody>
      </p:sp>
      <p:sp>
        <p:nvSpPr>
          <p:cNvPr id="2" name="Заголовок 1"/>
          <p:cNvSpPr>
            <a:spLocks noGrp="1"/>
          </p:cNvSpPr>
          <p:nvPr>
            <p:ph type="title"/>
          </p:nvPr>
        </p:nvSpPr>
        <p:spPr/>
        <p:txBody>
          <a:bodyPr/>
          <a:lstStyle/>
          <a:p>
            <a:r>
              <a:rPr lang="ru-RU" dirty="0" smtClean="0">
                <a:latin typeface="Times New Roman" pitchFamily="18" charset="0"/>
                <a:cs typeface="Times New Roman" pitchFamily="18" charset="0"/>
              </a:rPr>
              <a:t>Медиатор: кто он и что делает?</a:t>
            </a:r>
            <a:endParaRPr lang="ru-RU" dirty="0">
              <a:latin typeface="Times New Roman" pitchFamily="18" charset="0"/>
              <a:cs typeface="Times New Roman" pitchFamily="18" charset="0"/>
            </a:endParaRPr>
          </a:p>
        </p:txBody>
      </p:sp>
      <p:pic>
        <p:nvPicPr>
          <p:cNvPr id="58370" name="Picture 2" descr="http://coach.jofo.ru/data/userfiles/367/images/503885-25_2.jpg"/>
          <p:cNvPicPr>
            <a:picLocks noChangeAspect="1" noChangeArrowheads="1"/>
          </p:cNvPicPr>
          <p:nvPr/>
        </p:nvPicPr>
        <p:blipFill>
          <a:blip r:embed="rId2" cstate="print"/>
          <a:srcRect/>
          <a:stretch>
            <a:fillRect/>
          </a:stretch>
        </p:blipFill>
        <p:spPr bwMode="auto">
          <a:xfrm>
            <a:off x="1" y="1484784"/>
            <a:ext cx="9144000" cy="4824536"/>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endParaRPr lang="ru-RU">
              <a:latin typeface="Times New Roman" pitchFamily="18" charset="0"/>
              <a:cs typeface="Times New Roman" pitchFamily="18" charset="0"/>
            </a:endParaRPr>
          </a:p>
        </p:txBody>
      </p:sp>
      <p:sp>
        <p:nvSpPr>
          <p:cNvPr id="2" name="Заголовок 1"/>
          <p:cNvSpPr>
            <a:spLocks noGrp="1"/>
          </p:cNvSpPr>
          <p:nvPr>
            <p:ph type="title"/>
          </p:nvPr>
        </p:nvSpPr>
        <p:spPr/>
        <p:txBody>
          <a:bodyPr/>
          <a:lstStyle/>
          <a:p>
            <a:endParaRPr lang="ru-RU">
              <a:latin typeface="Times New Roman" pitchFamily="18" charset="0"/>
              <a:cs typeface="Times New Roman" pitchFamily="18" charset="0"/>
            </a:endParaRPr>
          </a:p>
        </p:txBody>
      </p:sp>
      <p:pic>
        <p:nvPicPr>
          <p:cNvPr id="53250" name="Picture 2" descr="http://900igr.net/datas/psikhologija/SHkolnye-sluzhby-primirenija/0013-013-Porjadok-raboty-shkolnoj-sluzhby-primirenija.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endParaRPr lang="ru-RU">
              <a:latin typeface="Times New Roman" pitchFamily="18" charset="0"/>
              <a:cs typeface="Times New Roman" pitchFamily="18" charset="0"/>
            </a:endParaRPr>
          </a:p>
        </p:txBody>
      </p:sp>
      <p:sp>
        <p:nvSpPr>
          <p:cNvPr id="2" name="Заголовок 1"/>
          <p:cNvSpPr>
            <a:spLocks noGrp="1"/>
          </p:cNvSpPr>
          <p:nvPr>
            <p:ph type="title"/>
          </p:nvPr>
        </p:nvSpPr>
        <p:spPr>
          <a:xfrm>
            <a:off x="395536" y="332656"/>
            <a:ext cx="8229600" cy="1143000"/>
          </a:xfrm>
        </p:spPr>
        <p:txBody>
          <a:bodyPr/>
          <a:lstStyle/>
          <a:p>
            <a:r>
              <a:rPr lang="ru-RU" dirty="0" smtClean="0">
                <a:latin typeface="Times New Roman" pitchFamily="18" charset="0"/>
                <a:cs typeface="Times New Roman" pitchFamily="18" charset="0"/>
              </a:rPr>
              <a:t>Как организовать практически:</a:t>
            </a:r>
            <a:endParaRPr lang="ru-RU" dirty="0">
              <a:latin typeface="Times New Roman" pitchFamily="18" charset="0"/>
              <a:cs typeface="Times New Roman" pitchFamily="18" charset="0"/>
            </a:endParaRPr>
          </a:p>
        </p:txBody>
      </p:sp>
      <p:pic>
        <p:nvPicPr>
          <p:cNvPr id="66562" name="Picture 2" descr="http://zhmb.sud.kz/sites/default/files/pravila.png"/>
          <p:cNvPicPr>
            <a:picLocks noChangeAspect="1" noChangeArrowheads="1"/>
          </p:cNvPicPr>
          <p:nvPr/>
        </p:nvPicPr>
        <p:blipFill>
          <a:blip r:embed="rId2" cstate="print"/>
          <a:srcRect/>
          <a:stretch>
            <a:fillRect/>
          </a:stretch>
        </p:blipFill>
        <p:spPr bwMode="auto">
          <a:xfrm>
            <a:off x="467544" y="1196752"/>
            <a:ext cx="8172400" cy="5661248"/>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endParaRPr lang="ru-RU">
              <a:latin typeface="Times New Roman" pitchFamily="18" charset="0"/>
              <a:cs typeface="Times New Roman" pitchFamily="18" charset="0"/>
            </a:endParaRPr>
          </a:p>
        </p:txBody>
      </p:sp>
      <p:sp>
        <p:nvSpPr>
          <p:cNvPr id="2" name="Заголовок 1"/>
          <p:cNvSpPr>
            <a:spLocks noGrp="1"/>
          </p:cNvSpPr>
          <p:nvPr>
            <p:ph type="title"/>
          </p:nvPr>
        </p:nvSpPr>
        <p:spPr/>
        <p:txBody>
          <a:bodyPr>
            <a:normAutofit/>
          </a:bodyPr>
          <a:lstStyle/>
          <a:p>
            <a:r>
              <a:rPr lang="ru-RU" sz="3200" dirty="0" smtClean="0">
                <a:solidFill>
                  <a:schemeClr val="bg1"/>
                </a:solidFill>
                <a:latin typeface="Times New Roman" pitchFamily="18" charset="0"/>
                <a:cs typeface="Times New Roman" pitchFamily="18" charset="0"/>
              </a:rPr>
              <a:t>Как это работает:</a:t>
            </a:r>
            <a:endParaRPr lang="ru-RU" sz="3200" dirty="0">
              <a:solidFill>
                <a:schemeClr val="bg1"/>
              </a:solidFill>
              <a:latin typeface="Times New Roman" pitchFamily="18" charset="0"/>
              <a:cs typeface="Times New Roman" pitchFamily="18" charset="0"/>
            </a:endParaRPr>
          </a:p>
        </p:txBody>
      </p:sp>
      <p:pic>
        <p:nvPicPr>
          <p:cNvPr id="55298" name="Picture 2" descr="http://sc386.ru/images/%D0%BC%D0%B5%D0%B4%D0%B8%D0%B0%D1%86%D0%B8%D1%8F.png"/>
          <p:cNvPicPr>
            <a:picLocks noChangeAspect="1" noChangeArrowheads="1"/>
          </p:cNvPicPr>
          <p:nvPr/>
        </p:nvPicPr>
        <p:blipFill>
          <a:blip r:embed="rId2" cstate="print"/>
          <a:srcRect/>
          <a:stretch>
            <a:fillRect/>
          </a:stretch>
        </p:blipFill>
        <p:spPr bwMode="auto">
          <a:xfrm>
            <a:off x="0" y="1196752"/>
            <a:ext cx="9144000" cy="5661248"/>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endParaRPr lang="ru-RU">
              <a:latin typeface="Times New Roman" pitchFamily="18" charset="0"/>
              <a:cs typeface="Times New Roman" pitchFamily="18" charset="0"/>
            </a:endParaRPr>
          </a:p>
        </p:txBody>
      </p:sp>
      <p:sp>
        <p:nvSpPr>
          <p:cNvPr id="2" name="Заголовок 1"/>
          <p:cNvSpPr>
            <a:spLocks noGrp="1"/>
          </p:cNvSpPr>
          <p:nvPr>
            <p:ph type="title"/>
          </p:nvPr>
        </p:nvSpPr>
        <p:spPr/>
        <p:txBody>
          <a:bodyPr/>
          <a:lstStyle/>
          <a:p>
            <a:endParaRPr lang="ru-RU">
              <a:latin typeface="Times New Roman" pitchFamily="18" charset="0"/>
              <a:cs typeface="Times New Roman" pitchFamily="18" charset="0"/>
            </a:endParaRPr>
          </a:p>
        </p:txBody>
      </p:sp>
      <p:pic>
        <p:nvPicPr>
          <p:cNvPr id="54274" name="Picture 2" descr="http://mediators.ru/upload/image/books/pages/msm1.jpg"/>
          <p:cNvPicPr>
            <a:picLocks noChangeAspect="1" noChangeArrowheads="1"/>
          </p:cNvPicPr>
          <p:nvPr/>
        </p:nvPicPr>
        <p:blipFill>
          <a:blip r:embed="rId2" cstate="print"/>
          <a:srcRect/>
          <a:stretch>
            <a:fillRect/>
          </a:stretch>
        </p:blipFill>
        <p:spPr bwMode="auto">
          <a:xfrm>
            <a:off x="251520" y="0"/>
            <a:ext cx="8496944" cy="68580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Text Box 2"/>
          <p:cNvSpPr txBox="1">
            <a:spLocks noChangeArrowheads="1"/>
          </p:cNvSpPr>
          <p:nvPr/>
        </p:nvSpPr>
        <p:spPr bwMode="auto">
          <a:xfrm>
            <a:off x="1143000" y="304800"/>
            <a:ext cx="7467600" cy="954107"/>
          </a:xfrm>
          <a:prstGeom prst="rect">
            <a:avLst/>
          </a:prstGeom>
          <a:noFill/>
          <a:ln w="12700" cap="sq">
            <a:noFill/>
            <a:miter lim="800000"/>
            <a:headEnd type="none" w="sm" len="sm"/>
            <a:tailEnd type="none" w="sm" len="sm"/>
          </a:ln>
        </p:spPr>
        <p:txBody>
          <a:bodyPr>
            <a:spAutoFit/>
          </a:bodyPr>
          <a:lstStyle/>
          <a:p>
            <a:pPr algn="ctr">
              <a:lnSpc>
                <a:spcPct val="100000"/>
              </a:lnSpc>
              <a:spcBef>
                <a:spcPct val="50000"/>
              </a:spcBef>
            </a:pPr>
            <a:r>
              <a:rPr lang="ru-RU" sz="2800" b="1" dirty="0">
                <a:solidFill>
                  <a:srgbClr val="FF0000"/>
                </a:solidFill>
                <a:latin typeface="Times New Roman" pitchFamily="18" charset="0"/>
                <a:cs typeface="Times New Roman" pitchFamily="18" charset="0"/>
              </a:rPr>
              <a:t>Этапы работы ведущего (медиатора) в программах по заглаживанию вреда </a:t>
            </a:r>
            <a:endParaRPr lang="ru-RU" sz="2800" dirty="0">
              <a:solidFill>
                <a:srgbClr val="FF0000"/>
              </a:solidFill>
              <a:latin typeface="Times New Roman" pitchFamily="18" charset="0"/>
              <a:cs typeface="Times New Roman" pitchFamily="18" charset="0"/>
            </a:endParaRPr>
          </a:p>
        </p:txBody>
      </p:sp>
      <p:sp>
        <p:nvSpPr>
          <p:cNvPr id="1032" name="Text Box 3"/>
          <p:cNvSpPr txBox="1">
            <a:spLocks noChangeArrowheads="1"/>
          </p:cNvSpPr>
          <p:nvPr/>
        </p:nvSpPr>
        <p:spPr bwMode="auto">
          <a:xfrm>
            <a:off x="2214563" y="5857875"/>
            <a:ext cx="4913312" cy="457200"/>
          </a:xfrm>
          <a:prstGeom prst="rect">
            <a:avLst/>
          </a:prstGeom>
          <a:noFill/>
          <a:ln w="12700" cap="sq">
            <a:noFill/>
            <a:miter lim="800000"/>
            <a:headEnd type="none" w="sm" len="sm"/>
            <a:tailEnd type="none" w="sm" len="sm"/>
          </a:ln>
        </p:spPr>
        <p:txBody>
          <a:bodyPr>
            <a:spAutoFit/>
          </a:bodyPr>
          <a:lstStyle/>
          <a:p>
            <a:pPr algn="ctr">
              <a:spcBef>
                <a:spcPct val="50000"/>
              </a:spcBef>
            </a:pPr>
            <a:r>
              <a:rPr lang="ru-RU" sz="2400" dirty="0">
                <a:latin typeface="Times New Roman" pitchFamily="18" charset="0"/>
                <a:cs typeface="Times New Roman" pitchFamily="18" charset="0"/>
              </a:rPr>
              <a:t>Восстановительные действия</a:t>
            </a:r>
          </a:p>
        </p:txBody>
      </p:sp>
      <p:sp>
        <p:nvSpPr>
          <p:cNvPr id="1033" name="Text Box 4"/>
          <p:cNvSpPr txBox="1">
            <a:spLocks noChangeArrowheads="1"/>
          </p:cNvSpPr>
          <p:nvPr/>
        </p:nvSpPr>
        <p:spPr bwMode="auto">
          <a:xfrm>
            <a:off x="2195513" y="3716338"/>
            <a:ext cx="5184775" cy="672300"/>
          </a:xfrm>
          <a:prstGeom prst="rect">
            <a:avLst/>
          </a:prstGeom>
          <a:noFill/>
          <a:ln w="12700" cap="sq">
            <a:noFill/>
            <a:miter lim="800000"/>
            <a:headEnd type="none" w="sm" len="sm"/>
            <a:tailEnd type="none" w="sm" len="sm"/>
          </a:ln>
        </p:spPr>
        <p:txBody>
          <a:bodyPr>
            <a:spAutoFit/>
          </a:bodyPr>
          <a:lstStyle/>
          <a:p>
            <a:pPr>
              <a:lnSpc>
                <a:spcPct val="50000"/>
              </a:lnSpc>
              <a:spcBef>
                <a:spcPct val="50000"/>
              </a:spcBef>
            </a:pPr>
            <a:r>
              <a:rPr lang="ru-RU" sz="2400" dirty="0">
                <a:latin typeface="Times New Roman" pitchFamily="18" charset="0"/>
                <a:cs typeface="Times New Roman" pitchFamily="18" charset="0"/>
              </a:rPr>
              <a:t>Примирительная встреча </a:t>
            </a:r>
          </a:p>
          <a:p>
            <a:pPr>
              <a:lnSpc>
                <a:spcPct val="50000"/>
              </a:lnSpc>
              <a:spcBef>
                <a:spcPct val="50000"/>
              </a:spcBef>
            </a:pPr>
            <a:r>
              <a:rPr lang="ru-RU" sz="2400" dirty="0">
                <a:latin typeface="Times New Roman" pitchFamily="18" charset="0"/>
                <a:cs typeface="Times New Roman" pitchFamily="18" charset="0"/>
              </a:rPr>
              <a:t>(встреча по заглаживанию вреда) </a:t>
            </a:r>
          </a:p>
        </p:txBody>
      </p:sp>
      <p:graphicFrame>
        <p:nvGraphicFramePr>
          <p:cNvPr id="1026" name="Object 5"/>
          <p:cNvGraphicFramePr>
            <a:graphicFrameLocks noChangeAspect="1"/>
          </p:cNvGraphicFramePr>
          <p:nvPr/>
        </p:nvGraphicFramePr>
        <p:xfrm>
          <a:off x="1752600" y="2438400"/>
          <a:ext cx="533400" cy="533400"/>
        </p:xfrm>
        <a:graphic>
          <a:graphicData uri="http://schemas.openxmlformats.org/presentationml/2006/ole">
            <mc:AlternateContent xmlns:mc="http://schemas.openxmlformats.org/markup-compatibility/2006">
              <mc:Choice xmlns:v="urn:schemas-microsoft-com:vml" Requires="v">
                <p:oleObj spid="_x0000_s1331" name="Точечный рисунок" r:id="rId3" imgW="657317" imgH="514422" progId="PBrush">
                  <p:embed/>
                </p:oleObj>
              </mc:Choice>
              <mc:Fallback>
                <p:oleObj name="Точечный рисунок" r:id="rId3" imgW="657317" imgH="514422" progId="PBrush">
                  <p:embed/>
                  <p:pic>
                    <p:nvPicPr>
                      <p:cNvPr id="0" name="Picture 302"/>
                      <p:cNvPicPr>
                        <a:picLocks noChangeAspect="1" noChangeArrowheads="1"/>
                      </p:cNvPicPr>
                      <p:nvPr/>
                    </p:nvPicPr>
                    <p:blipFill>
                      <a:blip r:embed="rId4">
                        <a:extLst>
                          <a:ext uri="{28A0092B-C50C-407E-A947-70E740481C1C}">
                            <a14:useLocalDpi xmlns:a14="http://schemas.microsoft.com/office/drawing/2010/main" val="0"/>
                          </a:ext>
                        </a:extLst>
                      </a:blip>
                      <a:srcRect l="10954" t="13997" r="16431" b="13997"/>
                      <a:stretch>
                        <a:fillRect/>
                      </a:stretch>
                    </p:blipFill>
                    <p:spPr bwMode="auto">
                      <a:xfrm>
                        <a:off x="1752600" y="2438400"/>
                        <a:ext cx="5334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6"/>
          <p:cNvGraphicFramePr>
            <a:graphicFrameLocks noChangeAspect="1"/>
          </p:cNvGraphicFramePr>
          <p:nvPr/>
        </p:nvGraphicFramePr>
        <p:xfrm>
          <a:off x="6553200" y="2514600"/>
          <a:ext cx="533400" cy="533400"/>
        </p:xfrm>
        <a:graphic>
          <a:graphicData uri="http://schemas.openxmlformats.org/presentationml/2006/ole">
            <mc:AlternateContent xmlns:mc="http://schemas.openxmlformats.org/markup-compatibility/2006">
              <mc:Choice xmlns:v="urn:schemas-microsoft-com:vml" Requires="v">
                <p:oleObj spid="_x0000_s1332" name="Точечный рисунок" r:id="rId5" imgW="657317" imgH="514422" progId="PBrush">
                  <p:embed/>
                </p:oleObj>
              </mc:Choice>
              <mc:Fallback>
                <p:oleObj name="Точечный рисунок" r:id="rId5" imgW="657317" imgH="514422" progId="PBrush">
                  <p:embed/>
                  <p:pic>
                    <p:nvPicPr>
                      <p:cNvPr id="0" name="Picture 303"/>
                      <p:cNvPicPr>
                        <a:picLocks noChangeAspect="1" noChangeArrowheads="1"/>
                      </p:cNvPicPr>
                      <p:nvPr/>
                    </p:nvPicPr>
                    <p:blipFill>
                      <a:blip r:embed="rId4">
                        <a:extLst>
                          <a:ext uri="{28A0092B-C50C-407E-A947-70E740481C1C}">
                            <a14:useLocalDpi xmlns:a14="http://schemas.microsoft.com/office/drawing/2010/main" val="0"/>
                          </a:ext>
                        </a:extLst>
                      </a:blip>
                      <a:srcRect l="10954" t="13997" r="16431" b="13997"/>
                      <a:stretch>
                        <a:fillRect/>
                      </a:stretch>
                    </p:blipFill>
                    <p:spPr bwMode="auto">
                      <a:xfrm>
                        <a:off x="6553200" y="2514600"/>
                        <a:ext cx="5334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4" name="Text Box 7"/>
          <p:cNvSpPr txBox="1">
            <a:spLocks noChangeArrowheads="1"/>
          </p:cNvSpPr>
          <p:nvPr/>
        </p:nvSpPr>
        <p:spPr bwMode="auto">
          <a:xfrm>
            <a:off x="1295400" y="1600200"/>
            <a:ext cx="1905000" cy="830263"/>
          </a:xfrm>
          <a:prstGeom prst="rect">
            <a:avLst/>
          </a:prstGeom>
          <a:noFill/>
          <a:ln w="12700" cap="sq">
            <a:noFill/>
            <a:miter lim="800000"/>
            <a:headEnd type="none" w="sm" len="sm"/>
            <a:tailEnd type="none" w="sm" len="sm"/>
          </a:ln>
        </p:spPr>
        <p:txBody>
          <a:bodyPr>
            <a:spAutoFit/>
          </a:bodyPr>
          <a:lstStyle/>
          <a:p>
            <a:pPr>
              <a:lnSpc>
                <a:spcPct val="100000"/>
              </a:lnSpc>
              <a:spcBef>
                <a:spcPct val="50000"/>
              </a:spcBef>
            </a:pPr>
            <a:r>
              <a:rPr lang="ru-RU" sz="2400" dirty="0">
                <a:latin typeface="Times New Roman" pitchFamily="18" charset="0"/>
                <a:cs typeface="Times New Roman" pitchFamily="18" charset="0"/>
              </a:rPr>
              <a:t>Ситуация жертвы</a:t>
            </a:r>
          </a:p>
        </p:txBody>
      </p:sp>
      <p:sp>
        <p:nvSpPr>
          <p:cNvPr id="1035" name="Text Box 8"/>
          <p:cNvSpPr txBox="1">
            <a:spLocks noChangeArrowheads="1"/>
          </p:cNvSpPr>
          <p:nvPr/>
        </p:nvSpPr>
        <p:spPr bwMode="auto">
          <a:xfrm>
            <a:off x="6019800" y="1676400"/>
            <a:ext cx="2895600" cy="830263"/>
          </a:xfrm>
          <a:prstGeom prst="rect">
            <a:avLst/>
          </a:prstGeom>
          <a:noFill/>
          <a:ln w="12700" cap="sq">
            <a:noFill/>
            <a:miter lim="800000"/>
            <a:headEnd type="none" w="sm" len="sm"/>
            <a:tailEnd type="none" w="sm" len="sm"/>
          </a:ln>
        </p:spPr>
        <p:txBody>
          <a:bodyPr>
            <a:spAutoFit/>
          </a:bodyPr>
          <a:lstStyle/>
          <a:p>
            <a:pPr>
              <a:lnSpc>
                <a:spcPct val="100000"/>
              </a:lnSpc>
              <a:spcBef>
                <a:spcPct val="50000"/>
              </a:spcBef>
            </a:pPr>
            <a:r>
              <a:rPr lang="ru-RU" sz="2400" dirty="0">
                <a:latin typeface="Times New Roman" pitchFamily="18" charset="0"/>
                <a:cs typeface="Times New Roman" pitchFamily="18" charset="0"/>
              </a:rPr>
              <a:t>Ситуация правонарушителя</a:t>
            </a:r>
          </a:p>
        </p:txBody>
      </p:sp>
      <p:sp>
        <p:nvSpPr>
          <p:cNvPr id="1036" name="Arc 9"/>
          <p:cNvSpPr>
            <a:spLocks/>
          </p:cNvSpPr>
          <p:nvPr/>
        </p:nvSpPr>
        <p:spPr bwMode="auto">
          <a:xfrm rot="-10391284" flipH="1" flipV="1">
            <a:off x="2287588" y="3182938"/>
            <a:ext cx="1046162" cy="1524000"/>
          </a:xfrm>
          <a:custGeom>
            <a:avLst/>
            <a:gdLst>
              <a:gd name="T0" fmla="*/ 0 w 13459"/>
              <a:gd name="T1" fmla="*/ 0 h 21600"/>
              <a:gd name="T2" fmla="*/ 2147483647 w 13459"/>
              <a:gd name="T3" fmla="*/ 2147483647 h 21600"/>
              <a:gd name="T4" fmla="*/ 0 w 13459"/>
              <a:gd name="T5" fmla="*/ 2147483647 h 21600"/>
              <a:gd name="T6" fmla="*/ 0 60000 65536"/>
              <a:gd name="T7" fmla="*/ 0 60000 65536"/>
              <a:gd name="T8" fmla="*/ 0 60000 65536"/>
              <a:gd name="T9" fmla="*/ 0 w 13459"/>
              <a:gd name="T10" fmla="*/ 0 h 21600"/>
              <a:gd name="T11" fmla="*/ 13459 w 13459"/>
              <a:gd name="T12" fmla="*/ 21600 h 21600"/>
            </a:gdLst>
            <a:ahLst/>
            <a:cxnLst>
              <a:cxn ang="T6">
                <a:pos x="T0" y="T1"/>
              </a:cxn>
              <a:cxn ang="T7">
                <a:pos x="T2" y="T3"/>
              </a:cxn>
              <a:cxn ang="T8">
                <a:pos x="T4" y="T5"/>
              </a:cxn>
            </a:cxnLst>
            <a:rect l="T9" t="T10" r="T11" b="T12"/>
            <a:pathLst>
              <a:path w="13459" h="21600" fill="none" extrusionOk="0">
                <a:moveTo>
                  <a:pt x="-1" y="0"/>
                </a:moveTo>
                <a:cubicBezTo>
                  <a:pt x="4889" y="0"/>
                  <a:pt x="9634" y="1659"/>
                  <a:pt x="13459" y="4705"/>
                </a:cubicBezTo>
              </a:path>
              <a:path w="13459" h="21600" stroke="0" extrusionOk="0">
                <a:moveTo>
                  <a:pt x="-1" y="0"/>
                </a:moveTo>
                <a:cubicBezTo>
                  <a:pt x="4889" y="0"/>
                  <a:pt x="9634" y="1659"/>
                  <a:pt x="13459" y="4705"/>
                </a:cubicBezTo>
                <a:lnTo>
                  <a:pt x="0" y="21600"/>
                </a:lnTo>
                <a:close/>
              </a:path>
            </a:pathLst>
          </a:custGeom>
          <a:noFill/>
          <a:ln w="12700" cap="sq">
            <a:solidFill>
              <a:schemeClr val="tx1"/>
            </a:solidFill>
            <a:round/>
            <a:headEnd/>
            <a:tailEnd type="triangle" w="med" len="med"/>
          </a:ln>
        </p:spPr>
        <p:txBody>
          <a:bodyPr wrap="none" anchor="ctr"/>
          <a:lstStyle/>
          <a:p>
            <a:endParaRPr lang="ru-RU">
              <a:latin typeface="Times New Roman" pitchFamily="18" charset="0"/>
              <a:cs typeface="Times New Roman" pitchFamily="18" charset="0"/>
            </a:endParaRPr>
          </a:p>
        </p:txBody>
      </p:sp>
      <p:sp>
        <p:nvSpPr>
          <p:cNvPr id="1037" name="Arc 10"/>
          <p:cNvSpPr>
            <a:spLocks/>
          </p:cNvSpPr>
          <p:nvPr/>
        </p:nvSpPr>
        <p:spPr bwMode="auto">
          <a:xfrm rot="5490558" flipH="1" flipV="1">
            <a:off x="5094288" y="3367087"/>
            <a:ext cx="1676400" cy="1203325"/>
          </a:xfrm>
          <a:custGeom>
            <a:avLst/>
            <a:gdLst>
              <a:gd name="T0" fmla="*/ 2147483647 w 21600"/>
              <a:gd name="T1" fmla="*/ 0 h 16235"/>
              <a:gd name="T2" fmla="*/ 2147483647 w 21600"/>
              <a:gd name="T3" fmla="*/ 2147483647 h 16235"/>
              <a:gd name="T4" fmla="*/ 0 w 21600"/>
              <a:gd name="T5" fmla="*/ 2147483647 h 16235"/>
              <a:gd name="T6" fmla="*/ 0 60000 65536"/>
              <a:gd name="T7" fmla="*/ 0 60000 65536"/>
              <a:gd name="T8" fmla="*/ 0 60000 65536"/>
              <a:gd name="T9" fmla="*/ 0 w 21600"/>
              <a:gd name="T10" fmla="*/ 0 h 16235"/>
              <a:gd name="T11" fmla="*/ 21600 w 21600"/>
              <a:gd name="T12" fmla="*/ 16235 h 16235"/>
            </a:gdLst>
            <a:ahLst/>
            <a:cxnLst>
              <a:cxn ang="T6">
                <a:pos x="T0" y="T1"/>
              </a:cxn>
              <a:cxn ang="T7">
                <a:pos x="T2" y="T3"/>
              </a:cxn>
              <a:cxn ang="T8">
                <a:pos x="T4" y="T5"/>
              </a:cxn>
            </a:cxnLst>
            <a:rect l="T9" t="T10" r="T11" b="T12"/>
            <a:pathLst>
              <a:path w="21600" h="16235" fill="none" extrusionOk="0">
                <a:moveTo>
                  <a:pt x="14247" y="-1"/>
                </a:moveTo>
                <a:cubicBezTo>
                  <a:pt x="18920" y="4101"/>
                  <a:pt x="21600" y="10017"/>
                  <a:pt x="21600" y="16235"/>
                </a:cubicBezTo>
              </a:path>
              <a:path w="21600" h="16235" stroke="0" extrusionOk="0">
                <a:moveTo>
                  <a:pt x="14247" y="-1"/>
                </a:moveTo>
                <a:cubicBezTo>
                  <a:pt x="18920" y="4101"/>
                  <a:pt x="21600" y="10017"/>
                  <a:pt x="21600" y="16235"/>
                </a:cubicBezTo>
                <a:lnTo>
                  <a:pt x="0" y="16235"/>
                </a:lnTo>
                <a:close/>
              </a:path>
            </a:pathLst>
          </a:custGeom>
          <a:noFill/>
          <a:ln w="12700" cap="sq">
            <a:solidFill>
              <a:schemeClr val="tx1"/>
            </a:solidFill>
            <a:round/>
            <a:headEnd type="triangle" w="med" len="med"/>
            <a:tailEnd/>
          </a:ln>
        </p:spPr>
        <p:txBody>
          <a:bodyPr vert="eaVert" wrap="none" anchor="ctr"/>
          <a:lstStyle/>
          <a:p>
            <a:endParaRPr lang="ru-RU">
              <a:latin typeface="Times New Roman" pitchFamily="18" charset="0"/>
              <a:cs typeface="Times New Roman" pitchFamily="18" charset="0"/>
            </a:endParaRPr>
          </a:p>
        </p:txBody>
      </p:sp>
      <p:graphicFrame>
        <p:nvGraphicFramePr>
          <p:cNvPr id="1028" name="Object 11"/>
          <p:cNvGraphicFramePr>
            <a:graphicFrameLocks noChangeAspect="1"/>
          </p:cNvGraphicFramePr>
          <p:nvPr/>
        </p:nvGraphicFramePr>
        <p:xfrm>
          <a:off x="2362200" y="4495800"/>
          <a:ext cx="533400" cy="533400"/>
        </p:xfrm>
        <a:graphic>
          <a:graphicData uri="http://schemas.openxmlformats.org/presentationml/2006/ole">
            <mc:AlternateContent xmlns:mc="http://schemas.openxmlformats.org/markup-compatibility/2006">
              <mc:Choice xmlns:v="urn:schemas-microsoft-com:vml" Requires="v">
                <p:oleObj spid="_x0000_s1333" name="Точечный рисунок" r:id="rId6" imgW="657317" imgH="514422" progId="PBrush">
                  <p:embed/>
                </p:oleObj>
              </mc:Choice>
              <mc:Fallback>
                <p:oleObj name="Точечный рисунок" r:id="rId6" imgW="657317" imgH="514422" progId="PBrush">
                  <p:embed/>
                  <p:pic>
                    <p:nvPicPr>
                      <p:cNvPr id="0" name="Picture 304"/>
                      <p:cNvPicPr>
                        <a:picLocks noChangeAspect="1" noChangeArrowheads="1"/>
                      </p:cNvPicPr>
                      <p:nvPr/>
                    </p:nvPicPr>
                    <p:blipFill>
                      <a:blip r:embed="rId4">
                        <a:extLst>
                          <a:ext uri="{28A0092B-C50C-407E-A947-70E740481C1C}">
                            <a14:useLocalDpi xmlns:a14="http://schemas.microsoft.com/office/drawing/2010/main" val="0"/>
                          </a:ext>
                        </a:extLst>
                      </a:blip>
                      <a:srcRect l="10954" t="13997" r="16431" b="13997"/>
                      <a:stretch>
                        <a:fillRect/>
                      </a:stretch>
                    </p:blipFill>
                    <p:spPr bwMode="auto">
                      <a:xfrm>
                        <a:off x="2362200" y="4495800"/>
                        <a:ext cx="5334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9" name="Object 12"/>
          <p:cNvGraphicFramePr>
            <a:graphicFrameLocks noChangeAspect="1"/>
          </p:cNvGraphicFramePr>
          <p:nvPr/>
        </p:nvGraphicFramePr>
        <p:xfrm>
          <a:off x="5943600" y="4495800"/>
          <a:ext cx="533400" cy="533400"/>
        </p:xfrm>
        <a:graphic>
          <a:graphicData uri="http://schemas.openxmlformats.org/presentationml/2006/ole">
            <mc:AlternateContent xmlns:mc="http://schemas.openxmlformats.org/markup-compatibility/2006">
              <mc:Choice xmlns:v="urn:schemas-microsoft-com:vml" Requires="v">
                <p:oleObj spid="_x0000_s1334" name="Точечный рисунок" r:id="rId7" imgW="657317" imgH="514422" progId="PBrush">
                  <p:embed/>
                </p:oleObj>
              </mc:Choice>
              <mc:Fallback>
                <p:oleObj name="Точечный рисунок" r:id="rId7" imgW="657317" imgH="514422" progId="PBrush">
                  <p:embed/>
                  <p:pic>
                    <p:nvPicPr>
                      <p:cNvPr id="0" name="Picture 305"/>
                      <p:cNvPicPr>
                        <a:picLocks noChangeAspect="1" noChangeArrowheads="1"/>
                      </p:cNvPicPr>
                      <p:nvPr/>
                    </p:nvPicPr>
                    <p:blipFill>
                      <a:blip r:embed="rId4">
                        <a:extLst>
                          <a:ext uri="{28A0092B-C50C-407E-A947-70E740481C1C}">
                            <a14:useLocalDpi xmlns:a14="http://schemas.microsoft.com/office/drawing/2010/main" val="0"/>
                          </a:ext>
                        </a:extLst>
                      </a:blip>
                      <a:srcRect l="10954" t="13997" r="16431" b="13997"/>
                      <a:stretch>
                        <a:fillRect/>
                      </a:stretch>
                    </p:blipFill>
                    <p:spPr bwMode="auto">
                      <a:xfrm>
                        <a:off x="5943600" y="4495800"/>
                        <a:ext cx="5334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8" name="Line 13"/>
          <p:cNvSpPr>
            <a:spLocks noChangeShapeType="1"/>
          </p:cNvSpPr>
          <p:nvPr/>
        </p:nvSpPr>
        <p:spPr bwMode="auto">
          <a:xfrm>
            <a:off x="3581400" y="4724400"/>
            <a:ext cx="1905000" cy="0"/>
          </a:xfrm>
          <a:prstGeom prst="line">
            <a:avLst/>
          </a:prstGeom>
          <a:noFill/>
          <a:ln w="38100" cap="sq">
            <a:solidFill>
              <a:schemeClr val="tx1"/>
            </a:solidFill>
            <a:round/>
            <a:headEnd type="none" w="sm" len="sm"/>
            <a:tailEnd type="triangle" w="med" len="med"/>
          </a:ln>
        </p:spPr>
        <p:txBody>
          <a:bodyPr wrap="none" anchor="ctr"/>
          <a:lstStyle/>
          <a:p>
            <a:endParaRPr lang="ru-RU">
              <a:latin typeface="Times New Roman" pitchFamily="18" charset="0"/>
              <a:cs typeface="Times New Roman" pitchFamily="18" charset="0"/>
            </a:endParaRPr>
          </a:p>
        </p:txBody>
      </p:sp>
      <p:sp>
        <p:nvSpPr>
          <p:cNvPr id="1039" name="Line 14"/>
          <p:cNvSpPr>
            <a:spLocks noChangeShapeType="1"/>
          </p:cNvSpPr>
          <p:nvPr/>
        </p:nvSpPr>
        <p:spPr bwMode="auto">
          <a:xfrm flipH="1">
            <a:off x="3492500" y="5157788"/>
            <a:ext cx="2057400" cy="0"/>
          </a:xfrm>
          <a:prstGeom prst="line">
            <a:avLst/>
          </a:prstGeom>
          <a:noFill/>
          <a:ln w="38100" cap="sq">
            <a:solidFill>
              <a:schemeClr val="tx1"/>
            </a:solidFill>
            <a:round/>
            <a:headEnd type="none" w="sm" len="sm"/>
            <a:tailEnd type="triangle" w="med" len="med"/>
          </a:ln>
        </p:spPr>
        <p:txBody>
          <a:bodyPr wrap="none" anchor="ctr"/>
          <a:lstStyle/>
          <a:p>
            <a:endParaRPr lang="ru-RU">
              <a:latin typeface="Times New Roman" pitchFamily="18" charset="0"/>
              <a:cs typeface="Times New Roman" pitchFamily="18" charset="0"/>
            </a:endParaRPr>
          </a:p>
        </p:txBody>
      </p:sp>
      <p:sp>
        <p:nvSpPr>
          <p:cNvPr id="1040" name="Text Box 15"/>
          <p:cNvSpPr txBox="1">
            <a:spLocks noChangeArrowheads="1"/>
          </p:cNvSpPr>
          <p:nvPr/>
        </p:nvSpPr>
        <p:spPr bwMode="auto">
          <a:xfrm>
            <a:off x="2987675" y="2492375"/>
            <a:ext cx="2819400" cy="830263"/>
          </a:xfrm>
          <a:prstGeom prst="rect">
            <a:avLst/>
          </a:prstGeom>
          <a:noFill/>
          <a:ln w="12700" cap="sq">
            <a:noFill/>
            <a:miter lim="800000"/>
            <a:headEnd type="none" w="sm" len="sm"/>
            <a:tailEnd type="none" w="sm" len="sm"/>
          </a:ln>
        </p:spPr>
        <p:txBody>
          <a:bodyPr>
            <a:spAutoFit/>
          </a:bodyPr>
          <a:lstStyle/>
          <a:p>
            <a:pPr algn="ctr">
              <a:lnSpc>
                <a:spcPct val="100000"/>
              </a:lnSpc>
              <a:spcBef>
                <a:spcPct val="50000"/>
              </a:spcBef>
            </a:pPr>
            <a:r>
              <a:rPr lang="ru-RU" sz="2400" dirty="0">
                <a:latin typeface="Times New Roman" pitchFamily="18" charset="0"/>
                <a:cs typeface="Times New Roman" pitchFamily="18" charset="0"/>
              </a:rPr>
              <a:t>Индивидуальные встречи</a:t>
            </a:r>
          </a:p>
        </p:txBody>
      </p:sp>
      <p:graphicFrame>
        <p:nvGraphicFramePr>
          <p:cNvPr id="1030" name="Object 16"/>
          <p:cNvGraphicFramePr>
            <a:graphicFrameLocks noChangeAspect="1"/>
          </p:cNvGraphicFramePr>
          <p:nvPr/>
        </p:nvGraphicFramePr>
        <p:xfrm>
          <a:off x="4038600" y="1371600"/>
          <a:ext cx="533400" cy="685800"/>
        </p:xfrm>
        <a:graphic>
          <a:graphicData uri="http://schemas.openxmlformats.org/presentationml/2006/ole">
            <mc:AlternateContent xmlns:mc="http://schemas.openxmlformats.org/markup-compatibility/2006">
              <mc:Choice xmlns:v="urn:schemas-microsoft-com:vml" Requires="v">
                <p:oleObj spid="_x0000_s1335" name="Точечный рисунок" r:id="rId8" imgW="657317" imgH="514422" progId="PBrush">
                  <p:embed/>
                </p:oleObj>
              </mc:Choice>
              <mc:Fallback>
                <p:oleObj name="Точечный рисунок" r:id="rId8" imgW="657317" imgH="514422" progId="PBrush">
                  <p:embed/>
                  <p:pic>
                    <p:nvPicPr>
                      <p:cNvPr id="0" name="Picture 306"/>
                      <p:cNvPicPr>
                        <a:picLocks noChangeAspect="1" noChangeArrowheads="1"/>
                      </p:cNvPicPr>
                      <p:nvPr/>
                    </p:nvPicPr>
                    <p:blipFill>
                      <a:blip r:embed="rId4">
                        <a:extLst>
                          <a:ext uri="{28A0092B-C50C-407E-A947-70E740481C1C}">
                            <a14:useLocalDpi xmlns:a14="http://schemas.microsoft.com/office/drawing/2010/main" val="0"/>
                          </a:ext>
                        </a:extLst>
                      </a:blip>
                      <a:srcRect l="10954" t="13997" r="16431" b="13997"/>
                      <a:stretch>
                        <a:fillRect/>
                      </a:stretch>
                    </p:blipFill>
                    <p:spPr bwMode="auto">
                      <a:xfrm>
                        <a:off x="4038600" y="1371600"/>
                        <a:ext cx="53340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41" name="Text Box 17"/>
          <p:cNvSpPr txBox="1">
            <a:spLocks noChangeArrowheads="1"/>
          </p:cNvSpPr>
          <p:nvPr/>
        </p:nvSpPr>
        <p:spPr bwMode="auto">
          <a:xfrm>
            <a:off x="2928938" y="2071688"/>
            <a:ext cx="3200400" cy="461665"/>
          </a:xfrm>
          <a:prstGeom prst="rect">
            <a:avLst/>
          </a:prstGeom>
          <a:noFill/>
          <a:ln w="12700" cap="sq">
            <a:noFill/>
            <a:miter lim="800000"/>
            <a:headEnd type="none" w="sm" len="sm"/>
            <a:tailEnd type="none" w="sm" len="sm"/>
          </a:ln>
        </p:spPr>
        <p:txBody>
          <a:bodyPr>
            <a:spAutoFit/>
          </a:bodyPr>
          <a:lstStyle/>
          <a:p>
            <a:pPr>
              <a:spcBef>
                <a:spcPct val="50000"/>
              </a:spcBef>
            </a:pPr>
            <a:r>
              <a:rPr lang="ru-RU" sz="2400" dirty="0">
                <a:latin typeface="Times New Roman" pitchFamily="18" charset="0"/>
                <a:cs typeface="Times New Roman" pitchFamily="18" charset="0"/>
              </a:rPr>
              <a:t>Ведущий (медиатор)</a:t>
            </a:r>
          </a:p>
        </p:txBody>
      </p:sp>
      <p:sp>
        <p:nvSpPr>
          <p:cNvPr id="1042" name="Text Box 19"/>
          <p:cNvSpPr txBox="1">
            <a:spLocks noChangeArrowheads="1"/>
          </p:cNvSpPr>
          <p:nvPr/>
        </p:nvSpPr>
        <p:spPr bwMode="auto">
          <a:xfrm>
            <a:off x="4000500" y="4857750"/>
            <a:ext cx="1152525" cy="366713"/>
          </a:xfrm>
          <a:prstGeom prst="rect">
            <a:avLst/>
          </a:prstGeom>
          <a:noFill/>
          <a:ln w="12700" cap="sq">
            <a:noFill/>
            <a:miter lim="800000"/>
            <a:headEnd type="none" w="sm" len="sm"/>
            <a:tailEnd type="none" w="sm" len="sm"/>
          </a:ln>
        </p:spPr>
        <p:txBody>
          <a:bodyPr>
            <a:spAutoFit/>
          </a:bodyPr>
          <a:lstStyle/>
          <a:p>
            <a:pPr>
              <a:spcBef>
                <a:spcPct val="50000"/>
              </a:spcBef>
            </a:pPr>
            <a:r>
              <a:rPr lang="ru-RU" dirty="0">
                <a:latin typeface="Times New Roman" pitchFamily="18" charset="0"/>
                <a:cs typeface="Times New Roman" pitchFamily="18" charset="0"/>
              </a:rPr>
              <a:t>Диалог</a:t>
            </a:r>
          </a:p>
        </p:txBody>
      </p:sp>
      <p:sp>
        <p:nvSpPr>
          <p:cNvPr id="1043" name="Line 20"/>
          <p:cNvSpPr>
            <a:spLocks noChangeShapeType="1"/>
          </p:cNvSpPr>
          <p:nvPr/>
        </p:nvSpPr>
        <p:spPr bwMode="auto">
          <a:xfrm>
            <a:off x="4500563" y="5300663"/>
            <a:ext cx="0" cy="360362"/>
          </a:xfrm>
          <a:prstGeom prst="line">
            <a:avLst/>
          </a:prstGeom>
          <a:noFill/>
          <a:ln w="38100" cap="sq">
            <a:solidFill>
              <a:schemeClr val="tx1"/>
            </a:solidFill>
            <a:round/>
            <a:headEnd type="none" w="sm" len="sm"/>
            <a:tailEnd type="triangle" w="sm" len="sm"/>
          </a:ln>
        </p:spPr>
        <p:txBody>
          <a:bodyPr/>
          <a:lstStyle/>
          <a:p>
            <a:endParaRPr lang="ru-RU">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AutoShape 5"/>
          <p:cNvSpPr>
            <a:spLocks noChangeAspect="1" noChangeArrowheads="1"/>
          </p:cNvSpPr>
          <p:nvPr/>
        </p:nvSpPr>
        <p:spPr bwMode="auto">
          <a:xfrm>
            <a:off x="1643063" y="1357313"/>
            <a:ext cx="5829300" cy="2743200"/>
          </a:xfrm>
          <a:prstGeom prst="rect">
            <a:avLst/>
          </a:prstGeom>
          <a:noFill/>
          <a:ln w="9525">
            <a:noFill/>
            <a:miter lim="800000"/>
            <a:headEnd/>
            <a:tailEnd/>
          </a:ln>
        </p:spPr>
        <p:txBody>
          <a:bodyPr/>
          <a:lstStyle/>
          <a:p>
            <a:endParaRPr lang="ru-RU">
              <a:latin typeface="Times New Roman" pitchFamily="18" charset="0"/>
              <a:cs typeface="Times New Roman" pitchFamily="18" charset="0"/>
            </a:endParaRPr>
          </a:p>
        </p:txBody>
      </p:sp>
      <p:sp>
        <p:nvSpPr>
          <p:cNvPr id="2054" name="Text Box 7"/>
          <p:cNvSpPr txBox="1">
            <a:spLocks noChangeArrowheads="1"/>
          </p:cNvSpPr>
          <p:nvPr/>
        </p:nvSpPr>
        <p:spPr bwMode="auto">
          <a:xfrm>
            <a:off x="3676650" y="2962275"/>
            <a:ext cx="1816100" cy="800100"/>
          </a:xfrm>
          <a:prstGeom prst="rect">
            <a:avLst/>
          </a:prstGeom>
          <a:solidFill>
            <a:srgbClr val="FFFFFF"/>
          </a:solidFill>
          <a:ln w="9525">
            <a:noFill/>
            <a:miter lim="800000"/>
            <a:headEnd/>
            <a:tailEnd/>
          </a:ln>
        </p:spPr>
        <p:txBody>
          <a:bodyPr/>
          <a:lstStyle/>
          <a:p>
            <a:pPr>
              <a:lnSpc>
                <a:spcPct val="100000"/>
              </a:lnSpc>
            </a:pPr>
            <a:r>
              <a:rPr lang="ru-RU" sz="1200">
                <a:solidFill>
                  <a:schemeClr val="tx1"/>
                </a:solidFill>
                <a:latin typeface="Times New Roman" pitchFamily="18" charset="0"/>
                <a:cs typeface="Times New Roman" pitchFamily="18" charset="0"/>
              </a:rPr>
              <a:t>Участники криминальной или конфликтной ситуации</a:t>
            </a:r>
            <a:endParaRPr lang="ru-RU">
              <a:solidFill>
                <a:schemeClr val="tx1"/>
              </a:solidFill>
              <a:latin typeface="Times New Roman" pitchFamily="18" charset="0"/>
              <a:cs typeface="Times New Roman" pitchFamily="18" charset="0"/>
            </a:endParaRPr>
          </a:p>
        </p:txBody>
      </p:sp>
      <p:sp>
        <p:nvSpPr>
          <p:cNvPr id="2055" name="Text Box 8"/>
          <p:cNvSpPr txBox="1">
            <a:spLocks noChangeArrowheads="1"/>
          </p:cNvSpPr>
          <p:nvPr/>
        </p:nvSpPr>
        <p:spPr bwMode="auto">
          <a:xfrm>
            <a:off x="1928813" y="2714625"/>
            <a:ext cx="1069975" cy="457200"/>
          </a:xfrm>
          <a:prstGeom prst="rect">
            <a:avLst/>
          </a:prstGeom>
          <a:solidFill>
            <a:srgbClr val="FFFFFF"/>
          </a:solidFill>
          <a:ln w="9525">
            <a:solidFill>
              <a:srgbClr val="000000"/>
            </a:solidFill>
            <a:miter lim="800000"/>
            <a:headEnd/>
            <a:tailEnd/>
          </a:ln>
        </p:spPr>
        <p:txBody>
          <a:bodyPr/>
          <a:lstStyle/>
          <a:p>
            <a:pPr>
              <a:lnSpc>
                <a:spcPct val="100000"/>
              </a:lnSpc>
            </a:pPr>
            <a:r>
              <a:rPr lang="ru-RU" sz="1000">
                <a:solidFill>
                  <a:schemeClr val="tx1"/>
                </a:solidFill>
                <a:latin typeface="Times New Roman" pitchFamily="18" charset="0"/>
                <a:cs typeface="Times New Roman" pitchFamily="18" charset="0"/>
              </a:rPr>
              <a:t>Понимание себя </a:t>
            </a:r>
            <a:endParaRPr lang="ru-RU">
              <a:solidFill>
                <a:schemeClr val="tx1"/>
              </a:solidFill>
              <a:latin typeface="Times New Roman" pitchFamily="18" charset="0"/>
              <a:cs typeface="Times New Roman" pitchFamily="18" charset="0"/>
            </a:endParaRPr>
          </a:p>
        </p:txBody>
      </p:sp>
      <p:sp>
        <p:nvSpPr>
          <p:cNvPr id="2056" name="Text Box 9"/>
          <p:cNvSpPr txBox="1">
            <a:spLocks noChangeArrowheads="1"/>
          </p:cNvSpPr>
          <p:nvPr/>
        </p:nvSpPr>
        <p:spPr bwMode="auto">
          <a:xfrm>
            <a:off x="1908175" y="3143250"/>
            <a:ext cx="1527175" cy="390525"/>
          </a:xfrm>
          <a:prstGeom prst="rect">
            <a:avLst/>
          </a:prstGeom>
          <a:solidFill>
            <a:srgbClr val="FFFFFF"/>
          </a:solidFill>
          <a:ln w="9525">
            <a:solidFill>
              <a:srgbClr val="000000"/>
            </a:solidFill>
            <a:miter lim="800000"/>
            <a:headEnd/>
            <a:tailEnd/>
          </a:ln>
        </p:spPr>
        <p:txBody>
          <a:bodyPr/>
          <a:lstStyle/>
          <a:p>
            <a:pPr>
              <a:lnSpc>
                <a:spcPct val="100000"/>
              </a:lnSpc>
            </a:pPr>
            <a:r>
              <a:rPr lang="ru-RU" sz="1000">
                <a:solidFill>
                  <a:schemeClr val="tx1"/>
                </a:solidFill>
                <a:latin typeface="Times New Roman" pitchFamily="18" charset="0"/>
                <a:cs typeface="Times New Roman" pitchFamily="18" charset="0"/>
              </a:rPr>
              <a:t>Понимание другого </a:t>
            </a:r>
            <a:endParaRPr lang="ru-RU">
              <a:solidFill>
                <a:schemeClr val="tx1"/>
              </a:solidFill>
              <a:latin typeface="Times New Roman" pitchFamily="18" charset="0"/>
              <a:cs typeface="Times New Roman" pitchFamily="18" charset="0"/>
            </a:endParaRPr>
          </a:p>
        </p:txBody>
      </p:sp>
      <p:sp>
        <p:nvSpPr>
          <p:cNvPr id="2057" name="Text Box 10"/>
          <p:cNvSpPr txBox="1">
            <a:spLocks noChangeArrowheads="1"/>
          </p:cNvSpPr>
          <p:nvPr/>
        </p:nvSpPr>
        <p:spPr bwMode="auto">
          <a:xfrm>
            <a:off x="1908175" y="3533775"/>
            <a:ext cx="1755775" cy="342900"/>
          </a:xfrm>
          <a:prstGeom prst="rect">
            <a:avLst/>
          </a:prstGeom>
          <a:solidFill>
            <a:srgbClr val="FFFFFF"/>
          </a:solidFill>
          <a:ln w="9525">
            <a:solidFill>
              <a:srgbClr val="000000"/>
            </a:solidFill>
            <a:miter lim="800000"/>
            <a:headEnd/>
            <a:tailEnd/>
          </a:ln>
        </p:spPr>
        <p:txBody>
          <a:bodyPr/>
          <a:lstStyle/>
          <a:p>
            <a:pPr>
              <a:lnSpc>
                <a:spcPct val="100000"/>
              </a:lnSpc>
            </a:pPr>
            <a:r>
              <a:rPr lang="ru-RU" sz="1000">
                <a:solidFill>
                  <a:schemeClr val="tx1"/>
                </a:solidFill>
                <a:latin typeface="Times New Roman" pitchFamily="18" charset="0"/>
                <a:cs typeface="Times New Roman" pitchFamily="18" charset="0"/>
              </a:rPr>
              <a:t>Осознание последствий  </a:t>
            </a:r>
            <a:endParaRPr lang="ru-RU">
              <a:solidFill>
                <a:schemeClr val="tx1"/>
              </a:solidFill>
              <a:latin typeface="Times New Roman" pitchFamily="18" charset="0"/>
              <a:cs typeface="Times New Roman" pitchFamily="18" charset="0"/>
            </a:endParaRPr>
          </a:p>
        </p:txBody>
      </p:sp>
      <p:sp>
        <p:nvSpPr>
          <p:cNvPr id="2058" name="Text Box 11"/>
          <p:cNvSpPr txBox="1">
            <a:spLocks noChangeArrowheads="1"/>
          </p:cNvSpPr>
          <p:nvPr/>
        </p:nvSpPr>
        <p:spPr bwMode="auto">
          <a:xfrm>
            <a:off x="1908175" y="3876675"/>
            <a:ext cx="2098675" cy="573088"/>
          </a:xfrm>
          <a:prstGeom prst="rect">
            <a:avLst/>
          </a:prstGeom>
          <a:solidFill>
            <a:srgbClr val="FFFFFF"/>
          </a:solidFill>
          <a:ln w="9525">
            <a:solidFill>
              <a:srgbClr val="000000"/>
            </a:solidFill>
            <a:miter lim="800000"/>
            <a:headEnd/>
            <a:tailEnd/>
          </a:ln>
        </p:spPr>
        <p:txBody>
          <a:bodyPr/>
          <a:lstStyle/>
          <a:p>
            <a:pPr>
              <a:lnSpc>
                <a:spcPct val="100000"/>
              </a:lnSpc>
            </a:pPr>
            <a:r>
              <a:rPr lang="ru-RU" sz="1000">
                <a:solidFill>
                  <a:schemeClr val="tx1"/>
                </a:solidFill>
                <a:latin typeface="Times New Roman" pitchFamily="18" charset="0"/>
                <a:cs typeface="Times New Roman" pitchFamily="18" charset="0"/>
              </a:rPr>
              <a:t>Ответственность за изменение ситуации, совместный поиск решения и его реализацию </a:t>
            </a:r>
            <a:endParaRPr lang="ru-RU">
              <a:solidFill>
                <a:schemeClr val="tx1"/>
              </a:solidFill>
              <a:latin typeface="Times New Roman" pitchFamily="18" charset="0"/>
              <a:cs typeface="Times New Roman" pitchFamily="18" charset="0"/>
            </a:endParaRPr>
          </a:p>
        </p:txBody>
      </p:sp>
      <p:sp>
        <p:nvSpPr>
          <p:cNvPr id="2059" name="Text Box 12"/>
          <p:cNvSpPr txBox="1">
            <a:spLocks noChangeArrowheads="1"/>
          </p:cNvSpPr>
          <p:nvPr/>
        </p:nvSpPr>
        <p:spPr bwMode="auto">
          <a:xfrm>
            <a:off x="6118225" y="2733675"/>
            <a:ext cx="1090613" cy="457200"/>
          </a:xfrm>
          <a:prstGeom prst="rect">
            <a:avLst/>
          </a:prstGeom>
          <a:solidFill>
            <a:srgbClr val="FFFFFF"/>
          </a:solidFill>
          <a:ln w="9525">
            <a:solidFill>
              <a:srgbClr val="000000"/>
            </a:solidFill>
            <a:miter lim="800000"/>
            <a:headEnd/>
            <a:tailEnd/>
          </a:ln>
        </p:spPr>
        <p:txBody>
          <a:bodyPr/>
          <a:lstStyle/>
          <a:p>
            <a:pPr>
              <a:lnSpc>
                <a:spcPct val="100000"/>
              </a:lnSpc>
            </a:pPr>
            <a:r>
              <a:rPr lang="ru-RU" sz="1000">
                <a:solidFill>
                  <a:schemeClr val="tx1"/>
                </a:solidFill>
                <a:latin typeface="Times New Roman" pitchFamily="18" charset="0"/>
                <a:cs typeface="Times New Roman" pitchFamily="18" charset="0"/>
              </a:rPr>
              <a:t>Понимание себя </a:t>
            </a:r>
            <a:endParaRPr lang="ru-RU">
              <a:solidFill>
                <a:schemeClr val="tx1"/>
              </a:solidFill>
              <a:latin typeface="Times New Roman" pitchFamily="18" charset="0"/>
              <a:cs typeface="Times New Roman" pitchFamily="18" charset="0"/>
            </a:endParaRPr>
          </a:p>
        </p:txBody>
      </p:sp>
      <p:sp>
        <p:nvSpPr>
          <p:cNvPr id="2060" name="Text Box 13"/>
          <p:cNvSpPr txBox="1">
            <a:spLocks noChangeArrowheads="1"/>
          </p:cNvSpPr>
          <p:nvPr/>
        </p:nvSpPr>
        <p:spPr bwMode="auto">
          <a:xfrm>
            <a:off x="5754688" y="3190875"/>
            <a:ext cx="1452562" cy="342900"/>
          </a:xfrm>
          <a:prstGeom prst="rect">
            <a:avLst/>
          </a:prstGeom>
          <a:solidFill>
            <a:srgbClr val="FFFFFF"/>
          </a:solidFill>
          <a:ln w="9525">
            <a:solidFill>
              <a:srgbClr val="000000"/>
            </a:solidFill>
            <a:miter lim="800000"/>
            <a:headEnd/>
            <a:tailEnd/>
          </a:ln>
        </p:spPr>
        <p:txBody>
          <a:bodyPr/>
          <a:lstStyle/>
          <a:p>
            <a:pPr>
              <a:lnSpc>
                <a:spcPct val="100000"/>
              </a:lnSpc>
            </a:pPr>
            <a:r>
              <a:rPr lang="ru-RU" sz="1000">
                <a:solidFill>
                  <a:schemeClr val="tx1"/>
                </a:solidFill>
                <a:latin typeface="Times New Roman" pitchFamily="18" charset="0"/>
                <a:cs typeface="Times New Roman" pitchFamily="18" charset="0"/>
              </a:rPr>
              <a:t>Понимание</a:t>
            </a:r>
            <a:r>
              <a:rPr lang="ru-RU" sz="1000">
                <a:latin typeface="Times New Roman" pitchFamily="18" charset="0"/>
                <a:cs typeface="Times New Roman" pitchFamily="18" charset="0"/>
              </a:rPr>
              <a:t> </a:t>
            </a:r>
            <a:r>
              <a:rPr lang="ru-RU" sz="1000">
                <a:solidFill>
                  <a:schemeClr val="tx1"/>
                </a:solidFill>
                <a:latin typeface="Times New Roman" pitchFamily="18" charset="0"/>
                <a:cs typeface="Times New Roman" pitchFamily="18" charset="0"/>
              </a:rPr>
              <a:t>другого </a:t>
            </a:r>
            <a:endParaRPr lang="ru-RU">
              <a:solidFill>
                <a:schemeClr val="tx1"/>
              </a:solidFill>
              <a:latin typeface="Times New Roman" pitchFamily="18" charset="0"/>
              <a:cs typeface="Times New Roman" pitchFamily="18" charset="0"/>
            </a:endParaRPr>
          </a:p>
        </p:txBody>
      </p:sp>
      <p:sp>
        <p:nvSpPr>
          <p:cNvPr id="2061" name="Text Box 14"/>
          <p:cNvSpPr txBox="1">
            <a:spLocks noChangeArrowheads="1"/>
          </p:cNvSpPr>
          <p:nvPr/>
        </p:nvSpPr>
        <p:spPr bwMode="auto">
          <a:xfrm>
            <a:off x="5511800" y="3533775"/>
            <a:ext cx="1695450" cy="342900"/>
          </a:xfrm>
          <a:prstGeom prst="rect">
            <a:avLst/>
          </a:prstGeom>
          <a:solidFill>
            <a:srgbClr val="FFFFFF"/>
          </a:solidFill>
          <a:ln w="9525">
            <a:solidFill>
              <a:srgbClr val="000000"/>
            </a:solidFill>
            <a:miter lim="800000"/>
            <a:headEnd/>
            <a:tailEnd/>
          </a:ln>
        </p:spPr>
        <p:txBody>
          <a:bodyPr/>
          <a:lstStyle/>
          <a:p>
            <a:pPr>
              <a:lnSpc>
                <a:spcPct val="100000"/>
              </a:lnSpc>
            </a:pPr>
            <a:r>
              <a:rPr lang="ru-RU" sz="1000">
                <a:solidFill>
                  <a:schemeClr val="tx1"/>
                </a:solidFill>
                <a:latin typeface="Times New Roman" pitchFamily="18" charset="0"/>
                <a:cs typeface="Times New Roman" pitchFamily="18" charset="0"/>
              </a:rPr>
              <a:t>Осознание последствий  </a:t>
            </a:r>
            <a:endParaRPr lang="ru-RU">
              <a:solidFill>
                <a:schemeClr val="tx1"/>
              </a:solidFill>
              <a:latin typeface="Times New Roman" pitchFamily="18" charset="0"/>
              <a:cs typeface="Times New Roman" pitchFamily="18" charset="0"/>
            </a:endParaRPr>
          </a:p>
        </p:txBody>
      </p:sp>
      <p:sp>
        <p:nvSpPr>
          <p:cNvPr id="2062" name="Text Box 15"/>
          <p:cNvSpPr txBox="1">
            <a:spLocks noChangeArrowheads="1"/>
          </p:cNvSpPr>
          <p:nvPr/>
        </p:nvSpPr>
        <p:spPr bwMode="auto">
          <a:xfrm>
            <a:off x="5149850" y="3876675"/>
            <a:ext cx="2057400" cy="571500"/>
          </a:xfrm>
          <a:prstGeom prst="rect">
            <a:avLst/>
          </a:prstGeom>
          <a:solidFill>
            <a:srgbClr val="FFFFFF"/>
          </a:solidFill>
          <a:ln w="9525">
            <a:solidFill>
              <a:srgbClr val="000000"/>
            </a:solidFill>
            <a:miter lim="800000"/>
            <a:headEnd/>
            <a:tailEnd/>
          </a:ln>
        </p:spPr>
        <p:txBody>
          <a:bodyPr/>
          <a:lstStyle/>
          <a:p>
            <a:pPr>
              <a:lnSpc>
                <a:spcPct val="100000"/>
              </a:lnSpc>
            </a:pPr>
            <a:r>
              <a:rPr lang="ru-RU" sz="1000">
                <a:solidFill>
                  <a:schemeClr val="tx1"/>
                </a:solidFill>
                <a:latin typeface="Times New Roman" pitchFamily="18" charset="0"/>
                <a:cs typeface="Times New Roman" pitchFamily="18" charset="0"/>
              </a:rPr>
              <a:t>Ответственность за изменение ситуации, совместный поиск решения и его реализацию </a:t>
            </a:r>
          </a:p>
          <a:p>
            <a:pPr>
              <a:lnSpc>
                <a:spcPct val="100000"/>
              </a:lnSpc>
            </a:pPr>
            <a:endParaRPr lang="ru-RU">
              <a:solidFill>
                <a:schemeClr val="tx1"/>
              </a:solidFill>
              <a:latin typeface="Times New Roman" pitchFamily="18" charset="0"/>
              <a:cs typeface="Times New Roman" pitchFamily="18" charset="0"/>
            </a:endParaRPr>
          </a:p>
        </p:txBody>
      </p:sp>
      <p:sp>
        <p:nvSpPr>
          <p:cNvPr id="2063" name="Text Box 16"/>
          <p:cNvSpPr txBox="1">
            <a:spLocks noChangeArrowheads="1"/>
          </p:cNvSpPr>
          <p:nvPr/>
        </p:nvSpPr>
        <p:spPr bwMode="auto">
          <a:xfrm>
            <a:off x="1908175" y="4448175"/>
            <a:ext cx="5299075" cy="342900"/>
          </a:xfrm>
          <a:prstGeom prst="rect">
            <a:avLst/>
          </a:prstGeom>
          <a:solidFill>
            <a:srgbClr val="FFFFFF"/>
          </a:solidFill>
          <a:ln w="9525">
            <a:solidFill>
              <a:srgbClr val="000000"/>
            </a:solidFill>
            <a:miter lim="800000"/>
            <a:headEnd/>
            <a:tailEnd/>
          </a:ln>
        </p:spPr>
        <p:txBody>
          <a:bodyPr/>
          <a:lstStyle/>
          <a:p>
            <a:pPr algn="ctr">
              <a:lnSpc>
                <a:spcPct val="100000"/>
              </a:lnSpc>
            </a:pPr>
            <a:r>
              <a:rPr lang="ru-RU" sz="1200" dirty="0">
                <a:latin typeface="Times New Roman" pitchFamily="18" charset="0"/>
                <a:cs typeface="Times New Roman" pitchFamily="18" charset="0"/>
              </a:rPr>
              <a:t>Восстановительные действия и совместная выработка решения</a:t>
            </a:r>
            <a:endParaRPr lang="ru-RU" dirty="0">
              <a:latin typeface="Times New Roman" pitchFamily="18" charset="0"/>
              <a:cs typeface="Times New Roman" pitchFamily="18" charset="0"/>
            </a:endParaRPr>
          </a:p>
        </p:txBody>
      </p:sp>
      <p:graphicFrame>
        <p:nvGraphicFramePr>
          <p:cNvPr id="2050" name="Object 17"/>
          <p:cNvGraphicFramePr>
            <a:graphicFrameLocks noChangeAspect="1"/>
          </p:cNvGraphicFramePr>
          <p:nvPr/>
        </p:nvGraphicFramePr>
        <p:xfrm>
          <a:off x="4321175" y="2276475"/>
          <a:ext cx="506413" cy="371475"/>
        </p:xfrm>
        <a:graphic>
          <a:graphicData uri="http://schemas.openxmlformats.org/presentationml/2006/ole">
            <mc:AlternateContent xmlns:mc="http://schemas.openxmlformats.org/markup-compatibility/2006">
              <mc:Choice xmlns:v="urn:schemas-microsoft-com:vml" Requires="v">
                <p:oleObj spid="_x0000_s2233" name="Точечный рисунок" r:id="rId3" imgW="657317" imgH="514422" progId="PBrush">
                  <p:embed/>
                </p:oleObj>
              </mc:Choice>
              <mc:Fallback>
                <p:oleObj name="Точечный рисунок" r:id="rId3" imgW="657317" imgH="514422" progId="PBrush">
                  <p:embed/>
                  <p:pic>
                    <p:nvPicPr>
                      <p:cNvPr id="0" name="Picture 182"/>
                      <p:cNvPicPr>
                        <a:picLocks noChangeAspect="1" noChangeArrowheads="1"/>
                      </p:cNvPicPr>
                      <p:nvPr/>
                    </p:nvPicPr>
                    <p:blipFill>
                      <a:blip r:embed="rId4">
                        <a:extLst>
                          <a:ext uri="{28A0092B-C50C-407E-A947-70E740481C1C}">
                            <a14:useLocalDpi xmlns:a14="http://schemas.microsoft.com/office/drawing/2010/main" val="0"/>
                          </a:ext>
                        </a:extLst>
                      </a:blip>
                      <a:srcRect l="10954" t="13997" r="16431" b="13997"/>
                      <a:stretch>
                        <a:fillRect/>
                      </a:stretch>
                    </p:blipFill>
                    <p:spPr bwMode="auto">
                      <a:xfrm>
                        <a:off x="4321175" y="2276475"/>
                        <a:ext cx="506413" cy="37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1" name="Object 18"/>
          <p:cNvGraphicFramePr>
            <a:graphicFrameLocks noChangeAspect="1"/>
          </p:cNvGraphicFramePr>
          <p:nvPr/>
        </p:nvGraphicFramePr>
        <p:xfrm>
          <a:off x="2149475" y="2276475"/>
          <a:ext cx="506413" cy="371475"/>
        </p:xfrm>
        <a:graphic>
          <a:graphicData uri="http://schemas.openxmlformats.org/presentationml/2006/ole">
            <mc:AlternateContent xmlns:mc="http://schemas.openxmlformats.org/markup-compatibility/2006">
              <mc:Choice xmlns:v="urn:schemas-microsoft-com:vml" Requires="v">
                <p:oleObj spid="_x0000_s2234" name="Точечный рисунок" r:id="rId5" imgW="657317" imgH="514422" progId="PBrush">
                  <p:embed/>
                </p:oleObj>
              </mc:Choice>
              <mc:Fallback>
                <p:oleObj name="Точечный рисунок" r:id="rId5" imgW="657317" imgH="514422" progId="PBrush">
                  <p:embed/>
                  <p:pic>
                    <p:nvPicPr>
                      <p:cNvPr id="0" name="Picture 183"/>
                      <p:cNvPicPr>
                        <a:picLocks noChangeAspect="1" noChangeArrowheads="1"/>
                      </p:cNvPicPr>
                      <p:nvPr/>
                    </p:nvPicPr>
                    <p:blipFill>
                      <a:blip r:embed="rId4">
                        <a:extLst>
                          <a:ext uri="{28A0092B-C50C-407E-A947-70E740481C1C}">
                            <a14:useLocalDpi xmlns:a14="http://schemas.microsoft.com/office/drawing/2010/main" val="0"/>
                          </a:ext>
                        </a:extLst>
                      </a:blip>
                      <a:srcRect l="10954" t="13997" r="16431" b="13997"/>
                      <a:stretch>
                        <a:fillRect/>
                      </a:stretch>
                    </p:blipFill>
                    <p:spPr bwMode="auto">
                      <a:xfrm>
                        <a:off x="2149475" y="2276475"/>
                        <a:ext cx="506413" cy="37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2" name="Object 19"/>
          <p:cNvGraphicFramePr>
            <a:graphicFrameLocks noChangeAspect="1"/>
          </p:cNvGraphicFramePr>
          <p:nvPr/>
        </p:nvGraphicFramePr>
        <p:xfrm>
          <a:off x="6378575" y="2276475"/>
          <a:ext cx="506413" cy="371475"/>
        </p:xfrm>
        <a:graphic>
          <a:graphicData uri="http://schemas.openxmlformats.org/presentationml/2006/ole">
            <mc:AlternateContent xmlns:mc="http://schemas.openxmlformats.org/markup-compatibility/2006">
              <mc:Choice xmlns:v="urn:schemas-microsoft-com:vml" Requires="v">
                <p:oleObj spid="_x0000_s2235" name="Точечный рисунок" r:id="rId6" imgW="657317" imgH="514422" progId="PBrush">
                  <p:embed/>
                </p:oleObj>
              </mc:Choice>
              <mc:Fallback>
                <p:oleObj name="Точечный рисунок" r:id="rId6" imgW="657317" imgH="514422" progId="PBrush">
                  <p:embed/>
                  <p:pic>
                    <p:nvPicPr>
                      <p:cNvPr id="0" name="Picture 184"/>
                      <p:cNvPicPr>
                        <a:picLocks noChangeAspect="1" noChangeArrowheads="1"/>
                      </p:cNvPicPr>
                      <p:nvPr/>
                    </p:nvPicPr>
                    <p:blipFill>
                      <a:blip r:embed="rId4">
                        <a:extLst>
                          <a:ext uri="{28A0092B-C50C-407E-A947-70E740481C1C}">
                            <a14:useLocalDpi xmlns:a14="http://schemas.microsoft.com/office/drawing/2010/main" val="0"/>
                          </a:ext>
                        </a:extLst>
                      </a:blip>
                      <a:srcRect l="10954" t="13997" r="16431" b="13997"/>
                      <a:stretch>
                        <a:fillRect/>
                      </a:stretch>
                    </p:blipFill>
                    <p:spPr bwMode="auto">
                      <a:xfrm>
                        <a:off x="6378575" y="2276475"/>
                        <a:ext cx="506413" cy="37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4" name="Line 20"/>
          <p:cNvSpPr>
            <a:spLocks noChangeShapeType="1"/>
          </p:cNvSpPr>
          <p:nvPr/>
        </p:nvSpPr>
        <p:spPr bwMode="auto">
          <a:xfrm>
            <a:off x="3032125" y="2733675"/>
            <a:ext cx="1089025" cy="1143000"/>
          </a:xfrm>
          <a:prstGeom prst="line">
            <a:avLst/>
          </a:prstGeom>
          <a:noFill/>
          <a:ln w="9525">
            <a:solidFill>
              <a:srgbClr val="000000"/>
            </a:solidFill>
            <a:round/>
            <a:headEnd/>
            <a:tailEnd type="triangle" w="med" len="med"/>
          </a:ln>
        </p:spPr>
        <p:txBody>
          <a:bodyPr/>
          <a:lstStyle/>
          <a:p>
            <a:endParaRPr lang="ru-RU">
              <a:latin typeface="Times New Roman" pitchFamily="18" charset="0"/>
              <a:cs typeface="Times New Roman" pitchFamily="18" charset="0"/>
            </a:endParaRPr>
          </a:p>
        </p:txBody>
      </p:sp>
      <p:sp>
        <p:nvSpPr>
          <p:cNvPr id="2065" name="Line 21"/>
          <p:cNvSpPr>
            <a:spLocks noChangeShapeType="1"/>
          </p:cNvSpPr>
          <p:nvPr/>
        </p:nvSpPr>
        <p:spPr bwMode="auto">
          <a:xfrm flipH="1">
            <a:off x="5095875" y="2733675"/>
            <a:ext cx="968375" cy="1143000"/>
          </a:xfrm>
          <a:prstGeom prst="line">
            <a:avLst/>
          </a:prstGeom>
          <a:noFill/>
          <a:ln w="9525">
            <a:solidFill>
              <a:srgbClr val="000000"/>
            </a:solidFill>
            <a:round/>
            <a:headEnd/>
            <a:tailEnd type="triangle" w="med" len="med"/>
          </a:ln>
        </p:spPr>
        <p:txBody>
          <a:bodyPr/>
          <a:lstStyle/>
          <a:p>
            <a:endParaRPr lang="ru-RU">
              <a:latin typeface="Times New Roman" pitchFamily="18" charset="0"/>
              <a:cs typeface="Times New Roman" pitchFamily="18" charset="0"/>
            </a:endParaRPr>
          </a:p>
        </p:txBody>
      </p:sp>
      <p:sp>
        <p:nvSpPr>
          <p:cNvPr id="2066" name="Text Box 22"/>
          <p:cNvSpPr txBox="1">
            <a:spLocks noChangeArrowheads="1"/>
          </p:cNvSpPr>
          <p:nvPr/>
        </p:nvSpPr>
        <p:spPr bwMode="auto">
          <a:xfrm>
            <a:off x="3635375" y="2636838"/>
            <a:ext cx="1579563" cy="342900"/>
          </a:xfrm>
          <a:prstGeom prst="rect">
            <a:avLst/>
          </a:prstGeom>
          <a:solidFill>
            <a:srgbClr val="FFFFFF"/>
          </a:solidFill>
          <a:ln w="9525">
            <a:noFill/>
            <a:miter lim="800000"/>
            <a:headEnd/>
            <a:tailEnd/>
          </a:ln>
        </p:spPr>
        <p:txBody>
          <a:bodyPr/>
          <a:lstStyle/>
          <a:p>
            <a:pPr lvl="1">
              <a:lnSpc>
                <a:spcPct val="100000"/>
              </a:lnSpc>
            </a:pPr>
            <a:r>
              <a:rPr lang="ru-RU" sz="1200">
                <a:solidFill>
                  <a:schemeClr val="tx1"/>
                </a:solidFill>
                <a:latin typeface="Times New Roman" pitchFamily="18" charset="0"/>
                <a:cs typeface="Times New Roman" pitchFamily="18" charset="0"/>
              </a:rPr>
              <a:t>медиатор</a:t>
            </a:r>
            <a:endParaRPr lang="ru-RU">
              <a:solidFill>
                <a:schemeClr val="tx1"/>
              </a:solidFill>
              <a:latin typeface="Times New Roman" pitchFamily="18" charset="0"/>
              <a:cs typeface="Times New Roman" pitchFamily="18" charset="0"/>
            </a:endParaRPr>
          </a:p>
        </p:txBody>
      </p:sp>
      <p:sp>
        <p:nvSpPr>
          <p:cNvPr id="2067" name="Line 23"/>
          <p:cNvSpPr>
            <a:spLocks noChangeShapeType="1"/>
          </p:cNvSpPr>
          <p:nvPr/>
        </p:nvSpPr>
        <p:spPr bwMode="auto">
          <a:xfrm>
            <a:off x="4879975" y="2619375"/>
            <a:ext cx="727075" cy="457200"/>
          </a:xfrm>
          <a:prstGeom prst="line">
            <a:avLst/>
          </a:prstGeom>
          <a:noFill/>
          <a:ln w="9525">
            <a:solidFill>
              <a:srgbClr val="000000"/>
            </a:solidFill>
            <a:round/>
            <a:headEnd/>
            <a:tailEnd type="triangle" w="med" len="med"/>
          </a:ln>
        </p:spPr>
        <p:txBody>
          <a:bodyPr/>
          <a:lstStyle/>
          <a:p>
            <a:endParaRPr lang="ru-RU">
              <a:latin typeface="Times New Roman" pitchFamily="18" charset="0"/>
              <a:cs typeface="Times New Roman" pitchFamily="18" charset="0"/>
            </a:endParaRPr>
          </a:p>
        </p:txBody>
      </p:sp>
      <p:sp>
        <p:nvSpPr>
          <p:cNvPr id="2068" name="Line 24"/>
          <p:cNvSpPr>
            <a:spLocks noChangeShapeType="1"/>
          </p:cNvSpPr>
          <p:nvPr/>
        </p:nvSpPr>
        <p:spPr bwMode="auto">
          <a:xfrm flipH="1">
            <a:off x="3508375" y="2619375"/>
            <a:ext cx="727075" cy="457200"/>
          </a:xfrm>
          <a:prstGeom prst="line">
            <a:avLst/>
          </a:prstGeom>
          <a:noFill/>
          <a:ln w="9525">
            <a:solidFill>
              <a:srgbClr val="000000"/>
            </a:solidFill>
            <a:round/>
            <a:headEnd/>
            <a:tailEnd type="triangle" w="med" len="med"/>
          </a:ln>
        </p:spPr>
        <p:txBody>
          <a:bodyPr/>
          <a:lstStyle/>
          <a:p>
            <a:endParaRPr lang="ru-RU">
              <a:latin typeface="Times New Roman" pitchFamily="18" charset="0"/>
              <a:cs typeface="Times New Roman" pitchFamily="18" charset="0"/>
            </a:endParaRPr>
          </a:p>
        </p:txBody>
      </p:sp>
      <p:sp>
        <p:nvSpPr>
          <p:cNvPr id="2069" name="Text Box 25"/>
          <p:cNvSpPr txBox="1">
            <a:spLocks noChangeArrowheads="1"/>
          </p:cNvSpPr>
          <p:nvPr/>
        </p:nvSpPr>
        <p:spPr bwMode="auto">
          <a:xfrm>
            <a:off x="1619672" y="5373216"/>
            <a:ext cx="6192688" cy="461665"/>
          </a:xfrm>
          <a:prstGeom prst="rect">
            <a:avLst/>
          </a:prstGeom>
          <a:noFill/>
          <a:ln w="12700" cap="sq">
            <a:noFill/>
            <a:miter lim="800000"/>
            <a:headEnd type="none" w="sm" len="sm"/>
            <a:tailEnd type="none" w="sm" len="sm"/>
          </a:ln>
          <a:effectLst>
            <a:prstShdw prst="shdw13" dist="53882" dir="13500000">
              <a:schemeClr val="bg2">
                <a:alpha val="50000"/>
              </a:schemeClr>
            </a:prstShdw>
          </a:effectLst>
        </p:spPr>
        <p:txBody>
          <a:bodyPr wrap="square">
            <a:spAutoFit/>
          </a:bodyPr>
          <a:lstStyle/>
          <a:p>
            <a:pPr algn="ctr">
              <a:lnSpc>
                <a:spcPct val="100000"/>
              </a:lnSpc>
              <a:spcBef>
                <a:spcPct val="50000"/>
              </a:spcBef>
            </a:pPr>
            <a:r>
              <a:rPr lang="ru-RU" sz="2400" b="1" dirty="0">
                <a:solidFill>
                  <a:srgbClr val="FF0000"/>
                </a:solidFill>
                <a:latin typeface="Times New Roman" pitchFamily="18" charset="0"/>
                <a:cs typeface="Times New Roman" pitchFamily="18" charset="0"/>
              </a:rPr>
              <a:t> «Лестница» восстановительной медиации</a:t>
            </a:r>
          </a:p>
        </p:txBody>
      </p:sp>
      <p:pic>
        <p:nvPicPr>
          <p:cNvPr id="2" name="Picture 6" descr="http://dyvensvit.org/media/gallery/full/m/y/myrjany18vchat1818sja18buty18providnykamy.png"/>
          <p:cNvPicPr>
            <a:picLocks noChangeAspect="1" noChangeArrowheads="1"/>
          </p:cNvPicPr>
          <p:nvPr/>
        </p:nvPicPr>
        <p:blipFill>
          <a:blip r:embed="rId7" cstate="print"/>
          <a:srcRect/>
          <a:stretch>
            <a:fillRect/>
          </a:stretch>
        </p:blipFill>
        <p:spPr bwMode="auto">
          <a:xfrm>
            <a:off x="6948264" y="188640"/>
            <a:ext cx="1896143" cy="2355607"/>
          </a:xfrm>
          <a:prstGeom prst="rect">
            <a:avLst/>
          </a:prstGeom>
          <a:noFill/>
        </p:spPr>
      </p:pic>
      <p:sp>
        <p:nvSpPr>
          <p:cNvPr id="25" name="Прямоугольник 24"/>
          <p:cNvSpPr/>
          <p:nvPr/>
        </p:nvSpPr>
        <p:spPr>
          <a:xfrm>
            <a:off x="899592" y="404664"/>
            <a:ext cx="5976664" cy="1440587"/>
          </a:xfrm>
          <a:prstGeom prst="rect">
            <a:avLst/>
          </a:prstGeom>
        </p:spPr>
        <p:txBody>
          <a:bodyPr wrap="square">
            <a:spAutoFit/>
          </a:bodyPr>
          <a:lstStyle/>
          <a:p>
            <a:pPr marL="709613" lvl="1" indent="-252413" algn="ctr">
              <a:lnSpc>
                <a:spcPct val="85000"/>
              </a:lnSpc>
              <a:spcBef>
                <a:spcPts val="700"/>
              </a:spcBef>
              <a:tabLst>
                <a:tab pos="709613" algn="l"/>
                <a:tab pos="1157288" algn="l"/>
                <a:tab pos="1606550" algn="l"/>
                <a:tab pos="2055813"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Lst>
            </a:pPr>
            <a:r>
              <a:rPr lang="ru-RU" sz="2400" dirty="0" smtClean="0">
                <a:solidFill>
                  <a:srgbClr val="000000"/>
                </a:solidFill>
                <a:latin typeface="Times New Roman" pitchFamily="18" charset="0"/>
                <a:cs typeface="Times New Roman" pitchFamily="18" charset="0"/>
              </a:rPr>
              <a:t>	</a:t>
            </a:r>
            <a:r>
              <a:rPr lang="en-GB" sz="2400" dirty="0" err="1" smtClean="0">
                <a:solidFill>
                  <a:srgbClr val="000000"/>
                </a:solidFill>
                <a:latin typeface="Times New Roman" pitchFamily="18" charset="0"/>
                <a:cs typeface="Times New Roman" pitchFamily="18" charset="0"/>
              </a:rPr>
              <a:t>Чтобы</a:t>
            </a:r>
            <a:r>
              <a:rPr lang="en-GB" sz="2400" dirty="0" smtClean="0">
                <a:solidFill>
                  <a:srgbClr val="000000"/>
                </a:solidFill>
                <a:latin typeface="Times New Roman" pitchFamily="18" charset="0"/>
                <a:cs typeface="Times New Roman" pitchFamily="18" charset="0"/>
              </a:rPr>
              <a:t> </a:t>
            </a:r>
            <a:r>
              <a:rPr lang="en-GB" sz="2400" dirty="0" err="1" smtClean="0">
                <a:solidFill>
                  <a:srgbClr val="000000"/>
                </a:solidFill>
                <a:latin typeface="Times New Roman" pitchFamily="18" charset="0"/>
                <a:cs typeface="Times New Roman" pitchFamily="18" charset="0"/>
              </a:rPr>
              <a:t>процесс</a:t>
            </a:r>
            <a:r>
              <a:rPr lang="en-GB" sz="2400" dirty="0" smtClean="0">
                <a:solidFill>
                  <a:srgbClr val="000000"/>
                </a:solidFill>
                <a:latin typeface="Times New Roman" pitchFamily="18" charset="0"/>
                <a:cs typeface="Times New Roman" pitchFamily="18" charset="0"/>
              </a:rPr>
              <a:t> </a:t>
            </a:r>
            <a:r>
              <a:rPr lang="en-GB" sz="2400" dirty="0" err="1" smtClean="0">
                <a:solidFill>
                  <a:srgbClr val="000000"/>
                </a:solidFill>
                <a:latin typeface="Times New Roman" pitchFamily="18" charset="0"/>
                <a:cs typeface="Times New Roman" pitchFamily="18" charset="0"/>
              </a:rPr>
              <a:t>медиации</a:t>
            </a:r>
            <a:r>
              <a:rPr lang="en-GB" sz="2400" dirty="0" smtClean="0">
                <a:solidFill>
                  <a:srgbClr val="000000"/>
                </a:solidFill>
                <a:latin typeface="Times New Roman" pitchFamily="18" charset="0"/>
                <a:cs typeface="Times New Roman" pitchFamily="18" charset="0"/>
              </a:rPr>
              <a:t> </a:t>
            </a:r>
            <a:r>
              <a:rPr lang="ru-RU" sz="2400" dirty="0" smtClean="0">
                <a:solidFill>
                  <a:srgbClr val="000000"/>
                </a:solidFill>
                <a:latin typeface="Times New Roman" pitchFamily="18" charset="0"/>
                <a:cs typeface="Times New Roman" pitchFamily="18" charset="0"/>
              </a:rPr>
              <a:t> не </a:t>
            </a:r>
            <a:r>
              <a:rPr lang="en-GB" sz="2400" dirty="0" err="1" smtClean="0">
                <a:solidFill>
                  <a:srgbClr val="000000"/>
                </a:solidFill>
                <a:latin typeface="Times New Roman" pitchFamily="18" charset="0"/>
                <a:cs typeface="Times New Roman" pitchFamily="18" charset="0"/>
              </a:rPr>
              <a:t>был</a:t>
            </a:r>
            <a:r>
              <a:rPr lang="en-GB" sz="2400" dirty="0" smtClean="0">
                <a:solidFill>
                  <a:srgbClr val="000000"/>
                </a:solidFill>
                <a:latin typeface="Times New Roman" pitchFamily="18" charset="0"/>
                <a:cs typeface="Times New Roman" pitchFamily="18" charset="0"/>
              </a:rPr>
              <a:t>  </a:t>
            </a:r>
            <a:r>
              <a:rPr lang="en-GB" sz="2400" dirty="0" err="1" smtClean="0">
                <a:solidFill>
                  <a:srgbClr val="000000"/>
                </a:solidFill>
                <a:latin typeface="Times New Roman" pitchFamily="18" charset="0"/>
                <a:cs typeface="Times New Roman" pitchFamily="18" charset="0"/>
              </a:rPr>
              <a:t>случайным</a:t>
            </a:r>
            <a:r>
              <a:rPr lang="en-GB" sz="2400" dirty="0" smtClean="0">
                <a:solidFill>
                  <a:srgbClr val="000000"/>
                </a:solidFill>
                <a:latin typeface="Times New Roman" pitchFamily="18" charset="0"/>
                <a:cs typeface="Times New Roman" pitchFamily="18" charset="0"/>
              </a:rPr>
              <a:t> и </a:t>
            </a:r>
            <a:r>
              <a:rPr lang="en-GB" sz="2400" dirty="0" err="1" smtClean="0">
                <a:solidFill>
                  <a:srgbClr val="000000"/>
                </a:solidFill>
                <a:latin typeface="Times New Roman" pitchFamily="18" charset="0"/>
                <a:cs typeface="Times New Roman" pitchFamily="18" charset="0"/>
              </a:rPr>
              <a:t>ситуативным</a:t>
            </a:r>
            <a:r>
              <a:rPr lang="en-GB" sz="2400" dirty="0" smtClean="0">
                <a:solidFill>
                  <a:srgbClr val="000000"/>
                </a:solidFill>
                <a:latin typeface="Times New Roman" pitchFamily="18" charset="0"/>
                <a:cs typeface="Times New Roman" pitchFamily="18" charset="0"/>
              </a:rPr>
              <a:t>, </a:t>
            </a:r>
            <a:endParaRPr lang="ru-RU" sz="2400" dirty="0" smtClean="0">
              <a:solidFill>
                <a:srgbClr val="000000"/>
              </a:solidFill>
              <a:latin typeface="Times New Roman" pitchFamily="18" charset="0"/>
              <a:cs typeface="Times New Roman" pitchFamily="18" charset="0"/>
            </a:endParaRPr>
          </a:p>
          <a:p>
            <a:pPr marL="709613" lvl="1" indent="-252413" algn="ctr">
              <a:lnSpc>
                <a:spcPct val="85000"/>
              </a:lnSpc>
              <a:spcBef>
                <a:spcPts val="700"/>
              </a:spcBef>
              <a:tabLst>
                <a:tab pos="709613" algn="l"/>
                <a:tab pos="1157288" algn="l"/>
                <a:tab pos="1606550" algn="l"/>
                <a:tab pos="2055813"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Lst>
            </a:pPr>
            <a:r>
              <a:rPr lang="ru-RU" sz="2400" dirty="0">
                <a:solidFill>
                  <a:srgbClr val="000000"/>
                </a:solidFill>
                <a:latin typeface="Times New Roman" pitchFamily="18" charset="0"/>
                <a:cs typeface="Times New Roman" pitchFamily="18" charset="0"/>
              </a:rPr>
              <a:t>	</a:t>
            </a:r>
            <a:r>
              <a:rPr lang="en-GB" sz="2400" dirty="0" err="1" smtClean="0">
                <a:solidFill>
                  <a:srgbClr val="000000"/>
                </a:solidFill>
                <a:latin typeface="Times New Roman" pitchFamily="18" charset="0"/>
                <a:cs typeface="Times New Roman" pitchFamily="18" charset="0"/>
              </a:rPr>
              <a:t>важно</a:t>
            </a:r>
            <a:r>
              <a:rPr lang="en-GB" sz="2400" dirty="0" smtClean="0">
                <a:solidFill>
                  <a:srgbClr val="000000"/>
                </a:solidFill>
                <a:latin typeface="Times New Roman" pitchFamily="18" charset="0"/>
                <a:cs typeface="Times New Roman" pitchFamily="18" charset="0"/>
              </a:rPr>
              <a:t> </a:t>
            </a:r>
            <a:r>
              <a:rPr lang="en-GB" sz="2400" dirty="0" err="1" smtClean="0">
                <a:solidFill>
                  <a:srgbClr val="000000"/>
                </a:solidFill>
                <a:latin typeface="Times New Roman" pitchFamily="18" charset="0"/>
                <a:cs typeface="Times New Roman" pitchFamily="18" charset="0"/>
              </a:rPr>
              <a:t>вписать</a:t>
            </a:r>
            <a:r>
              <a:rPr lang="en-GB" sz="2400" dirty="0" smtClean="0">
                <a:solidFill>
                  <a:srgbClr val="000000"/>
                </a:solidFill>
                <a:latin typeface="Times New Roman" pitchFamily="18" charset="0"/>
                <a:cs typeface="Times New Roman" pitchFamily="18" charset="0"/>
              </a:rPr>
              <a:t> </a:t>
            </a:r>
            <a:r>
              <a:rPr lang="ru-RU" sz="2400" dirty="0" smtClean="0">
                <a:solidFill>
                  <a:srgbClr val="000000"/>
                </a:solidFill>
                <a:latin typeface="Times New Roman" pitchFamily="18" charset="0"/>
                <a:cs typeface="Times New Roman" pitchFamily="18" charset="0"/>
              </a:rPr>
              <a:t>службу </a:t>
            </a:r>
            <a:r>
              <a:rPr lang="en-GB" sz="2400" dirty="0" err="1" smtClean="0">
                <a:solidFill>
                  <a:srgbClr val="000000"/>
                </a:solidFill>
                <a:latin typeface="Times New Roman" pitchFamily="18" charset="0"/>
                <a:cs typeface="Times New Roman" pitchFamily="18" charset="0"/>
              </a:rPr>
              <a:t>школьн</a:t>
            </a:r>
            <a:r>
              <a:rPr lang="ru-RU" sz="2400" dirty="0" smtClean="0">
                <a:solidFill>
                  <a:srgbClr val="000000"/>
                </a:solidFill>
                <a:latin typeface="Times New Roman" pitchFamily="18" charset="0"/>
                <a:cs typeface="Times New Roman" pitchFamily="18" charset="0"/>
              </a:rPr>
              <a:t>ой</a:t>
            </a:r>
            <a:r>
              <a:rPr lang="en-GB" sz="2400" dirty="0" smtClean="0">
                <a:solidFill>
                  <a:srgbClr val="000000"/>
                </a:solidFill>
                <a:latin typeface="Times New Roman" pitchFamily="18" charset="0"/>
                <a:cs typeface="Times New Roman" pitchFamily="18" charset="0"/>
              </a:rPr>
              <a:t> </a:t>
            </a:r>
            <a:r>
              <a:rPr lang="en-GB" sz="2400" dirty="0" err="1" smtClean="0">
                <a:solidFill>
                  <a:srgbClr val="000000"/>
                </a:solidFill>
                <a:latin typeface="Times New Roman" pitchFamily="18" charset="0"/>
                <a:cs typeface="Times New Roman" pitchFamily="18" charset="0"/>
              </a:rPr>
              <a:t>медиаци</a:t>
            </a:r>
            <a:r>
              <a:rPr lang="ru-RU" sz="2400" dirty="0" smtClean="0">
                <a:solidFill>
                  <a:srgbClr val="000000"/>
                </a:solidFill>
                <a:latin typeface="Times New Roman" pitchFamily="18" charset="0"/>
                <a:cs typeface="Times New Roman" pitchFamily="18" charset="0"/>
              </a:rPr>
              <a:t>и</a:t>
            </a:r>
            <a:r>
              <a:rPr lang="en-GB" sz="2400" dirty="0" smtClean="0">
                <a:solidFill>
                  <a:srgbClr val="000000"/>
                </a:solidFill>
                <a:latin typeface="Times New Roman" pitchFamily="18" charset="0"/>
                <a:cs typeface="Times New Roman" pitchFamily="18" charset="0"/>
              </a:rPr>
              <a:t> в </a:t>
            </a:r>
            <a:r>
              <a:rPr lang="en-GB" sz="2400" dirty="0" err="1" smtClean="0">
                <a:solidFill>
                  <a:srgbClr val="000000"/>
                </a:solidFill>
                <a:latin typeface="Times New Roman" pitchFamily="18" charset="0"/>
                <a:cs typeface="Times New Roman" pitchFamily="18" charset="0"/>
              </a:rPr>
              <a:t>структуру</a:t>
            </a:r>
            <a:r>
              <a:rPr lang="en-GB" sz="2400" dirty="0" smtClean="0">
                <a:solidFill>
                  <a:srgbClr val="000000"/>
                </a:solidFill>
                <a:latin typeface="Times New Roman" pitchFamily="18" charset="0"/>
                <a:cs typeface="Times New Roman" pitchFamily="18" charset="0"/>
              </a:rPr>
              <a:t> </a:t>
            </a:r>
            <a:r>
              <a:rPr lang="en-GB" sz="2400" dirty="0" err="1" smtClean="0">
                <a:solidFill>
                  <a:srgbClr val="000000"/>
                </a:solidFill>
                <a:latin typeface="Times New Roman" pitchFamily="18" charset="0"/>
                <a:cs typeface="Times New Roman" pitchFamily="18" charset="0"/>
              </a:rPr>
              <a:t>школы</a:t>
            </a:r>
            <a:r>
              <a:rPr lang="en-GB" sz="2400" dirty="0" smtClean="0">
                <a:solidFill>
                  <a:srgbClr val="000000"/>
                </a:solidFill>
                <a:latin typeface="Times New Roman" pitchFamily="18" charset="0"/>
                <a:cs typeface="Times New Roman" pitchFamily="18" charset="0"/>
              </a:rPr>
              <a:t>. </a:t>
            </a:r>
            <a:endParaRPr lang="en-GB" sz="2400" dirty="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endParaRPr lang="ru-RU" dirty="0">
              <a:latin typeface="Times New Roman" pitchFamily="18" charset="0"/>
              <a:cs typeface="Times New Roman" pitchFamily="18" charset="0"/>
            </a:endParaRPr>
          </a:p>
        </p:txBody>
      </p:sp>
      <p:sp>
        <p:nvSpPr>
          <p:cNvPr id="2" name="Заголовок 1"/>
          <p:cNvSpPr>
            <a:spLocks noGrp="1"/>
          </p:cNvSpPr>
          <p:nvPr>
            <p:ph type="title"/>
          </p:nvPr>
        </p:nvSpPr>
        <p:spPr/>
        <p:txBody>
          <a:bodyPr/>
          <a:lstStyle/>
          <a:p>
            <a:endParaRPr lang="ru-RU">
              <a:latin typeface="Times New Roman" pitchFamily="18" charset="0"/>
              <a:cs typeface="Times New Roman" pitchFamily="18" charset="0"/>
            </a:endParaRPr>
          </a:p>
        </p:txBody>
      </p:sp>
      <p:pic>
        <p:nvPicPr>
          <p:cNvPr id="51202" name="Picture 2" descr="http://sosh2.ru/pinayeva_a_a/shsp.jpg"/>
          <p:cNvPicPr>
            <a:picLocks noChangeAspect="1" noChangeArrowheads="1"/>
          </p:cNvPicPr>
          <p:nvPr/>
        </p:nvPicPr>
        <p:blipFill>
          <a:blip r:embed="rId2" cstate="print"/>
          <a:srcRect/>
          <a:stretch>
            <a:fillRect/>
          </a:stretch>
        </p:blipFill>
        <p:spPr bwMode="auto">
          <a:xfrm>
            <a:off x="0" y="188640"/>
            <a:ext cx="9147024" cy="648072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endParaRPr lang="ru-RU">
              <a:latin typeface="Times New Roman" pitchFamily="18" charset="0"/>
              <a:cs typeface="Times New Roman" pitchFamily="18" charset="0"/>
            </a:endParaRPr>
          </a:p>
        </p:txBody>
      </p:sp>
      <p:sp>
        <p:nvSpPr>
          <p:cNvPr id="2" name="Заголовок 1"/>
          <p:cNvSpPr>
            <a:spLocks noGrp="1"/>
          </p:cNvSpPr>
          <p:nvPr>
            <p:ph type="title"/>
          </p:nvPr>
        </p:nvSpPr>
        <p:spPr/>
        <p:txBody>
          <a:bodyPr/>
          <a:lstStyle/>
          <a:p>
            <a:endParaRPr lang="ru-RU">
              <a:latin typeface="Times New Roman" pitchFamily="18" charset="0"/>
              <a:cs typeface="Times New Roman" pitchFamily="18" charset="0"/>
            </a:endParaRPr>
          </a:p>
        </p:txBody>
      </p:sp>
      <p:pic>
        <p:nvPicPr>
          <p:cNvPr id="52226" name="Picture 2" descr="http://ouluz2.omr.obr55.ru/files/2015/04/med2.png"/>
          <p:cNvPicPr>
            <a:picLocks noChangeAspect="1" noChangeArrowheads="1"/>
          </p:cNvPicPr>
          <p:nvPr/>
        </p:nvPicPr>
        <p:blipFill>
          <a:blip r:embed="rId2" cstate="print"/>
          <a:srcRect/>
          <a:stretch>
            <a:fillRect/>
          </a:stretch>
        </p:blipFill>
        <p:spPr bwMode="auto">
          <a:xfrm>
            <a:off x="179512" y="764704"/>
            <a:ext cx="8760869" cy="5633814"/>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771800" y="1052736"/>
            <a:ext cx="5915000" cy="5073427"/>
          </a:xfrm>
        </p:spPr>
        <p:txBody>
          <a:bodyPr>
            <a:normAutofit fontScale="77500" lnSpcReduction="20000"/>
          </a:bodyPr>
          <a:lstStyle/>
          <a:p>
            <a:r>
              <a:rPr lang="ru-RU" dirty="0" smtClean="0">
                <a:latin typeface="Times New Roman" pitchFamily="18" charset="0"/>
                <a:cs typeface="Times New Roman" pitchFamily="18" charset="0"/>
              </a:rPr>
              <a:t>Книга представляет собой краткий, но при этом всесторонний обзор, который позволяет получить ответы на многие вопросы, возникающие в практической медиации, показывает разнообразие правовой регламентации, развитие профессии в этой сфере, взаимодействие с судебной системой и пр.</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Издание может использоваться и в качестве учебного пособия для обучения медиации, и для научно-исследовательской работы. Будет полезным для медиаторов на любом этапе карьеры, для судей, арбитров, адвокатов, преподавателей юридических вузов и тренеров по медиации. Пригодится всем, кто хочет увеличить свой запас знаний в области урегулирования споров.</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Автор: Кимберли Ковач</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Год выпуска: 2013</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Издательство: </a:t>
            </a:r>
            <a:r>
              <a:rPr lang="ru-RU" dirty="0" err="1" smtClean="0">
                <a:latin typeface="Times New Roman" pitchFamily="18" charset="0"/>
                <a:cs typeface="Times New Roman" pitchFamily="18" charset="0"/>
                <a:hlinkClick r:id="rId2"/>
              </a:rPr>
              <a:t>Инфотропик</a:t>
            </a:r>
            <a:endParaRPr lang="ru-RU" dirty="0" smtClean="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sp>
        <p:nvSpPr>
          <p:cNvPr id="2" name="Заголовок 1"/>
          <p:cNvSpPr>
            <a:spLocks noGrp="1"/>
          </p:cNvSpPr>
          <p:nvPr>
            <p:ph type="title"/>
          </p:nvPr>
        </p:nvSpPr>
        <p:spPr>
          <a:xfrm>
            <a:off x="457200" y="274638"/>
            <a:ext cx="8229600" cy="634082"/>
          </a:xfrm>
        </p:spPr>
        <p:txBody>
          <a:bodyPr>
            <a:normAutofit fontScale="90000"/>
          </a:bodyPr>
          <a:lstStyle/>
          <a:p>
            <a:r>
              <a:rPr lang="ru-RU" dirty="0" smtClean="0">
                <a:latin typeface="Times New Roman" pitchFamily="18" charset="0"/>
                <a:cs typeface="Times New Roman" pitchFamily="18" charset="0"/>
              </a:rPr>
              <a:t>Советуем прочитать</a:t>
            </a:r>
            <a:endParaRPr lang="ru-RU" dirty="0">
              <a:latin typeface="Times New Roman" pitchFamily="18" charset="0"/>
              <a:cs typeface="Times New Roman" pitchFamily="18" charset="0"/>
            </a:endParaRPr>
          </a:p>
        </p:txBody>
      </p:sp>
      <p:pic>
        <p:nvPicPr>
          <p:cNvPr id="4" name="Picture 2" descr="http://mediators.ru/upload/image/books/medium/61.jpg"/>
          <p:cNvPicPr>
            <a:picLocks noChangeAspect="1" noChangeArrowheads="1"/>
          </p:cNvPicPr>
          <p:nvPr/>
        </p:nvPicPr>
        <p:blipFill>
          <a:blip r:embed="rId3" cstate="print"/>
          <a:srcRect/>
          <a:stretch>
            <a:fillRect/>
          </a:stretch>
        </p:blipFill>
        <p:spPr bwMode="auto">
          <a:xfrm>
            <a:off x="0" y="1124744"/>
            <a:ext cx="3048000" cy="478155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72067" y="2132856"/>
            <a:ext cx="7408333" cy="3993307"/>
          </a:xfrm>
        </p:spPr>
        <p:txBody>
          <a:bodyPr>
            <a:normAutofit/>
          </a:bodyPr>
          <a:lstStyle/>
          <a:p>
            <a:pPr>
              <a:buNone/>
            </a:pPr>
            <a:r>
              <a:rPr lang="ru-RU" b="1" dirty="0" smtClean="0">
                <a:solidFill>
                  <a:schemeClr val="tx2">
                    <a:lumMod val="75000"/>
                  </a:schemeClr>
                </a:solidFill>
                <a:latin typeface="Times New Roman" pitchFamily="18" charset="0"/>
                <a:cs typeface="Times New Roman" pitchFamily="18" charset="0"/>
              </a:rPr>
              <a:t>Необходимы:</a:t>
            </a:r>
          </a:p>
          <a:p>
            <a:pPr>
              <a:buFontTx/>
              <a:buChar char="-"/>
            </a:pPr>
            <a:r>
              <a:rPr lang="ru-RU" b="1" dirty="0" smtClean="0">
                <a:solidFill>
                  <a:schemeClr val="tx2">
                    <a:lumMod val="75000"/>
                  </a:schemeClr>
                </a:solidFill>
                <a:latin typeface="Times New Roman" pitchFamily="18" charset="0"/>
                <a:cs typeface="Times New Roman" pitchFamily="18" charset="0"/>
              </a:rPr>
              <a:t>разработка и внедрение новых принципов существования человечества;</a:t>
            </a:r>
          </a:p>
          <a:p>
            <a:pPr>
              <a:buFontTx/>
              <a:buChar char="-"/>
            </a:pPr>
            <a:r>
              <a:rPr lang="ru-RU" b="1" dirty="0" smtClean="0">
                <a:solidFill>
                  <a:schemeClr val="tx2">
                    <a:lumMod val="75000"/>
                  </a:schemeClr>
                </a:solidFill>
                <a:latin typeface="Times New Roman" pitchFamily="18" charset="0"/>
                <a:cs typeface="Times New Roman" pitchFamily="18" charset="0"/>
              </a:rPr>
              <a:t>инновационные виды коммуникационных технологий;</a:t>
            </a:r>
          </a:p>
          <a:p>
            <a:pPr>
              <a:buNone/>
            </a:pPr>
            <a:r>
              <a:rPr lang="ru-RU" b="1" dirty="0" smtClean="0">
                <a:solidFill>
                  <a:schemeClr val="tx2">
                    <a:lumMod val="75000"/>
                  </a:schemeClr>
                </a:solidFill>
                <a:latin typeface="Times New Roman" pitchFamily="18" charset="0"/>
                <a:cs typeface="Times New Roman" pitchFamily="18" charset="0"/>
              </a:rPr>
              <a:t>- 	</a:t>
            </a:r>
            <a:r>
              <a:rPr lang="ru-RU" b="1" dirty="0" err="1" smtClean="0">
                <a:solidFill>
                  <a:schemeClr val="tx2">
                    <a:lumMod val="75000"/>
                  </a:schemeClr>
                </a:solidFill>
                <a:latin typeface="Times New Roman" pitchFamily="18" charset="0"/>
                <a:cs typeface="Times New Roman" pitchFamily="18" charset="0"/>
              </a:rPr>
              <a:t>гуманизация</a:t>
            </a:r>
            <a:r>
              <a:rPr lang="ru-RU" b="1" dirty="0" smtClean="0">
                <a:solidFill>
                  <a:schemeClr val="tx2">
                    <a:lumMod val="75000"/>
                  </a:schemeClr>
                </a:solidFill>
                <a:latin typeface="Times New Roman" pitchFamily="18" charset="0"/>
                <a:cs typeface="Times New Roman" pitchFamily="18" charset="0"/>
              </a:rPr>
              <a:t> образования как построение отношений участников образовательного процесса на основе взаимоуважения.</a:t>
            </a:r>
          </a:p>
          <a:p>
            <a:endParaRPr lang="ru-RU" dirty="0">
              <a:latin typeface="Times New Roman" pitchFamily="18" charset="0"/>
              <a:cs typeface="Times New Roman" pitchFamily="18" charset="0"/>
            </a:endParaRPr>
          </a:p>
        </p:txBody>
      </p:sp>
      <p:sp>
        <p:nvSpPr>
          <p:cNvPr id="2" name="Заголовок 1"/>
          <p:cNvSpPr>
            <a:spLocks noGrp="1"/>
          </p:cNvSpPr>
          <p:nvPr>
            <p:ph type="title"/>
          </p:nvPr>
        </p:nvSpPr>
        <p:spPr/>
        <p:txBody>
          <a:bodyPr/>
          <a:lstStyle/>
          <a:p>
            <a:r>
              <a:rPr lang="ru-RU" dirty="0" smtClean="0">
                <a:latin typeface="Times New Roman" pitchFamily="18" charset="0"/>
                <a:cs typeface="Times New Roman" pitchFamily="18" charset="0"/>
              </a:rPr>
              <a:t>Требования времени</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131840" y="476672"/>
            <a:ext cx="5554960" cy="6120680"/>
          </a:xfrm>
        </p:spPr>
        <p:txBody>
          <a:bodyPr>
            <a:normAutofit fontScale="70000" lnSpcReduction="20000"/>
          </a:bodyPr>
          <a:lstStyle/>
          <a:p>
            <a:r>
              <a:rPr lang="ru-RU" dirty="0" smtClean="0">
                <a:latin typeface="Times New Roman" pitchFamily="18" charset="0"/>
                <a:cs typeface="Times New Roman" pitchFamily="18" charset="0"/>
              </a:rPr>
              <a:t>Хороший учитель ориентирован на достижение стандартов обучения, на достижение определенных результатов обучения как на то, что определяет эффективность его работы. Стандарты обучения являются предметом формального контроля эффективности его работы. Однако, как достигать стандартов, каким образом строить взаимоотношения с учениками для хорошей продуктивной работы, учитель решает сам.</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Та часть работы учителя, которая реализуется через метод и методику преподавания, в последнее время стала предметом пристального рассмотрения как со стороны администраторов образования, так и со стороны самих учителей. Фактически признается, что коммуникация, например, является в некотором смысле самостоятельным содержанием образования, едва ли не более важным, чем предмет, который преподает учитель.</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Разработчики: </a:t>
            </a:r>
            <a:r>
              <a:rPr lang="ru-RU" dirty="0" err="1" smtClean="0">
                <a:latin typeface="Times New Roman" pitchFamily="18" charset="0"/>
                <a:cs typeface="Times New Roman" pitchFamily="18" charset="0"/>
              </a:rPr>
              <a:t>Сергоманов</a:t>
            </a:r>
            <a:r>
              <a:rPr lang="ru-RU" dirty="0" smtClean="0">
                <a:latin typeface="Times New Roman" pitchFamily="18" charset="0"/>
                <a:cs typeface="Times New Roman" pitchFamily="18" charset="0"/>
              </a:rPr>
              <a:t> П.А., </a:t>
            </a:r>
            <a:r>
              <a:rPr lang="ru-RU" dirty="0" err="1" smtClean="0">
                <a:latin typeface="Times New Roman" pitchFamily="18" charset="0"/>
                <a:cs typeface="Times New Roman" pitchFamily="18" charset="0"/>
              </a:rPr>
              <a:t>Юсфин</a:t>
            </a:r>
            <a:r>
              <a:rPr lang="ru-RU" dirty="0" smtClean="0">
                <a:latin typeface="Times New Roman" pitchFamily="18" charset="0"/>
                <a:cs typeface="Times New Roman" pitchFamily="18" charset="0"/>
              </a:rPr>
              <a:t> С.М.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Материалы разработаны в центре «Лучшее в образовании» </a:t>
            </a:r>
            <a:r>
              <a:rPr lang="ru-RU" dirty="0" err="1" smtClean="0">
                <a:latin typeface="Times New Roman" pitchFamily="18" charset="0"/>
                <a:cs typeface="Times New Roman" pitchFamily="18" charset="0"/>
              </a:rPr>
              <a:t>Индианского</a:t>
            </a:r>
            <a:r>
              <a:rPr lang="ru-RU" dirty="0" smtClean="0">
                <a:latin typeface="Times New Roman" pitchFamily="18" charset="0"/>
                <a:cs typeface="Times New Roman" pitchFamily="18" charset="0"/>
              </a:rPr>
              <a:t> университета, США в рамках совместного проекта АСПРЯЛ и МАРИОС при финансовой поддержке USID в рамках программ USAID (1998 год)</a:t>
            </a:r>
          </a:p>
          <a:p>
            <a:endParaRPr lang="ru-RU" dirty="0">
              <a:latin typeface="Times New Roman" pitchFamily="18" charset="0"/>
              <a:cs typeface="Times New Roman" pitchFamily="18" charset="0"/>
            </a:endParaRPr>
          </a:p>
        </p:txBody>
      </p:sp>
      <p:pic>
        <p:nvPicPr>
          <p:cNvPr id="4" name="Picture 2" descr="http://mediators.ru/upload/image/books/medium/66.png"/>
          <p:cNvPicPr>
            <a:picLocks noChangeAspect="1" noChangeArrowheads="1"/>
          </p:cNvPicPr>
          <p:nvPr/>
        </p:nvPicPr>
        <p:blipFill>
          <a:blip r:embed="rId2" cstate="print"/>
          <a:srcRect/>
          <a:stretch>
            <a:fillRect/>
          </a:stretch>
        </p:blipFill>
        <p:spPr bwMode="auto">
          <a:xfrm>
            <a:off x="395536" y="908720"/>
            <a:ext cx="2971800" cy="5233988"/>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43808" y="1052736"/>
            <a:ext cx="5842992" cy="5184576"/>
          </a:xfrm>
        </p:spPr>
        <p:txBody>
          <a:bodyPr>
            <a:normAutofit fontScale="85000" lnSpcReduction="20000"/>
          </a:bodyPr>
          <a:lstStyle/>
          <a:p>
            <a:r>
              <a:rPr lang="ru-RU" dirty="0" smtClean="0">
                <a:latin typeface="Times New Roman" pitchFamily="18" charset="0"/>
                <a:cs typeface="Times New Roman" pitchFamily="18" charset="0"/>
              </a:rPr>
              <a:t>В данной книге на основе двенадцатилетнего опыта раскрывается процесс создания службы примирения в образовательном учреждении, а также работа медиатора в восстановительной модели медиации. Приведены документы и дополнительные материалы, помогающие создать службу примирения и использовать восстановительные практики в образовательных учреждениях.</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Книга будет полезна практикующим медиаторам, специалистам социальных служб, сотрудникам учреждений образования, психологам и другим специалистам в области работы с конфликтами.</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Автор:</a:t>
            </a:r>
            <a:r>
              <a:rPr lang="ru-RU" b="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Антон Коновалов</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Год выпуска: 2012</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Издательство: </a:t>
            </a:r>
            <a:r>
              <a:rPr lang="ru-RU" dirty="0" smtClean="0">
                <a:latin typeface="Times New Roman" pitchFamily="18" charset="0"/>
                <a:cs typeface="Times New Roman" pitchFamily="18" charset="0"/>
                <a:hlinkClick r:id="rId2"/>
              </a:rPr>
              <a:t>MOO Центр «Судебно-правовая реформа»</a:t>
            </a:r>
            <a:endParaRPr lang="ru-RU" dirty="0" smtClean="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sp>
        <p:nvSpPr>
          <p:cNvPr id="2" name="Заголовок 1"/>
          <p:cNvSpPr>
            <a:spLocks noGrp="1"/>
          </p:cNvSpPr>
          <p:nvPr>
            <p:ph type="title"/>
          </p:nvPr>
        </p:nvSpPr>
        <p:spPr>
          <a:xfrm>
            <a:off x="457200" y="274638"/>
            <a:ext cx="8229600" cy="706090"/>
          </a:xfrm>
        </p:spPr>
        <p:txBody>
          <a:bodyPr>
            <a:normAutofit fontScale="90000"/>
          </a:bodyPr>
          <a:lstStyle/>
          <a:p>
            <a:r>
              <a:rPr lang="ru-RU" dirty="0" smtClean="0">
                <a:latin typeface="Times New Roman" pitchFamily="18" charset="0"/>
                <a:cs typeface="Times New Roman" pitchFamily="18" charset="0"/>
              </a:rPr>
              <a:t>Советуем прочитать</a:t>
            </a:r>
            <a:endParaRPr lang="ru-RU" dirty="0">
              <a:latin typeface="Times New Roman" pitchFamily="18" charset="0"/>
              <a:cs typeface="Times New Roman" pitchFamily="18" charset="0"/>
            </a:endParaRPr>
          </a:p>
        </p:txBody>
      </p:sp>
      <p:pic>
        <p:nvPicPr>
          <p:cNvPr id="4" name="Picture 2" descr="http://mediators.ru/upload/image/books/medium/55.jpg"/>
          <p:cNvPicPr>
            <a:picLocks noChangeAspect="1" noChangeArrowheads="1"/>
          </p:cNvPicPr>
          <p:nvPr/>
        </p:nvPicPr>
        <p:blipFill>
          <a:blip r:embed="rId3" cstate="print"/>
          <a:srcRect/>
          <a:stretch>
            <a:fillRect/>
          </a:stretch>
        </p:blipFill>
        <p:spPr bwMode="auto">
          <a:xfrm>
            <a:off x="0" y="1143001"/>
            <a:ext cx="3039022" cy="480628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72067" y="1844824"/>
            <a:ext cx="7408333" cy="4281339"/>
          </a:xfrm>
        </p:spPr>
        <p:txBody>
          <a:bodyPr/>
          <a:lstStyle/>
          <a:p>
            <a:pPr marL="0" indent="0">
              <a:spcBef>
                <a:spcPts val="0"/>
              </a:spcBef>
              <a:buNone/>
            </a:pPr>
            <a:r>
              <a:rPr lang="ru-RU" b="1" dirty="0" smtClean="0">
                <a:latin typeface="Times New Roman" pitchFamily="18" charset="0"/>
                <a:cs typeface="Times New Roman" pitchFamily="18" charset="0"/>
              </a:rPr>
              <a:t>В настоящее время первоочередными называются </a:t>
            </a:r>
            <a:r>
              <a:rPr lang="ru-RU" b="1" dirty="0" smtClean="0">
                <a:solidFill>
                  <a:srgbClr val="FF0000"/>
                </a:solidFill>
                <a:latin typeface="Times New Roman" pitchFamily="18" charset="0"/>
                <a:cs typeface="Times New Roman" pitchFamily="18" charset="0"/>
              </a:rPr>
              <a:t>четыре цели образования</a:t>
            </a:r>
            <a:r>
              <a:rPr lang="ru-RU" b="1" dirty="0" smtClean="0">
                <a:latin typeface="Times New Roman" pitchFamily="18" charset="0"/>
                <a:cs typeface="Times New Roman" pitchFamily="18" charset="0"/>
              </a:rPr>
              <a:t>:</a:t>
            </a:r>
          </a:p>
          <a:p>
            <a:pPr>
              <a:buNone/>
            </a:pPr>
            <a:r>
              <a:rPr lang="ru-RU" b="1" i="1" dirty="0" smtClean="0">
                <a:latin typeface="Times New Roman" pitchFamily="18" charset="0"/>
                <a:cs typeface="Times New Roman" pitchFamily="18" charset="0"/>
              </a:rPr>
              <a:t>1) научить жить вместе;</a:t>
            </a:r>
            <a:endParaRPr lang="ru-RU" b="1" dirty="0" smtClean="0">
              <a:latin typeface="Times New Roman" pitchFamily="18" charset="0"/>
              <a:cs typeface="Times New Roman" pitchFamily="18" charset="0"/>
            </a:endParaRPr>
          </a:p>
          <a:p>
            <a:pPr>
              <a:buNone/>
            </a:pPr>
            <a:r>
              <a:rPr lang="ru-RU" b="1" i="1" dirty="0" smtClean="0">
                <a:latin typeface="Times New Roman" pitchFamily="18" charset="0"/>
                <a:cs typeface="Times New Roman" pitchFamily="18" charset="0"/>
              </a:rPr>
              <a:t>2) научить получать знания;</a:t>
            </a:r>
            <a:endParaRPr lang="ru-RU" b="1" dirty="0" smtClean="0">
              <a:latin typeface="Times New Roman" pitchFamily="18" charset="0"/>
              <a:cs typeface="Times New Roman" pitchFamily="18" charset="0"/>
            </a:endParaRPr>
          </a:p>
          <a:p>
            <a:pPr>
              <a:buNone/>
            </a:pPr>
            <a:r>
              <a:rPr lang="ru-RU" b="1" i="1" dirty="0" smtClean="0">
                <a:latin typeface="Times New Roman" pitchFamily="18" charset="0"/>
                <a:cs typeface="Times New Roman" pitchFamily="18" charset="0"/>
              </a:rPr>
              <a:t>3) научить работать;</a:t>
            </a:r>
            <a:endParaRPr lang="ru-RU" b="1" dirty="0" smtClean="0">
              <a:latin typeface="Times New Roman" pitchFamily="18" charset="0"/>
              <a:cs typeface="Times New Roman" pitchFamily="18" charset="0"/>
            </a:endParaRPr>
          </a:p>
          <a:p>
            <a:pPr>
              <a:buNone/>
            </a:pPr>
            <a:r>
              <a:rPr lang="ru-RU" b="1" i="1" dirty="0" smtClean="0">
                <a:latin typeface="Times New Roman" pitchFamily="18" charset="0"/>
                <a:cs typeface="Times New Roman" pitchFamily="18" charset="0"/>
              </a:rPr>
              <a:t>4) научить жить.</a:t>
            </a:r>
          </a:p>
          <a:p>
            <a:pPr>
              <a:buNone/>
            </a:pPr>
            <a:endParaRPr lang="ru-RU" i="1" dirty="0" smtClean="0">
              <a:latin typeface="Times New Roman" pitchFamily="18" charset="0"/>
              <a:cs typeface="Times New Roman" pitchFamily="18" charset="0"/>
            </a:endParaRPr>
          </a:p>
          <a:p>
            <a:pPr>
              <a:buNone/>
            </a:pPr>
            <a:r>
              <a:rPr lang="ru-RU" dirty="0" smtClean="0">
                <a:latin typeface="Times New Roman" pitchFamily="18" charset="0"/>
                <a:cs typeface="Times New Roman" pitchFamily="18" charset="0"/>
              </a:rPr>
              <a:t>	</a:t>
            </a:r>
            <a:r>
              <a:rPr lang="ru-RU" dirty="0" smtClean="0">
                <a:solidFill>
                  <a:schemeClr val="tx2">
                    <a:lumMod val="75000"/>
                  </a:schemeClr>
                </a:solidFill>
                <a:latin typeface="Times New Roman" pitchFamily="18" charset="0"/>
                <a:cs typeface="Times New Roman" pitchFamily="18" charset="0"/>
              </a:rPr>
              <a:t>	Содействует этому </a:t>
            </a:r>
          </a:p>
          <a:p>
            <a:pPr>
              <a:buNone/>
            </a:pPr>
            <a:r>
              <a:rPr lang="ru-RU" dirty="0" smtClean="0">
                <a:solidFill>
                  <a:schemeClr val="tx2">
                    <a:lumMod val="75000"/>
                  </a:schemeClr>
                </a:solidFill>
                <a:latin typeface="Times New Roman" pitchFamily="18" charset="0"/>
                <a:cs typeface="Times New Roman" pitchFamily="18" charset="0"/>
              </a:rPr>
              <a:t>	служба школьной медиации.</a:t>
            </a:r>
            <a:endParaRPr lang="ru-RU" dirty="0">
              <a:solidFill>
                <a:schemeClr val="tx2">
                  <a:lumMod val="75000"/>
                </a:schemeClr>
              </a:solidFill>
              <a:latin typeface="Times New Roman" pitchFamily="18" charset="0"/>
              <a:cs typeface="Times New Roman" pitchFamily="18" charset="0"/>
            </a:endParaRPr>
          </a:p>
        </p:txBody>
      </p:sp>
      <p:sp>
        <p:nvSpPr>
          <p:cNvPr id="2" name="Заголовок 1"/>
          <p:cNvSpPr>
            <a:spLocks noGrp="1"/>
          </p:cNvSpPr>
          <p:nvPr>
            <p:ph type="title"/>
          </p:nvPr>
        </p:nvSpPr>
        <p:spPr/>
        <p:txBody>
          <a:bodyPr>
            <a:normAutofit fontScale="90000"/>
          </a:bodyPr>
          <a:lstStyle/>
          <a:p>
            <a:r>
              <a:rPr lang="ru-RU" dirty="0" smtClean="0">
                <a:latin typeface="Times New Roman" pitchFamily="18" charset="0"/>
                <a:cs typeface="Times New Roman" pitchFamily="18" charset="0"/>
              </a:rPr>
              <a:t>Состояние мировой образовательной политики</a:t>
            </a:r>
            <a:endParaRPr lang="ru-RU" dirty="0">
              <a:latin typeface="Times New Roman" pitchFamily="18" charset="0"/>
              <a:cs typeface="Times New Roman" pitchFamily="18" charset="0"/>
            </a:endParaRPr>
          </a:p>
        </p:txBody>
      </p:sp>
      <p:pic>
        <p:nvPicPr>
          <p:cNvPr id="4" name="Picture 2" descr="&amp;Tcy;&amp;rcy;&amp;iecy;&amp;ncy;&amp;icy;&amp;iecy; - &amp;Scy;&amp;tcy;&amp;ocy;&amp;kcy;&amp;ocy;&amp;vcy;&amp;ycy;&amp;iecy; &amp;icy;&amp;lcy;&amp;lcy;&amp;yucy;&amp;scy;&amp;tcy;&amp;rcy;&amp;acy;&amp;tscy;&amp;icy;&amp;icy; &amp;icy; &amp;vcy;&amp;iecy;&amp;kcy;&amp;tcy;&amp;ocy;&amp;rcy;&amp;ncy;&amp;acy;&amp;yacy; &amp;gcy;&amp;rcy;&amp;acy;&amp;fcy;&amp;icy;&amp;kcy;&amp;acy; - iStock - iStock RU"/>
          <p:cNvPicPr>
            <a:picLocks noChangeAspect="1" noChangeArrowheads="1"/>
          </p:cNvPicPr>
          <p:nvPr/>
        </p:nvPicPr>
        <p:blipFill>
          <a:blip r:embed="rId2" cstate="print"/>
          <a:srcRect/>
          <a:stretch>
            <a:fillRect/>
          </a:stretch>
        </p:blipFill>
        <p:spPr bwMode="auto">
          <a:xfrm>
            <a:off x="6084168" y="3262828"/>
            <a:ext cx="2664296" cy="3125424"/>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1124744"/>
            <a:ext cx="8208911" cy="5400600"/>
          </a:xfrm>
        </p:spPr>
        <p:txBody>
          <a:bodyPr>
            <a:normAutofit fontScale="85000" lnSpcReduction="20000"/>
          </a:bodyPr>
          <a:lstStyle/>
          <a:p>
            <a:pPr algn="just">
              <a:buNone/>
            </a:pPr>
            <a:r>
              <a:rPr lang="ru-RU" b="1" dirty="0" smtClean="0">
                <a:latin typeface="Times New Roman" pitchFamily="18" charset="0"/>
                <a:cs typeface="Times New Roman" pitchFamily="18" charset="0"/>
              </a:rPr>
              <a:t>	служба, созданная в образовательной организации и состоящая из работников образовательной организации, учащихся и их родителей, прошедших необходимую подготовку и обучение основам метода школьной медиации и медиативного подхода.</a:t>
            </a:r>
          </a:p>
          <a:p>
            <a:pPr algn="ctr">
              <a:buNone/>
            </a:pPr>
            <a:endParaRPr lang="ru-RU" sz="2800" b="1" dirty="0" smtClean="0">
              <a:solidFill>
                <a:srgbClr val="FF0000"/>
              </a:solidFill>
              <a:latin typeface="Times New Roman" pitchFamily="18" charset="0"/>
              <a:cs typeface="Times New Roman" pitchFamily="18" charset="0"/>
            </a:endParaRPr>
          </a:p>
          <a:p>
            <a:pPr algn="ctr">
              <a:buNone/>
            </a:pPr>
            <a:r>
              <a:rPr lang="ru-RU" sz="2800" b="1" dirty="0" smtClean="0">
                <a:solidFill>
                  <a:srgbClr val="FF0000"/>
                </a:solidFill>
                <a:latin typeface="Times New Roman" pitchFamily="18" charset="0"/>
                <a:cs typeface="Times New Roman" pitchFamily="18" charset="0"/>
              </a:rPr>
              <a:t>Миссия </a:t>
            </a:r>
            <a:r>
              <a:rPr lang="ru-RU" sz="2800" b="1" dirty="0">
                <a:solidFill>
                  <a:srgbClr val="FF0000"/>
                </a:solidFill>
                <a:latin typeface="Times New Roman" pitchFamily="18" charset="0"/>
                <a:cs typeface="Times New Roman" pitchFamily="18" charset="0"/>
              </a:rPr>
              <a:t>службы школьной медиации</a:t>
            </a:r>
            <a:r>
              <a:rPr lang="ru-RU" sz="2800" b="1" dirty="0" smtClean="0">
                <a:solidFill>
                  <a:srgbClr val="FF0000"/>
                </a:solidFill>
                <a:latin typeface="Times New Roman" pitchFamily="18" charset="0"/>
                <a:cs typeface="Times New Roman" pitchFamily="18" charset="0"/>
              </a:rPr>
              <a:t>:</a:t>
            </a:r>
          </a:p>
          <a:p>
            <a:pPr>
              <a:buNone/>
            </a:pPr>
            <a:r>
              <a:rPr lang="ru-RU" b="1" dirty="0" smtClean="0">
                <a:solidFill>
                  <a:schemeClr val="accent2"/>
                </a:solidFill>
                <a:latin typeface="Times New Roman" pitchFamily="18" charset="0"/>
                <a:cs typeface="Times New Roman" pitchFamily="18" charset="0"/>
              </a:rPr>
              <a:t>	</a:t>
            </a:r>
            <a:r>
              <a:rPr lang="ru-RU" b="1" dirty="0" smtClean="0">
                <a:solidFill>
                  <a:schemeClr val="tx2">
                    <a:lumMod val="75000"/>
                  </a:schemeClr>
                </a:solidFill>
                <a:latin typeface="Times New Roman" pitchFamily="18" charset="0"/>
                <a:cs typeface="Times New Roman" pitchFamily="18" charset="0"/>
              </a:rPr>
              <a:t>формирование </a:t>
            </a:r>
            <a:r>
              <a:rPr lang="ru-RU" b="1" dirty="0">
                <a:solidFill>
                  <a:schemeClr val="tx2">
                    <a:lumMod val="75000"/>
                  </a:schemeClr>
                </a:solidFill>
                <a:latin typeface="Times New Roman" pitchFamily="18" charset="0"/>
                <a:cs typeface="Times New Roman" pitchFamily="18" charset="0"/>
              </a:rPr>
              <a:t>безопасного пространства (образовательной среды) не только для детей, но и для взрослых, путем содействия воспитанию у них культуры конструктивного поведения в различных конфликтных ситуациях</a:t>
            </a:r>
            <a:r>
              <a:rPr lang="ru-RU" sz="2800" b="1" dirty="0" smtClean="0">
                <a:solidFill>
                  <a:schemeClr val="tx2">
                    <a:lumMod val="75000"/>
                  </a:schemeClr>
                </a:solidFill>
                <a:latin typeface="Times New Roman" pitchFamily="18" charset="0"/>
                <a:cs typeface="Times New Roman" pitchFamily="18" charset="0"/>
              </a:rPr>
              <a:t>.</a:t>
            </a:r>
          </a:p>
          <a:p>
            <a:pPr algn="ctr">
              <a:buNone/>
            </a:pPr>
            <a:endParaRPr lang="ru-RU" sz="2800" b="1" dirty="0" smtClean="0">
              <a:solidFill>
                <a:schemeClr val="accent3">
                  <a:lumMod val="75000"/>
                </a:schemeClr>
              </a:solidFill>
              <a:latin typeface="Times New Roman" pitchFamily="18" charset="0"/>
              <a:cs typeface="Times New Roman" pitchFamily="18" charset="0"/>
            </a:endParaRPr>
          </a:p>
          <a:p>
            <a:pPr algn="ctr">
              <a:buNone/>
            </a:pPr>
            <a:r>
              <a:rPr lang="ru-RU" sz="2800" b="1" dirty="0" smtClean="0">
                <a:solidFill>
                  <a:schemeClr val="accent3">
                    <a:lumMod val="75000"/>
                  </a:schemeClr>
                </a:solidFill>
                <a:latin typeface="Times New Roman" pitchFamily="18" charset="0"/>
                <a:cs typeface="Times New Roman" pitchFamily="18" charset="0"/>
              </a:rPr>
              <a:t>Цель </a:t>
            </a:r>
            <a:r>
              <a:rPr lang="ru-RU" sz="2800" b="1" dirty="0">
                <a:solidFill>
                  <a:schemeClr val="accent3">
                    <a:lumMod val="75000"/>
                  </a:schemeClr>
                </a:solidFill>
                <a:latin typeface="Times New Roman" pitchFamily="18" charset="0"/>
                <a:cs typeface="Times New Roman" pitchFamily="18" charset="0"/>
              </a:rPr>
              <a:t>создания службы школьной </a:t>
            </a:r>
            <a:r>
              <a:rPr lang="ru-RU" sz="2800" b="1" dirty="0" smtClean="0">
                <a:solidFill>
                  <a:schemeClr val="accent3">
                    <a:lumMod val="75000"/>
                  </a:schemeClr>
                </a:solidFill>
                <a:latin typeface="Times New Roman" pitchFamily="18" charset="0"/>
                <a:cs typeface="Times New Roman" pitchFamily="18" charset="0"/>
              </a:rPr>
              <a:t>медиации:</a:t>
            </a:r>
          </a:p>
          <a:p>
            <a:pPr>
              <a:buNone/>
            </a:pPr>
            <a:r>
              <a:rPr lang="ru-RU" sz="2800" b="1" dirty="0" smtClean="0">
                <a:latin typeface="Times New Roman" pitchFamily="18" charset="0"/>
                <a:cs typeface="Times New Roman" pitchFamily="18" charset="0"/>
              </a:rPr>
              <a:t>	</a:t>
            </a:r>
            <a:r>
              <a:rPr lang="ru-RU" sz="2600" b="1" dirty="0" smtClean="0">
                <a:latin typeface="Times New Roman" pitchFamily="18" charset="0"/>
                <a:cs typeface="Times New Roman" pitchFamily="18" charset="0"/>
              </a:rPr>
              <a:t>формирование </a:t>
            </a:r>
            <a:r>
              <a:rPr lang="ru-RU" sz="2600" b="1" dirty="0">
                <a:latin typeface="Times New Roman" pitchFamily="18" charset="0"/>
                <a:cs typeface="Times New Roman" pitchFamily="18" charset="0"/>
              </a:rPr>
              <a:t>благополучного, гуманного и </a:t>
            </a:r>
            <a:r>
              <a:rPr lang="ru-RU" sz="2600" b="1" dirty="0" smtClean="0">
                <a:latin typeface="Times New Roman" pitchFamily="18" charset="0"/>
                <a:cs typeface="Times New Roman" pitchFamily="18" charset="0"/>
              </a:rPr>
              <a:t>безопасного пространства </a:t>
            </a:r>
            <a:r>
              <a:rPr lang="ru-RU" sz="2600" b="1" dirty="0">
                <a:latin typeface="Times New Roman" pitchFamily="18" charset="0"/>
                <a:cs typeface="Times New Roman" pitchFamily="18" charset="0"/>
              </a:rPr>
              <a:t>(среды) для полноценного развития и социализации детей и подростков, в том числе при возникновении трудных жизненных ситуаций, включая вступление их в конфликт с законом.</a:t>
            </a:r>
          </a:p>
          <a:p>
            <a:pPr>
              <a:buNone/>
            </a:pPr>
            <a:endParaRPr lang="ru-RU" sz="2800" b="1" dirty="0">
              <a:solidFill>
                <a:schemeClr val="accent2"/>
              </a:solidFill>
              <a:latin typeface="Times New Roman" pitchFamily="18" charset="0"/>
              <a:cs typeface="Times New Roman" pitchFamily="18" charset="0"/>
            </a:endParaRPr>
          </a:p>
          <a:p>
            <a:pPr>
              <a:buNone/>
            </a:pPr>
            <a:endParaRPr lang="ru-RU" sz="2800" dirty="0">
              <a:latin typeface="Times New Roman" pitchFamily="18" charset="0"/>
              <a:cs typeface="Times New Roman" pitchFamily="18" charset="0"/>
            </a:endParaRPr>
          </a:p>
        </p:txBody>
      </p:sp>
      <p:sp>
        <p:nvSpPr>
          <p:cNvPr id="2" name="Заголовок 1"/>
          <p:cNvSpPr>
            <a:spLocks noGrp="1"/>
          </p:cNvSpPr>
          <p:nvPr>
            <p:ph type="title"/>
          </p:nvPr>
        </p:nvSpPr>
        <p:spPr>
          <a:xfrm>
            <a:off x="457200" y="338328"/>
            <a:ext cx="8229600" cy="930432"/>
          </a:xfrm>
        </p:spPr>
        <p:txBody>
          <a:bodyPr>
            <a:normAutofit/>
          </a:bodyPr>
          <a:lstStyle/>
          <a:p>
            <a:r>
              <a:rPr lang="ru-RU" b="1" dirty="0" smtClean="0">
                <a:solidFill>
                  <a:schemeClr val="bg1"/>
                </a:solidFill>
                <a:latin typeface="Times New Roman" pitchFamily="18" charset="0"/>
                <a:cs typeface="Times New Roman" pitchFamily="18" charset="0"/>
              </a:rPr>
              <a:t>Служба школьной медиации - </a:t>
            </a:r>
            <a:r>
              <a:rPr lang="ru-RU" sz="4000" dirty="0" smtClean="0">
                <a:solidFill>
                  <a:schemeClr val="bg1"/>
                </a:solidFill>
                <a:latin typeface="Times New Roman" pitchFamily="18" charset="0"/>
                <a:cs typeface="Times New Roman" pitchFamily="18" charset="0"/>
              </a:rPr>
              <a:t> </a:t>
            </a:r>
            <a:endParaRPr lang="ru-RU" dirty="0">
              <a:solidFill>
                <a:schemeClr val="bg1"/>
              </a:solidFill>
              <a:latin typeface="Times New Roman" pitchFamily="18" charset="0"/>
              <a:cs typeface="Times New Roman" pitchFamily="18" charset="0"/>
            </a:endParaRPr>
          </a:p>
        </p:txBody>
      </p:sp>
      <p:pic>
        <p:nvPicPr>
          <p:cNvPr id="5" name="Picture 2" descr="http://cs605518.vk.me/v605518255/8be2/PjrQQA8wsb0.jpg"/>
          <p:cNvPicPr>
            <a:picLocks noChangeAspect="1" noChangeArrowheads="1"/>
          </p:cNvPicPr>
          <p:nvPr/>
        </p:nvPicPr>
        <p:blipFill>
          <a:blip r:embed="rId2" cstate="print"/>
          <a:srcRect/>
          <a:stretch>
            <a:fillRect/>
          </a:stretch>
        </p:blipFill>
        <p:spPr bwMode="auto">
          <a:xfrm>
            <a:off x="8172400" y="3573016"/>
            <a:ext cx="741312" cy="1152128"/>
          </a:xfrm>
          <a:prstGeom prst="rect">
            <a:avLst/>
          </a:prstGeom>
          <a:noFill/>
        </p:spPr>
      </p:pic>
    </p:spTree>
    <p:extLst>
      <p:ext uri="{BB962C8B-B14F-4D97-AF65-F5344CB8AC3E}">
        <p14:creationId xmlns:p14="http://schemas.microsoft.com/office/powerpoint/2010/main" val="19062223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556792"/>
            <a:ext cx="8435280" cy="5112568"/>
          </a:xfrm>
        </p:spPr>
        <p:txBody>
          <a:bodyPr>
            <a:normAutofit fontScale="85000" lnSpcReduction="20000"/>
          </a:bodyPr>
          <a:lstStyle/>
          <a:p>
            <a:pPr>
              <a:lnSpc>
                <a:spcPct val="80000"/>
              </a:lnSpc>
            </a:pPr>
            <a:r>
              <a:rPr lang="ru-RU" b="1" dirty="0" smtClean="0">
                <a:latin typeface="Times New Roman" pitchFamily="18" charset="0"/>
                <a:cs typeface="Times New Roman" pitchFamily="18" charset="0"/>
              </a:rPr>
              <a:t>Конституция Российской Федерации;</a:t>
            </a:r>
          </a:p>
          <a:p>
            <a:pPr>
              <a:lnSpc>
                <a:spcPct val="80000"/>
              </a:lnSpc>
            </a:pPr>
            <a:r>
              <a:rPr lang="ru-RU" b="1" dirty="0" smtClean="0">
                <a:latin typeface="Times New Roman" pitchFamily="18" charset="0"/>
                <a:cs typeface="Times New Roman" pitchFamily="18" charset="0"/>
              </a:rPr>
              <a:t>Гражданский кодекс Российской Федерации;</a:t>
            </a:r>
          </a:p>
          <a:p>
            <a:pPr>
              <a:lnSpc>
                <a:spcPct val="80000"/>
              </a:lnSpc>
            </a:pPr>
            <a:r>
              <a:rPr lang="ru-RU" b="1" dirty="0" smtClean="0">
                <a:latin typeface="Times New Roman" pitchFamily="18" charset="0"/>
                <a:cs typeface="Times New Roman" pitchFamily="18" charset="0"/>
              </a:rPr>
              <a:t>Семейный кодекс Российской Федерации;</a:t>
            </a:r>
          </a:p>
          <a:p>
            <a:pPr>
              <a:lnSpc>
                <a:spcPct val="80000"/>
              </a:lnSpc>
            </a:pPr>
            <a:r>
              <a:rPr lang="ru-RU" b="1" dirty="0" smtClean="0">
                <a:latin typeface="Times New Roman" pitchFamily="18" charset="0"/>
                <a:cs typeface="Times New Roman" pitchFamily="18" charset="0"/>
              </a:rPr>
              <a:t>Федеральный закон от 24 июля 1998 г. № 124-ФЗ «Об основных гарантиях прав ребенка в Российской Федерации»;</a:t>
            </a:r>
          </a:p>
          <a:p>
            <a:pPr>
              <a:lnSpc>
                <a:spcPct val="80000"/>
              </a:lnSpc>
            </a:pPr>
            <a:r>
              <a:rPr lang="ru-RU" b="1" dirty="0" smtClean="0">
                <a:latin typeface="Times New Roman" pitchFamily="18" charset="0"/>
                <a:cs typeface="Times New Roman" pitchFamily="18" charset="0"/>
              </a:rPr>
              <a:t>Федеральный закон от 29 декабря 2012 г. № 273-ФЗ «Об образовании в Российской Федерации»;</a:t>
            </a:r>
          </a:p>
          <a:p>
            <a:pPr>
              <a:lnSpc>
                <a:spcPct val="80000"/>
              </a:lnSpc>
            </a:pPr>
            <a:r>
              <a:rPr lang="ru-RU" b="1" dirty="0" smtClean="0">
                <a:latin typeface="Times New Roman" pitchFamily="18" charset="0"/>
                <a:cs typeface="Times New Roman" pitchFamily="18" charset="0"/>
              </a:rPr>
              <a:t>Конвенция о правах ребенка;</a:t>
            </a:r>
          </a:p>
          <a:p>
            <a:pPr>
              <a:lnSpc>
                <a:spcPct val="80000"/>
              </a:lnSpc>
            </a:pPr>
            <a:r>
              <a:rPr lang="ru-RU" b="1" dirty="0" smtClean="0">
                <a:latin typeface="Times New Roman" pitchFamily="18" charset="0"/>
                <a:cs typeface="Times New Roman" pitchFamily="18" charset="0"/>
              </a:rPr>
              <a:t>Конвенции о защите прав детей и сотрудничестве, заключенные в г. Гааге, 1980, 1996, 2007 годов;</a:t>
            </a:r>
          </a:p>
          <a:p>
            <a:pPr>
              <a:lnSpc>
                <a:spcPct val="80000"/>
              </a:lnSpc>
            </a:pPr>
            <a:r>
              <a:rPr lang="ru-RU" b="1" dirty="0" smtClean="0">
                <a:solidFill>
                  <a:srgbClr val="FF0000"/>
                </a:solidFill>
                <a:latin typeface="Times New Roman" pitchFamily="18" charset="0"/>
                <a:cs typeface="Times New Roman" pitchFamily="18" charset="0"/>
              </a:rPr>
              <a:t>Федеральный закон от 27 июля 2010 г. № 193-ФЗ «Об альтернативной процедуре урегулирования споров с участием посредника (процедуре медиации)»;</a:t>
            </a:r>
          </a:p>
          <a:p>
            <a:r>
              <a:rPr lang="ru-RU" b="1" dirty="0" smtClean="0">
                <a:latin typeface="Times New Roman" pitchFamily="18" charset="0"/>
                <a:cs typeface="Times New Roman" pitchFamily="18" charset="0"/>
                <a:hlinkClick r:id="rId2"/>
              </a:rPr>
              <a:t>Приказ Министерства образования и науки Российской Федерации от 14 февраля 2011 г. N 187 </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«Об утверждении программы подготовки медиаторов» и Постановление Правительства Российской Федерации</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от 3 декабря 2010 года № 969 «О программе подготовки медиаторов»</a:t>
            </a:r>
          </a:p>
          <a:p>
            <a:r>
              <a:rPr lang="ru-RU" b="1" dirty="0" smtClean="0">
                <a:solidFill>
                  <a:srgbClr val="FF0000"/>
                </a:solidFill>
                <a:latin typeface="Times New Roman" pitchFamily="18" charset="0"/>
                <a:cs typeface="Times New Roman" pitchFamily="18" charset="0"/>
              </a:rPr>
              <a:t>Национальная стратегия действий в интересах детей на 2012 - 2017 годы от 15 октября 2012 г. № 1916-р</a:t>
            </a:r>
            <a:endParaRPr lang="ru-RU" dirty="0">
              <a:latin typeface="Times New Roman" pitchFamily="18" charset="0"/>
              <a:cs typeface="Times New Roman" pitchFamily="18" charset="0"/>
            </a:endParaRPr>
          </a:p>
        </p:txBody>
      </p:sp>
      <p:sp>
        <p:nvSpPr>
          <p:cNvPr id="2" name="Заголовок 1"/>
          <p:cNvSpPr>
            <a:spLocks noGrp="1"/>
          </p:cNvSpPr>
          <p:nvPr>
            <p:ph type="title"/>
          </p:nvPr>
        </p:nvSpPr>
        <p:spPr/>
        <p:txBody>
          <a:bodyPr>
            <a:normAutofit/>
          </a:bodyPr>
          <a:lstStyle/>
          <a:p>
            <a:r>
              <a:rPr lang="ru-RU" sz="2800" b="1" dirty="0" smtClean="0">
                <a:solidFill>
                  <a:schemeClr val="bg1"/>
                </a:solidFill>
                <a:latin typeface="Times New Roman" pitchFamily="18" charset="0"/>
                <a:cs typeface="Times New Roman" pitchFamily="18" charset="0"/>
              </a:rPr>
              <a:t>Правовая основа организации служб школьной медиации в образовательных организациях</a:t>
            </a:r>
            <a:endParaRPr lang="ru-RU" sz="28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1200726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772816"/>
            <a:ext cx="7715200" cy="4353347"/>
          </a:xfrm>
        </p:spPr>
        <p:txBody>
          <a:bodyPr>
            <a:normAutofit/>
          </a:bodyPr>
          <a:lstStyle/>
          <a:p>
            <a:pPr algn="ctr"/>
            <a:r>
              <a:rPr lang="ru-RU" b="1" i="1" dirty="0" smtClean="0">
                <a:solidFill>
                  <a:schemeClr val="tx2">
                    <a:lumMod val="75000"/>
                  </a:schemeClr>
                </a:solidFill>
                <a:latin typeface="Times New Roman" pitchFamily="18" charset="0"/>
                <a:cs typeface="Times New Roman" pitchFamily="18" charset="0"/>
              </a:rPr>
              <a:t>Школьные  службы медиации</a:t>
            </a:r>
            <a:r>
              <a:rPr lang="ru-RU" dirty="0" smtClean="0">
                <a:solidFill>
                  <a:schemeClr val="tx2">
                    <a:lumMod val="75000"/>
                  </a:schemeClr>
                </a:solidFill>
                <a:latin typeface="Times New Roman" pitchFamily="18" charset="0"/>
                <a:cs typeface="Times New Roman" pitchFamily="18" charset="0"/>
              </a:rPr>
              <a:t> в России были созданы в начале </a:t>
            </a:r>
            <a:r>
              <a:rPr lang="en-US" dirty="0" smtClean="0">
                <a:solidFill>
                  <a:schemeClr val="tx2">
                    <a:lumMod val="75000"/>
                  </a:schemeClr>
                </a:solidFill>
                <a:latin typeface="Times New Roman" pitchFamily="18" charset="0"/>
                <a:cs typeface="Times New Roman" pitchFamily="18" charset="0"/>
              </a:rPr>
              <a:t>XX</a:t>
            </a:r>
            <a:r>
              <a:rPr lang="ru-RU" dirty="0" smtClean="0">
                <a:solidFill>
                  <a:schemeClr val="tx2">
                    <a:lumMod val="75000"/>
                  </a:schemeClr>
                </a:solidFill>
                <a:latin typeface="Times New Roman" pitchFamily="18" charset="0"/>
                <a:cs typeface="Times New Roman" pitchFamily="18" charset="0"/>
              </a:rPr>
              <a:t> в. при содействии центра «Судебно-правовая реформа». </a:t>
            </a:r>
          </a:p>
          <a:p>
            <a:pPr algn="ctr"/>
            <a:endParaRPr lang="ru-RU" dirty="0" smtClean="0">
              <a:latin typeface="Times New Roman" pitchFamily="18" charset="0"/>
              <a:cs typeface="Times New Roman" pitchFamily="18" charset="0"/>
            </a:endParaRPr>
          </a:p>
          <a:p>
            <a:pPr algn="ctr"/>
            <a:r>
              <a:rPr lang="ru-RU" dirty="0" smtClean="0">
                <a:solidFill>
                  <a:schemeClr val="tx2">
                    <a:lumMod val="75000"/>
                  </a:schemeClr>
                </a:solidFill>
                <a:latin typeface="Times New Roman" pitchFamily="18" charset="0"/>
                <a:cs typeface="Times New Roman" pitchFamily="18" charset="0"/>
              </a:rPr>
              <a:t>Впервые в России программа примирения по случаю конфликта между учителем и учеником (где медиаторами были школьники) успешно прошла в школе № 464 г. Москвы 16 декабря 2001 года.</a:t>
            </a:r>
          </a:p>
          <a:p>
            <a:pPr algn="ctr">
              <a:buNone/>
            </a:pPr>
            <a:endParaRPr lang="ru-RU" dirty="0">
              <a:latin typeface="Times New Roman" pitchFamily="18" charset="0"/>
              <a:cs typeface="Times New Roman" pitchFamily="18" charset="0"/>
            </a:endParaRPr>
          </a:p>
        </p:txBody>
      </p:sp>
      <p:sp>
        <p:nvSpPr>
          <p:cNvPr id="2" name="Заголовок 1"/>
          <p:cNvSpPr>
            <a:spLocks noGrp="1"/>
          </p:cNvSpPr>
          <p:nvPr>
            <p:ph type="title"/>
          </p:nvPr>
        </p:nvSpPr>
        <p:spPr>
          <a:xfrm>
            <a:off x="457200" y="274638"/>
            <a:ext cx="8229600" cy="1642194"/>
          </a:xfrm>
        </p:spPr>
        <p:txBody>
          <a:bodyPr>
            <a:normAutofit/>
          </a:bodyPr>
          <a:lstStyle/>
          <a:p>
            <a:r>
              <a:rPr lang="ru-RU" sz="2800" dirty="0" smtClean="0">
                <a:latin typeface="Times New Roman" pitchFamily="18" charset="0"/>
                <a:cs typeface="Times New Roman" pitchFamily="18" charset="0"/>
              </a:rPr>
              <a:t>Достижение первоочередных целей образования - создание </a:t>
            </a:r>
            <a:r>
              <a:rPr lang="ru-RU" sz="2800" b="1" i="1" dirty="0" smtClean="0">
                <a:latin typeface="Times New Roman" pitchFamily="18" charset="0"/>
                <a:cs typeface="Times New Roman" pitchFamily="18" charset="0"/>
              </a:rPr>
              <a:t>школьной  службы медиации</a:t>
            </a:r>
            <a:r>
              <a:rPr lang="ru-RU" sz="2800" dirty="0" smtClean="0">
                <a:latin typeface="Times New Roman" pitchFamily="18" charset="0"/>
                <a:cs typeface="Times New Roman" pitchFamily="18" charset="0"/>
              </a:rPr>
              <a:t>. </a:t>
            </a:r>
            <a:br>
              <a:rPr lang="ru-RU" sz="2800" dirty="0" smtClean="0">
                <a:latin typeface="Times New Roman" pitchFamily="18" charset="0"/>
                <a:cs typeface="Times New Roman" pitchFamily="18" charset="0"/>
              </a:rPr>
            </a:b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endParaRPr lang="ru-RU">
              <a:latin typeface="Times New Roman" pitchFamily="18" charset="0"/>
              <a:cs typeface="Times New Roman" pitchFamily="18" charset="0"/>
            </a:endParaRPr>
          </a:p>
        </p:txBody>
      </p:sp>
      <p:sp>
        <p:nvSpPr>
          <p:cNvPr id="2" name="Заголовок 1"/>
          <p:cNvSpPr>
            <a:spLocks noGrp="1"/>
          </p:cNvSpPr>
          <p:nvPr>
            <p:ph type="title"/>
          </p:nvPr>
        </p:nvSpPr>
        <p:spPr>
          <a:xfrm>
            <a:off x="457200" y="274638"/>
            <a:ext cx="8229600" cy="490066"/>
          </a:xfrm>
        </p:spPr>
        <p:txBody>
          <a:bodyPr>
            <a:normAutofit/>
          </a:bodyPr>
          <a:lstStyle/>
          <a:p>
            <a:r>
              <a:rPr lang="ru-RU" sz="2400" dirty="0" smtClean="0">
                <a:latin typeface="Times New Roman" pitchFamily="18" charset="0"/>
                <a:cs typeface="Times New Roman" pitchFamily="18" charset="0"/>
              </a:rPr>
              <a:t>Практика школьной медиации</a:t>
            </a:r>
            <a:endParaRPr lang="ru-RU" sz="2400" dirty="0">
              <a:latin typeface="Times New Roman" pitchFamily="18" charset="0"/>
              <a:cs typeface="Times New Roman" pitchFamily="18" charset="0"/>
            </a:endParaRPr>
          </a:p>
        </p:txBody>
      </p:sp>
      <p:pic>
        <p:nvPicPr>
          <p:cNvPr id="61442" name="Picture 2" descr="http://coach.jofo.ru/data/userfiles/367/images/503885-35.jpg"/>
          <p:cNvPicPr>
            <a:picLocks noChangeAspect="1" noChangeArrowheads="1"/>
          </p:cNvPicPr>
          <p:nvPr/>
        </p:nvPicPr>
        <p:blipFill>
          <a:blip r:embed="rId2" cstate="print"/>
          <a:srcRect/>
          <a:stretch>
            <a:fillRect/>
          </a:stretch>
        </p:blipFill>
        <p:spPr bwMode="auto">
          <a:xfrm>
            <a:off x="251520" y="692696"/>
            <a:ext cx="8642552" cy="6040514"/>
          </a:xfrm>
          <a:prstGeom prst="rect">
            <a:avLst/>
          </a:prstGeom>
          <a:noFill/>
        </p:spPr>
      </p:pic>
    </p:spTree>
    <p:extLst>
      <p:ext uri="{BB962C8B-B14F-4D97-AF65-F5344CB8AC3E}">
        <p14:creationId xmlns:p14="http://schemas.microsoft.com/office/powerpoint/2010/main" val="17449473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1196752"/>
            <a:ext cx="8640960" cy="5400600"/>
          </a:xfrm>
        </p:spPr>
        <p:txBody>
          <a:bodyPr>
            <a:normAutofit fontScale="92500" lnSpcReduction="10000"/>
          </a:bodyPr>
          <a:lstStyle/>
          <a:p>
            <a:pPr>
              <a:lnSpc>
                <a:spcPct val="90000"/>
              </a:lnSpc>
            </a:pPr>
            <a:r>
              <a:rPr lang="ru-RU" b="1" dirty="0" smtClean="0">
                <a:latin typeface="Times New Roman" pitchFamily="18" charset="0"/>
                <a:cs typeface="Times New Roman" pitchFamily="18" charset="0"/>
              </a:rPr>
              <a:t>сократить общее количество конфликтных ситуаций, в которые вовлекаются дети, а также их остроту;</a:t>
            </a:r>
          </a:p>
          <a:p>
            <a:pPr>
              <a:lnSpc>
                <a:spcPct val="90000"/>
              </a:lnSpc>
            </a:pPr>
            <a:r>
              <a:rPr lang="ru-RU" b="1" dirty="0" smtClean="0">
                <a:latin typeface="Times New Roman" pitchFamily="18" charset="0"/>
                <a:cs typeface="Times New Roman" pitchFamily="18" charset="0"/>
              </a:rPr>
              <a:t>повысить эффективность ведения профилактической и коррекционной работы, направленной на снижение проявления асоциального поведения обучающихся;</a:t>
            </a:r>
          </a:p>
          <a:p>
            <a:pPr>
              <a:lnSpc>
                <a:spcPct val="90000"/>
              </a:lnSpc>
            </a:pPr>
            <a:r>
              <a:rPr lang="ru-RU" b="1" dirty="0" smtClean="0">
                <a:latin typeface="Times New Roman" pitchFamily="18" charset="0"/>
                <a:cs typeface="Times New Roman" pitchFamily="18" charset="0"/>
              </a:rPr>
              <a:t>сократить количество правонарушений, совершаемых несовершеннолетними, в том числе повторных;</a:t>
            </a:r>
          </a:p>
          <a:p>
            <a:pPr>
              <a:lnSpc>
                <a:spcPct val="80000"/>
              </a:lnSpc>
            </a:pPr>
            <a:r>
              <a:rPr lang="ru-RU" b="1" dirty="0" smtClean="0">
                <a:latin typeface="Times New Roman" pitchFamily="18" charset="0"/>
                <a:cs typeface="Times New Roman" pitchFamily="18" charset="0"/>
              </a:rPr>
              <a:t>повысить квалификацию работников образовательной организации по защите прав и интересов детей;</a:t>
            </a:r>
          </a:p>
          <a:p>
            <a:pPr>
              <a:lnSpc>
                <a:spcPct val="80000"/>
              </a:lnSpc>
            </a:pPr>
            <a:r>
              <a:rPr lang="ru-RU" b="1" dirty="0" smtClean="0">
                <a:latin typeface="Times New Roman" pitchFamily="18" charset="0"/>
                <a:cs typeface="Times New Roman" pitchFamily="18" charset="0"/>
              </a:rPr>
              <a:t>обеспечить открытость в деятельности образовательной организации в части защиты прав и интересов детей;</a:t>
            </a:r>
          </a:p>
          <a:p>
            <a:pPr>
              <a:lnSpc>
                <a:spcPct val="80000"/>
              </a:lnSpc>
            </a:pPr>
            <a:r>
              <a:rPr lang="ru-RU" b="1" dirty="0" smtClean="0">
                <a:latin typeface="Times New Roman" pitchFamily="18" charset="0"/>
                <a:cs typeface="Times New Roman" pitchFamily="18" charset="0"/>
              </a:rPr>
              <a:t>создать условия для участия общественности в решении актуальных проблем и задач в части профилактики правонарушений несовершеннолетних;</a:t>
            </a:r>
          </a:p>
          <a:p>
            <a:pPr>
              <a:lnSpc>
                <a:spcPct val="80000"/>
              </a:lnSpc>
            </a:pPr>
            <a:r>
              <a:rPr lang="ru-RU" b="1" dirty="0" smtClean="0">
                <a:latin typeface="Times New Roman" pitchFamily="18" charset="0"/>
                <a:cs typeface="Times New Roman" pitchFamily="18" charset="0"/>
              </a:rPr>
              <a:t>оптимизировать взаимодействие с органами и учреждениями системы профилактики безнадзорности и правонарушений несовершеннолетних;</a:t>
            </a:r>
          </a:p>
          <a:p>
            <a:pPr>
              <a:lnSpc>
                <a:spcPct val="80000"/>
              </a:lnSpc>
            </a:pPr>
            <a:r>
              <a:rPr lang="ru-RU" b="1" dirty="0" smtClean="0">
                <a:latin typeface="Times New Roman" pitchFamily="18" charset="0"/>
                <a:cs typeface="Times New Roman" pitchFamily="18" charset="0"/>
              </a:rPr>
              <a:t>оздоровить психологическую обстановку в образовательной организации.</a:t>
            </a:r>
          </a:p>
          <a:p>
            <a:pPr>
              <a:lnSpc>
                <a:spcPct val="90000"/>
              </a:lnSpc>
            </a:pPr>
            <a:endParaRPr lang="ru-RU" b="1" dirty="0" smtClean="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sp>
        <p:nvSpPr>
          <p:cNvPr id="2" name="Заголовок 1"/>
          <p:cNvSpPr>
            <a:spLocks noGrp="1"/>
          </p:cNvSpPr>
          <p:nvPr>
            <p:ph type="title"/>
          </p:nvPr>
        </p:nvSpPr>
        <p:spPr>
          <a:xfrm>
            <a:off x="457200" y="274638"/>
            <a:ext cx="8229600" cy="850106"/>
          </a:xfrm>
        </p:spPr>
        <p:txBody>
          <a:bodyPr>
            <a:normAutofit/>
          </a:bodyPr>
          <a:lstStyle/>
          <a:p>
            <a:r>
              <a:rPr lang="ru-RU" sz="2800" dirty="0" smtClean="0">
                <a:solidFill>
                  <a:schemeClr val="bg1"/>
                </a:solidFill>
                <a:latin typeface="Times New Roman" pitchFamily="18" charset="0"/>
                <a:cs typeface="Times New Roman" pitchFamily="18" charset="0"/>
              </a:rPr>
              <a:t>Ожидания от введения служб школьной медиации:</a:t>
            </a:r>
            <a:endParaRPr lang="ru-RU" sz="28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233</TotalTime>
  <Words>1290</Words>
  <Application>Microsoft Office PowerPoint</Application>
  <PresentationFormat>Экран (4:3)</PresentationFormat>
  <Paragraphs>135</Paragraphs>
  <Slides>31</Slides>
  <Notes>0</Notes>
  <HiddenSlides>0</HiddenSlides>
  <MMClips>0</MMClips>
  <ScaleCrop>false</ScaleCrop>
  <HeadingPairs>
    <vt:vector size="8" baseType="variant">
      <vt:variant>
        <vt:lpstr>Использованные шрифты</vt:lpstr>
      </vt:variant>
      <vt:variant>
        <vt:i4>4</vt:i4>
      </vt:variant>
      <vt:variant>
        <vt:lpstr>Тема</vt:lpstr>
      </vt:variant>
      <vt:variant>
        <vt:i4>1</vt:i4>
      </vt:variant>
      <vt:variant>
        <vt:lpstr>Внедренные серверы OLE</vt:lpstr>
      </vt:variant>
      <vt:variant>
        <vt:i4>1</vt:i4>
      </vt:variant>
      <vt:variant>
        <vt:lpstr>Заголовки слайдов</vt:lpstr>
      </vt:variant>
      <vt:variant>
        <vt:i4>31</vt:i4>
      </vt:variant>
    </vt:vector>
  </HeadingPairs>
  <TitlesOfParts>
    <vt:vector size="37" baseType="lpstr">
      <vt:lpstr>Calibri</vt:lpstr>
      <vt:lpstr>Candara</vt:lpstr>
      <vt:lpstr>Symbol</vt:lpstr>
      <vt:lpstr>Times New Roman</vt:lpstr>
      <vt:lpstr>Волна</vt:lpstr>
      <vt:lpstr>Точечный рисунок</vt:lpstr>
      <vt:lpstr>Служба  школьной медиации</vt:lpstr>
      <vt:lpstr>Вызовы времени</vt:lpstr>
      <vt:lpstr>Требования времени</vt:lpstr>
      <vt:lpstr>Состояние мировой образовательной политики</vt:lpstr>
      <vt:lpstr>Служба школьной медиации -  </vt:lpstr>
      <vt:lpstr>Правовая основа организации служб школьной медиации в образовательных организациях</vt:lpstr>
      <vt:lpstr>Достижение первоочередных целей образования - создание школьной  службы медиации.  </vt:lpstr>
      <vt:lpstr>Практика школьной медиации</vt:lpstr>
      <vt:lpstr>Ожидания от введения служб школьной медиации:</vt:lpstr>
      <vt:lpstr>Презентация PowerPoint</vt:lpstr>
      <vt:lpstr>Медиа́ция — </vt:lpstr>
      <vt:lpstr>Процедура медиации </vt:lpstr>
      <vt:lpstr>Презентация PowerPoint</vt:lpstr>
      <vt:lpstr>Сферы применения в образовании</vt:lpstr>
      <vt:lpstr>Метод «Школьная медиация» </vt:lpstr>
      <vt:lpstr>Ключевыми индикаторами уровня сформированности благоприятной, гуманной и безопасной среды для развития и социализации личности при наличии службы школьной медиации являются:</vt:lpstr>
      <vt:lpstr>Задачи:</vt:lpstr>
      <vt:lpstr>Назначение служб школьной медиации:</vt:lpstr>
      <vt:lpstr>Восстановительный подход в школе</vt:lpstr>
      <vt:lpstr>Медиатор: кто он и что делает?</vt:lpstr>
      <vt:lpstr>Презентация PowerPoint</vt:lpstr>
      <vt:lpstr>Как организовать практически:</vt:lpstr>
      <vt:lpstr>Как это работает:</vt:lpstr>
      <vt:lpstr>Презентация PowerPoint</vt:lpstr>
      <vt:lpstr>Презентация PowerPoint</vt:lpstr>
      <vt:lpstr>Презентация PowerPoint</vt:lpstr>
      <vt:lpstr>Презентация PowerPoint</vt:lpstr>
      <vt:lpstr>Презентация PowerPoint</vt:lpstr>
      <vt:lpstr>Советуем прочитать</vt:lpstr>
      <vt:lpstr>Презентация PowerPoint</vt:lpstr>
      <vt:lpstr>Советуем прочитать</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Служба  школьной медиации</dc:title>
  <dc:creator>User</dc:creator>
  <cp:lastModifiedBy>asus</cp:lastModifiedBy>
  <cp:revision>105</cp:revision>
  <dcterms:created xsi:type="dcterms:W3CDTF">2016-02-15T05:20:12Z</dcterms:created>
  <dcterms:modified xsi:type="dcterms:W3CDTF">2021-06-15T21:02:14Z</dcterms:modified>
</cp:coreProperties>
</file>