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1" r:id="rId8"/>
    <p:sldId id="263" r:id="rId9"/>
    <p:sldId id="264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1" autoAdjust="0"/>
    <p:restoredTop sz="94660"/>
  </p:normalViewPr>
  <p:slideViewPr>
    <p:cSldViewPr snapToGrid="0">
      <p:cViewPr>
        <p:scale>
          <a:sx n="76" d="100"/>
          <a:sy n="76" d="100"/>
        </p:scale>
        <p:origin x="-715" y="-3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C44A-D072-48A5-9B67-F5773410B35E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E650-2360-4132-818C-042D89A8F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634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C44A-D072-48A5-9B67-F5773410B35E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E650-2360-4132-818C-042D89A8F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66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C44A-D072-48A5-9B67-F5773410B35E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E650-2360-4132-818C-042D89A8F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958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C44A-D072-48A5-9B67-F5773410B35E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E650-2360-4132-818C-042D89A8F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709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C44A-D072-48A5-9B67-F5773410B35E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E650-2360-4132-818C-042D89A8F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306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C44A-D072-48A5-9B67-F5773410B35E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E650-2360-4132-818C-042D89A8F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746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C44A-D072-48A5-9B67-F5773410B35E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E650-2360-4132-818C-042D89A8F7B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991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C44A-D072-48A5-9B67-F5773410B35E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E650-2360-4132-818C-042D89A8F7B7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375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C44A-D072-48A5-9B67-F5773410B35E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E650-2360-4132-818C-042D89A8F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280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C44A-D072-48A5-9B67-F5773410B35E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E650-2360-4132-818C-042D89A8F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268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C44A-D072-48A5-9B67-F5773410B35E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E650-2360-4132-818C-042D89A8F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513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F4AC44A-D072-48A5-9B67-F5773410B35E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CE650-2360-4132-818C-042D89A8F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672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956108"/>
            <a:ext cx="9144000" cy="23876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проект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«Знатоки ПДД»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00592" y="3602038"/>
            <a:ext cx="4367408" cy="182173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Директор </a:t>
            </a:r>
          </a:p>
          <a:p>
            <a:r>
              <a:rPr lang="ru-RU" dirty="0" smtClean="0"/>
              <a:t>Муниципальное </a:t>
            </a:r>
            <a:r>
              <a:rPr lang="ru-RU" dirty="0"/>
              <a:t>бюджетное общеобразовательное учреждение «Средняя общеобразовательная школа №2 с углубленным изучением английского языка</a:t>
            </a:r>
            <a:r>
              <a:rPr lang="ru-RU" dirty="0" smtClean="0"/>
              <a:t>»</a:t>
            </a:r>
          </a:p>
          <a:p>
            <a:r>
              <a:rPr lang="ru-RU" dirty="0" smtClean="0"/>
              <a:t>Слуцкая Н.И.</a:t>
            </a:r>
            <a:endParaRPr lang="ru-RU" dirty="0" smtClean="0"/>
          </a:p>
          <a:p>
            <a:r>
              <a:rPr lang="ru-RU" dirty="0" smtClean="0"/>
              <a:t>2019 </a:t>
            </a:r>
            <a:r>
              <a:rPr lang="ru-RU" dirty="0" smtClean="0"/>
              <a:t>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363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4268" y="-1464647"/>
            <a:ext cx="8104340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оргкомитет конкурса социальных проектов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«Лидеры Соснового Бора»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Отзыв 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Мы, родители учащихся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СОШ № 2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активно поддерживаем идею открытия в школе мобильного класса по обучению правилам дорожного движения, ориентированного на самую уязвимую с точки зрения поведения на дороге аудиторию - детей младшего школьного возраста.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 дорожного движения - часть обязательной школьной программы, и согласно современным требованиям, в российских школах должны быть оборудованы специализированные классы. Это поможет добиться среди учеников большего интереса к предмету, научит детей лучше ориентироваться в окружающем их пространстве, видеть опасные ситуации на дорогах и принимать правильные решения при их пересечении. Знания и навыки, полученные учащимися в таких условиях, будут более осознанными и устойчивыми.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школе специализированного класса по обучению правилам дорожного движения с широким спектром интерактивных возможностей поможет предупредить случаи детского травматизма на дорогах, а значит, сохранить самое главное - жизнь и здоровье наших детей. 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80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0040" y="1111992"/>
            <a:ext cx="10795660" cy="55475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u="sng" dirty="0" smtClean="0"/>
              <a:t>Цели:</a:t>
            </a:r>
            <a:r>
              <a:rPr lang="ru-RU" dirty="0" smtClean="0"/>
              <a:t> </a:t>
            </a:r>
          </a:p>
          <a:p>
            <a:r>
              <a:rPr lang="ru-RU" sz="2000" dirty="0" smtClean="0"/>
              <a:t>Объединение учащихся, с целью повышения культуры участника дорожного</a:t>
            </a:r>
          </a:p>
          <a:p>
            <a:pPr marL="0" indent="0">
              <a:buNone/>
            </a:pPr>
            <a:r>
              <a:rPr lang="ru-RU" sz="2000" dirty="0" smtClean="0"/>
              <a:t>движения, профилактики детского дорожно-транспортного травматизма.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u="sng" dirty="0" smtClean="0"/>
              <a:t>Задачи:</a:t>
            </a:r>
          </a:p>
          <a:p>
            <a:r>
              <a:rPr lang="ru-RU" sz="2000" dirty="0" smtClean="0"/>
              <a:t> Разработка и осуществление плана;</a:t>
            </a:r>
          </a:p>
          <a:p>
            <a:r>
              <a:rPr lang="ru-RU" sz="2000" dirty="0" smtClean="0"/>
              <a:t>Освоение навыков культуры участника дорожного движения</a:t>
            </a:r>
          </a:p>
          <a:p>
            <a:r>
              <a:rPr lang="ru-RU" sz="2000" dirty="0" smtClean="0"/>
              <a:t> Развитие аналитических навыков и навыков критического мышления;</a:t>
            </a:r>
          </a:p>
          <a:p>
            <a:r>
              <a:rPr lang="ru-RU" sz="2000" dirty="0" smtClean="0"/>
              <a:t> Реализация личности, раскрытие таланта подростка</a:t>
            </a:r>
          </a:p>
          <a:p>
            <a:r>
              <a:rPr lang="ru-RU" sz="2000" dirty="0" smtClean="0"/>
              <a:t> Поднятие социальных проблем</a:t>
            </a:r>
          </a:p>
          <a:p>
            <a:r>
              <a:rPr lang="ru-RU" sz="2000" dirty="0" smtClean="0"/>
              <a:t> Формирование навыков безопасного поведения на улице и дороге</a:t>
            </a:r>
          </a:p>
          <a:p>
            <a:r>
              <a:rPr lang="ru-RU" sz="2000" dirty="0" smtClean="0"/>
              <a:t> Отработка модели реально действующего социального проекта,</a:t>
            </a:r>
          </a:p>
          <a:p>
            <a:r>
              <a:rPr lang="ru-RU" sz="2000" dirty="0" smtClean="0"/>
              <a:t>объединяя и воспитывая взрослых и детей.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6048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075" y="186404"/>
            <a:ext cx="1939925" cy="20652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u="sng" dirty="0" smtClean="0"/>
              <a:t>Работа идет полным ходом</a:t>
            </a:r>
            <a:endParaRPr lang="ru-RU" sz="2800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9400" y="1939925"/>
            <a:ext cx="9156700" cy="4351338"/>
          </a:xfrm>
        </p:spPr>
        <p:txBody>
          <a:bodyPr>
            <a:normAutofit fontScale="85000" lnSpcReduction="20000"/>
          </a:bodyPr>
          <a:lstStyle/>
          <a:p>
            <a:pPr marL="0" indent="0" fontAlgn="base">
              <a:buNone/>
            </a:pPr>
            <a:r>
              <a:rPr lang="ru-RU" sz="2400" dirty="0">
                <a:latin typeface="+mj-lt"/>
              </a:rPr>
              <a:t>Приступая к работе, мы провели анализ ситуации на данный момент с целью определения наиболее важных проблем, которые требуют оперативного решения. </a:t>
            </a:r>
            <a:endParaRPr lang="ru-RU" sz="2400" dirty="0" smtClean="0">
              <a:latin typeface="+mj-lt"/>
            </a:endParaRPr>
          </a:p>
          <a:p>
            <a:pPr marL="0" indent="0" fontAlgn="base">
              <a:buNone/>
            </a:pPr>
            <a:endParaRPr lang="ru-RU" sz="2400" dirty="0">
              <a:latin typeface="+mj-lt"/>
            </a:endParaRPr>
          </a:p>
          <a:p>
            <a:pPr marL="0" indent="0" fontAlgn="base">
              <a:buNone/>
            </a:pPr>
            <a:r>
              <a:rPr lang="ru-RU" sz="2400" dirty="0" smtClean="0">
                <a:latin typeface="+mj-lt"/>
              </a:rPr>
              <a:t>В</a:t>
            </a:r>
            <a:r>
              <a:rPr lang="ru-RU" sz="2400" dirty="0">
                <a:latin typeface="+mj-lt"/>
              </a:rPr>
              <a:t> </a:t>
            </a:r>
            <a:r>
              <a:rPr lang="ru-RU" sz="2400" dirty="0" smtClean="0">
                <a:latin typeface="+mj-lt"/>
              </a:rPr>
              <a:t>сентябре</a:t>
            </a:r>
            <a:r>
              <a:rPr lang="ru-RU" sz="2400" dirty="0">
                <a:latin typeface="+mj-lt"/>
              </a:rPr>
              <a:t> 2018 года </a:t>
            </a:r>
            <a:r>
              <a:rPr lang="ru-RU" sz="2400" dirty="0" smtClean="0">
                <a:latin typeface="+mj-lt"/>
              </a:rPr>
              <a:t>был </a:t>
            </a:r>
            <a:r>
              <a:rPr lang="ru-RU" sz="2400" dirty="0">
                <a:latin typeface="+mj-lt"/>
              </a:rPr>
              <a:t>дан старт проекту «Знатоки ПДД»: 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ru-RU" sz="2400" dirty="0">
                <a:latin typeface="+mj-lt"/>
              </a:rPr>
              <a:t>Корректировка плана воспитательной работы на 2018-2019 учебный год с планом совместных мероприятий ОГИБДД ОМВД России по Г. Сосновый Бор Ленинградской области, по профилактике детского дорожно-транспортного травматизма. 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ru-RU" sz="2400" dirty="0">
                <a:latin typeface="+mj-lt"/>
              </a:rPr>
              <a:t>Практическая реализация проекта должна  осуществляться в течение всего учебного года и последующих лет. 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ru-RU" sz="2400" dirty="0">
                <a:latin typeface="+mj-lt"/>
              </a:rPr>
              <a:t>В мае 2019 года будут подведены итоги года и определены задачи на будущее. </a:t>
            </a:r>
          </a:p>
          <a:p>
            <a:pPr marL="0" indent="0" fontAlgn="base">
              <a:buNone/>
            </a:pPr>
            <a:r>
              <a:rPr lang="ru-RU" sz="2400" dirty="0">
                <a:latin typeface="+mj-lt"/>
              </a:rPr>
              <a:t> </a:t>
            </a:r>
          </a:p>
          <a:p>
            <a:pPr marL="0" indent="0" fontAlgn="base">
              <a:buNone/>
            </a:pPr>
            <a:r>
              <a:rPr lang="ru-RU" dirty="0">
                <a:latin typeface="+mj-lt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827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827" y="-100520"/>
            <a:ext cx="10515600" cy="1325562"/>
          </a:xfrm>
        </p:spPr>
        <p:txBody>
          <a:bodyPr/>
          <a:lstStyle/>
          <a:p>
            <a:pPr algn="ctr"/>
            <a:r>
              <a:rPr lang="ru-RU" u="sng" dirty="0" smtClean="0"/>
              <a:t>Актуальность</a:t>
            </a:r>
            <a:endParaRPr lang="ru-RU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7800" y="1013903"/>
            <a:ext cx="2373463" cy="561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На протяжение многих лет работы нашей школы педагоги делали всё возможное, чтобы повысить уровень знаний учеников и помочь осознать весь масштаб проблемы детского дорожно-транспортного травматизма. Например, наша школа  из года в год участвовала в конкурсе «Безопасное колесо». 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32161" y="2319331"/>
            <a:ext cx="4511676" cy="30025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472" y="1827783"/>
            <a:ext cx="3512846" cy="23378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7658100" y="5212334"/>
            <a:ext cx="37475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496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8529" y="4131822"/>
            <a:ext cx="2560956" cy="25559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0" y="360033"/>
            <a:ext cx="1580265" cy="1760867"/>
          </a:xfrm>
          <a:prstGeom prst="rect">
            <a:avLst/>
          </a:prstGeom>
        </p:spPr>
      </p:pic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68300" y="550389"/>
            <a:ext cx="7340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К чему мы стремимся…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idx="1"/>
          </p:nvPr>
        </p:nvSpPr>
        <p:spPr>
          <a:xfrm>
            <a:off x="1697314" y="1609373"/>
            <a:ext cx="7493000" cy="4665745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>
                <a:ea typeface="Times New Roman"/>
                <a:cs typeface="Times New Roman"/>
              </a:rPr>
              <a:t>Накопление материала о правилах поведения на улице, в транспорте, правила дорожного </a:t>
            </a:r>
            <a:r>
              <a:rPr lang="ru-RU" dirty="0" smtClean="0">
                <a:ea typeface="Times New Roman"/>
                <a:cs typeface="Times New Roman"/>
              </a:rPr>
              <a:t>движения</a:t>
            </a:r>
            <a:r>
              <a:rPr lang="ru-RU" dirty="0" smtClean="0"/>
              <a:t>;</a:t>
            </a:r>
            <a:endParaRPr lang="ru-RU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>
                <a:ea typeface="Times New Roman"/>
                <a:cs typeface="Times New Roman"/>
              </a:rPr>
              <a:t>Организация образовательной </a:t>
            </a:r>
            <a:r>
              <a:rPr lang="ru-RU" dirty="0" smtClean="0">
                <a:ea typeface="Times New Roman"/>
                <a:cs typeface="Times New Roman"/>
              </a:rPr>
              <a:t>среды для деятельности </a:t>
            </a:r>
            <a:r>
              <a:rPr lang="ru-RU" dirty="0">
                <a:ea typeface="Times New Roman"/>
                <a:cs typeface="Times New Roman"/>
              </a:rPr>
              <a:t>(беседы, лекции, досуги, целевые прогулки, наблюдения) по закреплению знаний детей по </a:t>
            </a:r>
            <a:r>
              <a:rPr lang="ru-RU" dirty="0" smtClean="0">
                <a:ea typeface="Times New Roman"/>
                <a:cs typeface="Times New Roman"/>
              </a:rPr>
              <a:t>ПДД</a:t>
            </a:r>
            <a:r>
              <a:rPr lang="ru-RU" dirty="0" smtClean="0"/>
              <a:t>;</a:t>
            </a:r>
            <a:endParaRPr lang="ru-RU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>
                <a:ea typeface="Times New Roman"/>
                <a:cs typeface="Times New Roman"/>
              </a:rPr>
              <a:t>Воспитать грамотного пешехода</a:t>
            </a:r>
            <a:r>
              <a:rPr lang="ru-RU" dirty="0" smtClean="0"/>
              <a:t>;</a:t>
            </a:r>
            <a:endParaRPr lang="ru-RU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>
                <a:ea typeface="Times New Roman"/>
                <a:cs typeface="Times New Roman"/>
              </a:rPr>
              <a:t>Уметь ориентироваться в чрезвычайных ситуациях, искать пути решения выхода из них</a:t>
            </a:r>
            <a:r>
              <a:rPr lang="ru-RU" dirty="0" smtClean="0"/>
              <a:t>;</a:t>
            </a:r>
            <a:endParaRPr lang="ru-RU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>
                <a:ea typeface="Times New Roman"/>
                <a:cs typeface="Times New Roman"/>
              </a:rPr>
              <a:t>Развивать социальные навыки, коммуникативную компетентность ребёнка</a:t>
            </a:r>
            <a:r>
              <a:rPr lang="ru-RU" dirty="0" smtClean="0"/>
              <a:t>;</a:t>
            </a:r>
            <a:endParaRPr lang="ru-RU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>
                <a:ea typeface="Times New Roman"/>
                <a:cs typeface="Times New Roman"/>
              </a:rPr>
              <a:t>Формирование сознательного отношения к соблюдению правил дорожного движения</a:t>
            </a:r>
            <a:r>
              <a:rPr lang="ru-RU" dirty="0" smtClean="0"/>
              <a:t>;</a:t>
            </a:r>
            <a:endParaRPr lang="ru-RU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>
                <a:ea typeface="Times New Roman"/>
                <a:cs typeface="Times New Roman"/>
              </a:rPr>
              <a:t>Появление интереса у взрослых  к развитию детей в данном направлении</a:t>
            </a:r>
            <a:r>
              <a:rPr lang="ru-RU" dirty="0" smtClean="0"/>
              <a:t>;</a:t>
            </a:r>
            <a:endParaRPr lang="ru-RU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dirty="0"/>
          </a:p>
          <a:p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10467975" y="1828800"/>
            <a:ext cx="1724025" cy="435133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207506" y="5409795"/>
            <a:ext cx="1488069" cy="112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66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862" y="3678171"/>
            <a:ext cx="4757737" cy="29306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9254"/>
            <a:ext cx="10515600" cy="1325562"/>
          </a:xfrm>
        </p:spPr>
        <p:txBody>
          <a:bodyPr>
            <a:normAutofit/>
          </a:bodyPr>
          <a:lstStyle/>
          <a:p>
            <a:pPr algn="ctr"/>
            <a:r>
              <a:rPr lang="ru-RU" sz="2800" b="1" u="sng" dirty="0" smtClean="0"/>
              <a:t>Всё лучшее детям</a:t>
            </a:r>
            <a:endParaRPr lang="ru-RU" sz="2800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3189" y="1155702"/>
            <a:ext cx="4897369" cy="33806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+mj-lt"/>
              </a:rPr>
              <a:t>Данный проект сможет добавить краски в будни школьников, поможет научить детей работать в команде, взаимодействию </a:t>
            </a:r>
            <a:r>
              <a:rPr lang="ru-RU" dirty="0">
                <a:solidFill>
                  <a:srgbClr val="0F243E"/>
                </a:solidFill>
                <a:latin typeface="+mj-lt"/>
              </a:rPr>
              <a:t>родителей и учащихся </a:t>
            </a:r>
            <a:r>
              <a:rPr lang="ru-RU" dirty="0" smtClean="0">
                <a:solidFill>
                  <a:srgbClr val="0F243E"/>
                </a:solidFill>
                <a:latin typeface="+mj-lt"/>
              </a:rPr>
              <a:t>школы по вопросам здоровья </a:t>
            </a:r>
            <a:r>
              <a:rPr lang="ru-RU" dirty="0">
                <a:solidFill>
                  <a:srgbClr val="0F243E"/>
                </a:solidFill>
                <a:latin typeface="+mj-lt"/>
              </a:rPr>
              <a:t>и здоровому образу </a:t>
            </a:r>
            <a:r>
              <a:rPr lang="ru-RU" dirty="0" smtClean="0">
                <a:solidFill>
                  <a:srgbClr val="0F243E"/>
                </a:solidFill>
                <a:latin typeface="+mj-lt"/>
              </a:rPr>
              <a:t>жизни, соблюдению </a:t>
            </a:r>
            <a:r>
              <a:rPr lang="ru-RU" dirty="0" smtClean="0">
                <a:solidFill>
                  <a:srgbClr val="0F243E"/>
                </a:solidFill>
                <a:latin typeface="+mj-lt"/>
              </a:rPr>
              <a:t>правил дорожного движения. </a:t>
            </a:r>
            <a:endParaRPr lang="ru-RU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2998" y="1424816"/>
            <a:ext cx="4667252" cy="31115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9954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24500" y="1638299"/>
            <a:ext cx="5321300" cy="1122363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Не секрет, что все дети очень любят играть и были бы не прочь оказаться персонажами в игре. 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30900" y="3127011"/>
            <a:ext cx="4671588" cy="30959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876" y="495300"/>
            <a:ext cx="3963047" cy="26317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146300" y="3540519"/>
            <a:ext cx="3378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+mj-lt"/>
              </a:rPr>
              <a:t>Этот передвижной класс предоставит детям возможность почувствовать себя  в роли инспектора, пешехода и даже водителя.</a:t>
            </a:r>
          </a:p>
        </p:txBody>
      </p:sp>
    </p:spTree>
    <p:extLst>
      <p:ext uri="{BB962C8B-B14F-4D97-AF65-F5344CB8AC3E}">
        <p14:creationId xmlns:p14="http://schemas.microsoft.com/office/powerpoint/2010/main" val="247698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952" y="3976954"/>
            <a:ext cx="3993141" cy="27286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u="sng" dirty="0" smtClean="0"/>
              <a:t>Игра возникает только когда в нее верят</a:t>
            </a:r>
            <a:endParaRPr lang="ru-RU" sz="2800" b="1" u="sng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114" y="1336040"/>
            <a:ext cx="2658265" cy="3195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6520" y="1751914"/>
            <a:ext cx="25146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57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56850"/>
              </p:ext>
            </p:extLst>
          </p:nvPr>
        </p:nvGraphicFramePr>
        <p:xfrm>
          <a:off x="1798655" y="-30238"/>
          <a:ext cx="9186670" cy="670624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96290"/>
                <a:gridCol w="2475694"/>
                <a:gridCol w="1828696"/>
                <a:gridCol w="1947729"/>
                <a:gridCol w="2438261"/>
              </a:tblGrid>
              <a:tr h="3915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Виды расходов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Кол-во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Запрашиваемые </a:t>
                      </a: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средства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сумма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5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Четырехсторонний перекресток (422080)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12 180 рублей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12 180 рублей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86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Мультимедийная учебно-методическая программа «Азбука дорожной науки по профилактике детского дорожно-транспортных происшествий» (422116)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5694 рублей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5694 рублей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26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Базовый комплект светового оборудования «Дорожные знаки, светофоры с сенсорным беспроводным пультом» (422117)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61 354 рублей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61 354 рублей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Сигнальный дорожный конус (10 шт) (422123)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5690 рублей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5690 рублей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Модель транспортного и пешеходного светофора на стойке и основание с магнитом (422112)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5695 рублей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5695 рублей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Световозвращающаяся жилетка для пешеходов (6 шт)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 шт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325 рублей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8125 рублей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Комплект стоек с дорожными знаками №1 (422114)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8018 рублей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8018 рублей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Велосипед </a:t>
                      </a: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Stels Pilot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шт.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6000 рублей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000 рублей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8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Услуги по установке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оборудования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14000 рублей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14000 рублей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Итого: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132 756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рублей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19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 marL="32091" marR="32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62839" y="415116"/>
            <a:ext cx="1578279" cy="105657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304704" rIns="91440" bIns="101568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tabLst>
                <a:tab pos="4937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937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937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937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937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937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937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937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937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3713" algn="l"/>
              </a:tabLst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+mj-lt"/>
                <a:ea typeface="Times New Roman" pitchFamily="18" charset="0"/>
              </a:rPr>
              <a:t>СМЕТА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3713" algn="l"/>
              </a:tabLst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45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TM02892315[[fn=Легкий дым]]</Template>
  <TotalTime>261</TotalTime>
  <Words>663</Words>
  <Application>Microsoft Office PowerPoint</Application>
  <PresentationFormat>Произвольный</PresentationFormat>
  <Paragraphs>114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HDOfficeLightV0</vt:lpstr>
      <vt:lpstr>Социальный проект «Знатоки ПДД»</vt:lpstr>
      <vt:lpstr>Презентация PowerPoint</vt:lpstr>
      <vt:lpstr>Работа идет полным ходом</vt:lpstr>
      <vt:lpstr>Актуальность</vt:lpstr>
      <vt:lpstr>  К чему мы стремимся…</vt:lpstr>
      <vt:lpstr>Всё лучшее детям</vt:lpstr>
      <vt:lpstr>Не секрет, что все дети очень любят играть и были бы не прочь оказаться персонажами в игре. </vt:lpstr>
      <vt:lpstr>Игра возникает только когда в нее верят</vt:lpstr>
      <vt:lpstr>СМЕТА.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Социальный проект «Знатоки ПДД»</dc:title>
  <dc:creator>Sergey</dc:creator>
  <cp:lastModifiedBy>Алексей Иванович</cp:lastModifiedBy>
  <cp:revision>28</cp:revision>
  <cp:lastPrinted>2018-10-24T06:37:11Z</cp:lastPrinted>
  <dcterms:created xsi:type="dcterms:W3CDTF">2018-10-20T11:38:03Z</dcterms:created>
  <dcterms:modified xsi:type="dcterms:W3CDTF">2019-03-19T08:06:01Z</dcterms:modified>
</cp:coreProperties>
</file>