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74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1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374505" y="2802127"/>
            <a:ext cx="7990205" cy="6683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F7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57853" y="151384"/>
            <a:ext cx="1266825" cy="8763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060" y="408812"/>
            <a:ext cx="17019879" cy="3763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Segoe UI Light"/>
                <a:cs typeface="Segoe U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1403" y="2294381"/>
            <a:ext cx="17465192" cy="7066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1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hyperlink" Target="https://childhelpline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63503" y="0"/>
            <a:ext cx="7028180" cy="10293350"/>
            <a:chOff x="11263503" y="0"/>
            <a:chExt cx="7028180" cy="10293350"/>
          </a:xfrm>
        </p:grpSpPr>
        <p:sp>
          <p:nvSpPr>
            <p:cNvPr id="3" name="object 3"/>
            <p:cNvSpPr/>
            <p:nvPr/>
          </p:nvSpPr>
          <p:spPr>
            <a:xfrm>
              <a:off x="11266678" y="0"/>
              <a:ext cx="7021830" cy="10287000"/>
            </a:xfrm>
            <a:custGeom>
              <a:avLst/>
              <a:gdLst/>
              <a:ahLst/>
              <a:cxnLst/>
              <a:rect l="l" t="t" r="r" b="b"/>
              <a:pathLst>
                <a:path w="7021830" h="10287000">
                  <a:moveTo>
                    <a:pt x="7021322" y="0"/>
                  </a:moveTo>
                  <a:lnTo>
                    <a:pt x="0" y="0"/>
                  </a:lnTo>
                  <a:lnTo>
                    <a:pt x="0" y="10287000"/>
                  </a:lnTo>
                  <a:lnTo>
                    <a:pt x="7021322" y="10287000"/>
                  </a:lnTo>
                  <a:lnTo>
                    <a:pt x="7021322" y="0"/>
                  </a:lnTo>
                  <a:close/>
                </a:path>
              </a:pathLst>
            </a:custGeom>
            <a:solidFill>
              <a:srgbClr val="8BC53D">
                <a:alpha val="3607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66678" y="0"/>
              <a:ext cx="7021830" cy="10287000"/>
            </a:xfrm>
            <a:custGeom>
              <a:avLst/>
              <a:gdLst/>
              <a:ahLst/>
              <a:cxnLst/>
              <a:rect l="l" t="t" r="r" b="b"/>
              <a:pathLst>
                <a:path w="7021830" h="10287000">
                  <a:moveTo>
                    <a:pt x="0" y="10287000"/>
                  </a:moveTo>
                  <a:lnTo>
                    <a:pt x="7021322" y="10287000"/>
                  </a:lnTo>
                  <a:lnTo>
                    <a:pt x="7021322" y="0"/>
                  </a:lnTo>
                  <a:lnTo>
                    <a:pt x="0" y="0"/>
                  </a:lnTo>
                  <a:lnTo>
                    <a:pt x="0" y="10287000"/>
                  </a:lnTo>
                  <a:close/>
                </a:path>
              </a:pathLst>
            </a:custGeom>
            <a:ln w="6350">
              <a:solidFill>
                <a:srgbClr val="ADD2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275314" y="0"/>
              <a:ext cx="6770624" cy="222275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84047" y="3254755"/>
            <a:ext cx="871410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Calibri Light"/>
                <a:cs typeface="Calibri Light"/>
              </a:rPr>
              <a:t>ДОПСИХОЛОГИЧЕСКАЯ И </a:t>
            </a:r>
            <a:r>
              <a:rPr sz="4000" spc="-10" dirty="0">
                <a:latin typeface="Calibri Light"/>
                <a:cs typeface="Calibri Light"/>
              </a:rPr>
              <a:t>КРИЗИСНАЯ </a:t>
            </a:r>
            <a:r>
              <a:rPr sz="4000" spc="-5" dirty="0">
                <a:latin typeface="Calibri Light"/>
                <a:cs typeface="Calibri Light"/>
              </a:rPr>
              <a:t> </a:t>
            </a:r>
            <a:r>
              <a:rPr sz="4000" spc="-10" dirty="0">
                <a:latin typeface="Calibri Light"/>
                <a:cs typeface="Calibri Light"/>
              </a:rPr>
              <a:t>ПСИХОЛОГИЧЕСКАЯ ПОМОЩЬ</a:t>
            </a:r>
            <a:r>
              <a:rPr sz="4000" spc="-5" dirty="0">
                <a:latin typeface="Calibri Light"/>
                <a:cs typeface="Calibri Light"/>
              </a:rPr>
              <a:t> </a:t>
            </a:r>
            <a:r>
              <a:rPr sz="4000" spc="-10" dirty="0">
                <a:latin typeface="Calibri Light"/>
                <a:cs typeface="Calibri Light"/>
              </a:rPr>
              <a:t>ЛИЦАМ</a:t>
            </a:r>
            <a:r>
              <a:rPr sz="4000" dirty="0">
                <a:latin typeface="Calibri Light"/>
                <a:cs typeface="Calibri Light"/>
              </a:rPr>
              <a:t> </a:t>
            </a:r>
            <a:r>
              <a:rPr sz="4000" spc="-5" dirty="0">
                <a:latin typeface="Calibri Light"/>
                <a:cs typeface="Calibri Light"/>
              </a:rPr>
              <a:t>В </a:t>
            </a:r>
            <a:r>
              <a:rPr sz="4000" spc="-885" dirty="0">
                <a:latin typeface="Calibri Light"/>
                <a:cs typeface="Calibri Light"/>
              </a:rPr>
              <a:t> </a:t>
            </a:r>
            <a:r>
              <a:rPr sz="4000" spc="-10" dirty="0">
                <a:latin typeface="Calibri Light"/>
                <a:cs typeface="Calibri Light"/>
              </a:rPr>
              <a:t>КРИЗИСНОМ</a:t>
            </a:r>
            <a:r>
              <a:rPr sz="4000" dirty="0">
                <a:latin typeface="Calibri Light"/>
                <a:cs typeface="Calibri Light"/>
              </a:rPr>
              <a:t> </a:t>
            </a:r>
            <a:r>
              <a:rPr sz="4000" spc="-10" dirty="0">
                <a:latin typeface="Calibri Light"/>
                <a:cs typeface="Calibri Light"/>
              </a:rPr>
              <a:t>СОСТОЯНИИ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2716" y="2239391"/>
            <a:ext cx="4996815" cy="4099560"/>
          </a:xfrm>
          <a:custGeom>
            <a:avLst/>
            <a:gdLst/>
            <a:ahLst/>
            <a:cxnLst/>
            <a:rect l="l" t="t" r="r" b="b"/>
            <a:pathLst>
              <a:path w="4996815" h="4099560">
                <a:moveTo>
                  <a:pt x="0" y="61722"/>
                </a:moveTo>
                <a:lnTo>
                  <a:pt x="4931181" y="16636"/>
                </a:lnTo>
              </a:path>
              <a:path w="4996815" h="4099560">
                <a:moveTo>
                  <a:pt x="0" y="49529"/>
                </a:moveTo>
                <a:lnTo>
                  <a:pt x="0" y="4099051"/>
                </a:lnTo>
              </a:path>
              <a:path w="4996815" h="4099560">
                <a:moveTo>
                  <a:pt x="0" y="4099051"/>
                </a:moveTo>
                <a:lnTo>
                  <a:pt x="4996586" y="4082414"/>
                </a:lnTo>
              </a:path>
              <a:path w="4996815" h="4099560">
                <a:moveTo>
                  <a:pt x="4996586" y="3591559"/>
                </a:moveTo>
                <a:lnTo>
                  <a:pt x="4996586" y="4099051"/>
                </a:lnTo>
              </a:path>
              <a:path w="4996815" h="4099560">
                <a:moveTo>
                  <a:pt x="4931181" y="0"/>
                </a:moveTo>
                <a:lnTo>
                  <a:pt x="4931181" y="507491"/>
                </a:lnTo>
              </a:path>
            </a:pathLst>
          </a:custGeom>
          <a:ln w="19050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525504" y="6956196"/>
            <a:ext cx="6287770" cy="261048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265"/>
              </a:spcBef>
            </a:pPr>
            <a:r>
              <a:rPr sz="2800" spc="-40" dirty="0">
                <a:solidFill>
                  <a:srgbClr val="333E50"/>
                </a:solidFill>
                <a:latin typeface="Calibri Light"/>
                <a:cs typeface="Calibri Light"/>
              </a:rPr>
              <a:t>Ермолаева</a:t>
            </a:r>
            <a:r>
              <a:rPr sz="2800" spc="-110" dirty="0">
                <a:solidFill>
                  <a:srgbClr val="333E50"/>
                </a:solidFill>
                <a:latin typeface="Calibri Light"/>
                <a:cs typeface="Calibri Light"/>
              </a:rPr>
              <a:t> </a:t>
            </a:r>
            <a:r>
              <a:rPr sz="2800" spc="-30" dirty="0">
                <a:solidFill>
                  <a:srgbClr val="333E50"/>
                </a:solidFill>
                <a:latin typeface="Calibri Light"/>
                <a:cs typeface="Calibri Light"/>
              </a:rPr>
              <a:t>Анна</a:t>
            </a:r>
            <a:r>
              <a:rPr sz="2800" spc="-110" dirty="0">
                <a:solidFill>
                  <a:srgbClr val="333E50"/>
                </a:solidFill>
                <a:latin typeface="Calibri Light"/>
                <a:cs typeface="Calibri Light"/>
              </a:rPr>
              <a:t> </a:t>
            </a:r>
            <a:r>
              <a:rPr sz="2800" spc="-40" dirty="0">
                <a:solidFill>
                  <a:srgbClr val="333E50"/>
                </a:solidFill>
                <a:latin typeface="Calibri Light"/>
                <a:cs typeface="Calibri Light"/>
              </a:rPr>
              <a:t>Валериевна,</a:t>
            </a:r>
            <a:endParaRPr sz="2800">
              <a:latin typeface="Calibri Light"/>
              <a:cs typeface="Calibri Light"/>
            </a:endParaRPr>
          </a:p>
          <a:p>
            <a:pPr marL="12700" marR="5080" algn="just">
              <a:lnSpc>
                <a:spcPct val="98900"/>
              </a:lnSpc>
              <a:spcBef>
                <a:spcPts val="204"/>
              </a:spcBef>
              <a:tabLst>
                <a:tab pos="3871595" algn="l"/>
                <a:tab pos="5908675" algn="l"/>
              </a:tabLst>
            </a:pPr>
            <a:r>
              <a:rPr sz="2800" spc="-15" dirty="0">
                <a:solidFill>
                  <a:srgbClr val="333E50"/>
                </a:solidFill>
                <a:latin typeface="Calibri Light"/>
                <a:cs typeface="Calibri Light"/>
              </a:rPr>
              <a:t>заместитель </a:t>
            </a:r>
            <a:r>
              <a:rPr sz="2800" spc="-20" dirty="0">
                <a:solidFill>
                  <a:srgbClr val="333E50"/>
                </a:solidFill>
                <a:latin typeface="Calibri Light"/>
                <a:cs typeface="Calibri Light"/>
              </a:rPr>
              <a:t>руководителя Федерального </a:t>
            </a:r>
            <a:r>
              <a:rPr sz="2800" spc="-15" dirty="0">
                <a:solidFill>
                  <a:srgbClr val="333E50"/>
                </a:solidFill>
                <a:latin typeface="Calibri Light"/>
                <a:cs typeface="Calibri Light"/>
              </a:rPr>
              <a:t> </a:t>
            </a:r>
            <a:r>
              <a:rPr sz="2800" spc="-20" dirty="0">
                <a:solidFill>
                  <a:srgbClr val="333E50"/>
                </a:solidFill>
                <a:latin typeface="Calibri Light"/>
                <a:cs typeface="Calibri Light"/>
              </a:rPr>
              <a:t>к</a:t>
            </a:r>
            <a:r>
              <a:rPr sz="2800" spc="-10" dirty="0">
                <a:solidFill>
                  <a:srgbClr val="333E50"/>
                </a:solidFill>
                <a:latin typeface="Calibri Light"/>
                <a:cs typeface="Calibri Light"/>
              </a:rPr>
              <a:t>о</a:t>
            </a:r>
            <a:r>
              <a:rPr sz="2800" spc="-20" dirty="0">
                <a:solidFill>
                  <a:srgbClr val="333E50"/>
                </a:solidFill>
                <a:latin typeface="Calibri Light"/>
                <a:cs typeface="Calibri Light"/>
              </a:rPr>
              <a:t>ор</a:t>
            </a:r>
            <a:r>
              <a:rPr sz="2800" spc="-35" dirty="0">
                <a:solidFill>
                  <a:srgbClr val="333E50"/>
                </a:solidFill>
                <a:latin typeface="Calibri Light"/>
                <a:cs typeface="Calibri Light"/>
              </a:rPr>
              <a:t>д</a:t>
            </a:r>
            <a:r>
              <a:rPr sz="2800" spc="-20" dirty="0">
                <a:solidFill>
                  <a:srgbClr val="333E50"/>
                </a:solidFill>
                <a:latin typeface="Calibri Light"/>
                <a:cs typeface="Calibri Light"/>
              </a:rPr>
              <a:t>и</a:t>
            </a:r>
            <a:r>
              <a:rPr sz="2800" spc="-35" dirty="0">
                <a:solidFill>
                  <a:srgbClr val="333E50"/>
                </a:solidFill>
                <a:latin typeface="Calibri Light"/>
                <a:cs typeface="Calibri Light"/>
              </a:rPr>
              <a:t>н</a:t>
            </a:r>
            <a:r>
              <a:rPr sz="2800" spc="-30" dirty="0">
                <a:solidFill>
                  <a:srgbClr val="333E50"/>
                </a:solidFill>
                <a:latin typeface="Calibri Light"/>
                <a:cs typeface="Calibri Light"/>
              </a:rPr>
              <a:t>а</a:t>
            </a:r>
            <a:r>
              <a:rPr sz="2800" spc="-10" dirty="0">
                <a:solidFill>
                  <a:srgbClr val="333E50"/>
                </a:solidFill>
                <a:latin typeface="Calibri Light"/>
                <a:cs typeface="Calibri Light"/>
              </a:rPr>
              <a:t>ц</a:t>
            </a:r>
            <a:r>
              <a:rPr sz="2800" spc="-25" dirty="0">
                <a:solidFill>
                  <a:srgbClr val="333E50"/>
                </a:solidFill>
                <a:latin typeface="Calibri Light"/>
                <a:cs typeface="Calibri Light"/>
              </a:rPr>
              <a:t>и</a:t>
            </a:r>
            <a:r>
              <a:rPr sz="2800" spc="-10" dirty="0">
                <a:solidFill>
                  <a:srgbClr val="333E50"/>
                </a:solidFill>
                <a:latin typeface="Calibri Light"/>
                <a:cs typeface="Calibri Light"/>
              </a:rPr>
              <a:t>о</a:t>
            </a:r>
            <a:r>
              <a:rPr sz="2800" spc="-40" dirty="0">
                <a:solidFill>
                  <a:srgbClr val="333E50"/>
                </a:solidFill>
                <a:latin typeface="Calibri Light"/>
                <a:cs typeface="Calibri Light"/>
              </a:rPr>
              <a:t>н</a:t>
            </a:r>
            <a:r>
              <a:rPr sz="2800" spc="-25" dirty="0">
                <a:solidFill>
                  <a:srgbClr val="333E50"/>
                </a:solidFill>
                <a:latin typeface="Calibri Light"/>
                <a:cs typeface="Calibri Light"/>
              </a:rPr>
              <a:t>но</a:t>
            </a:r>
            <a:r>
              <a:rPr sz="2800" spc="-10" dirty="0">
                <a:solidFill>
                  <a:srgbClr val="333E50"/>
                </a:solidFill>
                <a:latin typeface="Calibri Light"/>
                <a:cs typeface="Calibri Light"/>
              </a:rPr>
              <a:t>г</a:t>
            </a:r>
            <a:r>
              <a:rPr sz="2800" spc="-5" dirty="0">
                <a:solidFill>
                  <a:srgbClr val="333E50"/>
                </a:solidFill>
                <a:latin typeface="Calibri Light"/>
                <a:cs typeface="Calibri Light"/>
              </a:rPr>
              <a:t>о</a:t>
            </a:r>
            <a:r>
              <a:rPr sz="2800" dirty="0">
                <a:solidFill>
                  <a:srgbClr val="333E50"/>
                </a:solidFill>
                <a:latin typeface="Calibri Light"/>
                <a:cs typeface="Calibri Light"/>
              </a:rPr>
              <a:t>	</a:t>
            </a:r>
            <a:r>
              <a:rPr sz="2800" spc="-10" dirty="0">
                <a:solidFill>
                  <a:srgbClr val="333E50"/>
                </a:solidFill>
                <a:latin typeface="Calibri Light"/>
                <a:cs typeface="Calibri Light"/>
              </a:rPr>
              <a:t>ц</a:t>
            </a:r>
            <a:r>
              <a:rPr sz="2800" spc="-30" dirty="0">
                <a:solidFill>
                  <a:srgbClr val="333E50"/>
                </a:solidFill>
                <a:latin typeface="Calibri Light"/>
                <a:cs typeface="Calibri Light"/>
              </a:rPr>
              <a:t>е</a:t>
            </a:r>
            <a:r>
              <a:rPr sz="2800" spc="-25" dirty="0">
                <a:solidFill>
                  <a:srgbClr val="333E50"/>
                </a:solidFill>
                <a:latin typeface="Calibri Light"/>
                <a:cs typeface="Calibri Light"/>
              </a:rPr>
              <a:t>н</a:t>
            </a:r>
            <a:r>
              <a:rPr sz="2800" spc="-20" dirty="0">
                <a:solidFill>
                  <a:srgbClr val="333E50"/>
                </a:solidFill>
                <a:latin typeface="Calibri Light"/>
                <a:cs typeface="Calibri Light"/>
              </a:rPr>
              <a:t>тр</a:t>
            </a:r>
            <a:r>
              <a:rPr sz="2800" spc="-5" dirty="0">
                <a:solidFill>
                  <a:srgbClr val="333E50"/>
                </a:solidFill>
                <a:latin typeface="Calibri Light"/>
                <a:cs typeface="Calibri Light"/>
              </a:rPr>
              <a:t>а</a:t>
            </a:r>
            <a:r>
              <a:rPr sz="2800" dirty="0">
                <a:solidFill>
                  <a:srgbClr val="333E50"/>
                </a:solidFill>
                <a:latin typeface="Calibri Light"/>
                <a:cs typeface="Calibri Light"/>
              </a:rPr>
              <a:t>	</a:t>
            </a:r>
            <a:r>
              <a:rPr sz="2800" spc="-30" dirty="0">
                <a:solidFill>
                  <a:srgbClr val="333E50"/>
                </a:solidFill>
                <a:latin typeface="Calibri Light"/>
                <a:cs typeface="Calibri Light"/>
              </a:rPr>
              <a:t>по  </a:t>
            </a:r>
            <a:r>
              <a:rPr sz="2800" spc="-15" dirty="0">
                <a:solidFill>
                  <a:srgbClr val="333E50"/>
                </a:solidFill>
                <a:latin typeface="Calibri Light"/>
                <a:cs typeface="Calibri Light"/>
              </a:rPr>
              <a:t>обеспечению </a:t>
            </a:r>
            <a:r>
              <a:rPr sz="2800" spc="-20" dirty="0">
                <a:solidFill>
                  <a:srgbClr val="333E50"/>
                </a:solidFill>
                <a:latin typeface="Calibri Light"/>
                <a:cs typeface="Calibri Light"/>
              </a:rPr>
              <a:t>психологической службы </a:t>
            </a:r>
            <a:r>
              <a:rPr sz="2800" spc="-5" dirty="0">
                <a:solidFill>
                  <a:srgbClr val="333E50"/>
                </a:solidFill>
                <a:latin typeface="Calibri Light"/>
                <a:cs typeface="Calibri Light"/>
              </a:rPr>
              <a:t>в </a:t>
            </a:r>
            <a:r>
              <a:rPr sz="2800" dirty="0">
                <a:solidFill>
                  <a:srgbClr val="333E50"/>
                </a:solidFill>
                <a:latin typeface="Calibri Light"/>
                <a:cs typeface="Calibri Light"/>
              </a:rPr>
              <a:t> </a:t>
            </a:r>
            <a:r>
              <a:rPr sz="2800" spc="-15" dirty="0">
                <a:solidFill>
                  <a:srgbClr val="333E50"/>
                </a:solidFill>
                <a:latin typeface="Calibri Light"/>
                <a:cs typeface="Calibri Light"/>
              </a:rPr>
              <a:t>системе</a:t>
            </a:r>
            <a:r>
              <a:rPr sz="2800" spc="-10" dirty="0">
                <a:solidFill>
                  <a:srgbClr val="333E50"/>
                </a:solidFill>
                <a:latin typeface="Calibri Light"/>
                <a:cs typeface="Calibri Light"/>
              </a:rPr>
              <a:t> </a:t>
            </a:r>
            <a:r>
              <a:rPr sz="2800" spc="-20" dirty="0">
                <a:solidFill>
                  <a:srgbClr val="333E50"/>
                </a:solidFill>
                <a:latin typeface="Calibri Light"/>
                <a:cs typeface="Calibri Light"/>
              </a:rPr>
              <a:t>образования</a:t>
            </a:r>
            <a:r>
              <a:rPr sz="2800" spc="-15" dirty="0">
                <a:solidFill>
                  <a:srgbClr val="333E50"/>
                </a:solidFill>
                <a:latin typeface="Calibri Light"/>
                <a:cs typeface="Calibri Light"/>
              </a:rPr>
              <a:t> </a:t>
            </a:r>
            <a:r>
              <a:rPr sz="2800" spc="-20" dirty="0">
                <a:solidFill>
                  <a:srgbClr val="333E50"/>
                </a:solidFill>
                <a:latin typeface="Calibri Light"/>
                <a:cs typeface="Calibri Light"/>
              </a:rPr>
              <a:t>Российской </a:t>
            </a:r>
            <a:r>
              <a:rPr sz="2800" spc="-620" dirty="0">
                <a:solidFill>
                  <a:srgbClr val="333E50"/>
                </a:solidFill>
                <a:latin typeface="Calibri Light"/>
                <a:cs typeface="Calibri Light"/>
              </a:rPr>
              <a:t> </a:t>
            </a:r>
            <a:r>
              <a:rPr sz="2800" spc="-15" dirty="0">
                <a:solidFill>
                  <a:srgbClr val="333E50"/>
                </a:solidFill>
                <a:latin typeface="Calibri Light"/>
                <a:cs typeface="Calibri Light"/>
              </a:rPr>
              <a:t>Федерации</a:t>
            </a:r>
            <a:r>
              <a:rPr sz="2800" spc="-50" dirty="0">
                <a:solidFill>
                  <a:srgbClr val="333E50"/>
                </a:solidFill>
                <a:latin typeface="Calibri Light"/>
                <a:cs typeface="Calibri Light"/>
              </a:rPr>
              <a:t> </a:t>
            </a:r>
            <a:r>
              <a:rPr sz="2800" spc="-15" dirty="0">
                <a:solidFill>
                  <a:srgbClr val="333E50"/>
                </a:solidFill>
                <a:latin typeface="Calibri Light"/>
                <a:cs typeface="Calibri Light"/>
              </a:rPr>
              <a:t>МГППУ</a:t>
            </a:r>
            <a:endParaRPr sz="2800">
              <a:latin typeface="Calibri Light"/>
              <a:cs typeface="Calibri Light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55964" y="344550"/>
            <a:ext cx="2123655" cy="16476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599440" cy="10287000"/>
            <a:chOff x="0" y="0"/>
            <a:chExt cx="599440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98932" cy="10286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560070" cy="10287000"/>
            </a:xfrm>
            <a:custGeom>
              <a:avLst/>
              <a:gdLst/>
              <a:ahLst/>
              <a:cxnLst/>
              <a:rect l="l" t="t" r="r" b="b"/>
              <a:pathLst>
                <a:path w="560070" h="10287000">
                  <a:moveTo>
                    <a:pt x="560057" y="10286996"/>
                  </a:moveTo>
                  <a:lnTo>
                    <a:pt x="560057" y="0"/>
                  </a:lnTo>
                  <a:lnTo>
                    <a:pt x="0" y="0"/>
                  </a:lnTo>
                  <a:lnTo>
                    <a:pt x="0" y="10286996"/>
                  </a:lnTo>
                  <a:lnTo>
                    <a:pt x="560057" y="10286996"/>
                  </a:lnTo>
                  <a:close/>
                </a:path>
              </a:pathLst>
            </a:custGeom>
            <a:solidFill>
              <a:srgbClr val="8BC53D">
                <a:alpha val="3607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60057" y="0"/>
              <a:ext cx="0" cy="10287000"/>
            </a:xfrm>
            <a:custGeom>
              <a:avLst/>
              <a:gdLst/>
              <a:ahLst/>
              <a:cxnLst/>
              <a:rect l="l" t="t" r="r" b="b"/>
              <a:pathLst>
                <a:path h="10287000">
                  <a:moveTo>
                    <a:pt x="0" y="10286996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ADD2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55294" y="0"/>
              <a:ext cx="9525" cy="10287000"/>
            </a:xfrm>
            <a:custGeom>
              <a:avLst/>
              <a:gdLst/>
              <a:ahLst/>
              <a:cxnLst/>
              <a:rect l="l" t="t" r="r" b="b"/>
              <a:pathLst>
                <a:path w="9525" h="10287000">
                  <a:moveTo>
                    <a:pt x="0" y="10286996"/>
                  </a:moveTo>
                  <a:lnTo>
                    <a:pt x="9525" y="10286996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028699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2384405" y="0"/>
            <a:ext cx="5716905" cy="4743450"/>
            <a:chOff x="12384405" y="0"/>
            <a:chExt cx="5716905" cy="474345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69744" y="187028"/>
              <a:ext cx="1731277" cy="101826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84405" y="0"/>
              <a:ext cx="4784597" cy="4743450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064767" y="2255646"/>
            <a:ext cx="16840835" cy="67125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878195" algn="just">
              <a:lnSpc>
                <a:spcPct val="100000"/>
              </a:lnSpc>
              <a:spcBef>
                <a:spcPts val="100"/>
              </a:spcBef>
            </a:pPr>
            <a:r>
              <a:rPr sz="3600" spc="-40" dirty="0">
                <a:latin typeface="Segoe UI Light"/>
                <a:cs typeface="Segoe UI Light"/>
              </a:rPr>
              <a:t>Когда </a:t>
            </a:r>
            <a:r>
              <a:rPr sz="3600" dirty="0">
                <a:latin typeface="Segoe UI Light"/>
                <a:cs typeface="Segoe UI Light"/>
              </a:rPr>
              <a:t>нас накрывает стресс, </a:t>
            </a:r>
            <a:r>
              <a:rPr sz="3600" spc="-5" dirty="0">
                <a:latin typeface="Segoe UI Light"/>
                <a:cs typeface="Segoe UI Light"/>
              </a:rPr>
              <a:t>мы </a:t>
            </a:r>
            <a:r>
              <a:rPr sz="3600" spc="-40" dirty="0">
                <a:latin typeface="Segoe UI Light"/>
                <a:cs typeface="Segoe UI Light"/>
              </a:rPr>
              <a:t>можем </a:t>
            </a:r>
            <a:r>
              <a:rPr sz="3600" spc="-5" dirty="0">
                <a:latin typeface="Segoe UI Light"/>
                <a:cs typeface="Segoe UI Light"/>
              </a:rPr>
              <a:t>не чувствовать </a:t>
            </a:r>
            <a:r>
              <a:rPr sz="3600" spc="-975" dirty="0">
                <a:latin typeface="Segoe UI Light"/>
                <a:cs typeface="Segoe UI Light"/>
              </a:rPr>
              <a:t> </a:t>
            </a:r>
            <a:r>
              <a:rPr sz="3600" spc="-15" dirty="0">
                <a:latin typeface="Segoe UI Light"/>
                <a:cs typeface="Segoe UI Light"/>
              </a:rPr>
              <a:t>сильнейшего</a:t>
            </a:r>
            <a:r>
              <a:rPr sz="3600" spc="-10" dirty="0">
                <a:latin typeface="Segoe UI Light"/>
                <a:cs typeface="Segoe UI Light"/>
              </a:rPr>
              <a:t> </a:t>
            </a:r>
            <a:r>
              <a:rPr sz="3600" spc="-15" dirty="0">
                <a:latin typeface="Segoe UI Light"/>
                <a:cs typeface="Segoe UI Light"/>
              </a:rPr>
              <a:t>напряжения,</a:t>
            </a:r>
            <a:r>
              <a:rPr sz="3600" spc="-10" dirty="0">
                <a:latin typeface="Segoe UI Light"/>
                <a:cs typeface="Segoe UI Light"/>
              </a:rPr>
              <a:t> </a:t>
            </a:r>
            <a:r>
              <a:rPr sz="3600" spc="-50" dirty="0">
                <a:latin typeface="Segoe UI Light"/>
                <a:cs typeface="Segoe UI Light"/>
              </a:rPr>
              <a:t>которое</a:t>
            </a:r>
            <a:r>
              <a:rPr sz="3600" spc="-45" dirty="0">
                <a:latin typeface="Segoe UI Light"/>
                <a:cs typeface="Segoe UI Light"/>
              </a:rPr>
              <a:t> </a:t>
            </a:r>
            <a:r>
              <a:rPr sz="3600" spc="-15" dirty="0">
                <a:latin typeface="Segoe UI Light"/>
                <a:cs typeface="Segoe UI Light"/>
              </a:rPr>
              <a:t>сковывает</a:t>
            </a:r>
            <a:r>
              <a:rPr sz="3600" spc="960" dirty="0">
                <a:latin typeface="Segoe UI Light"/>
                <a:cs typeface="Segoe UI Light"/>
              </a:rPr>
              <a:t> </a:t>
            </a:r>
            <a:r>
              <a:rPr sz="3600" dirty="0">
                <a:latin typeface="Segoe UI Light"/>
                <a:cs typeface="Segoe UI Light"/>
              </a:rPr>
              <a:t>все </a:t>
            </a:r>
            <a:r>
              <a:rPr sz="3600" spc="-975" dirty="0">
                <a:latin typeface="Segoe UI Light"/>
                <a:cs typeface="Segoe UI Light"/>
              </a:rPr>
              <a:t> </a:t>
            </a:r>
            <a:r>
              <a:rPr sz="3600" spc="-25" dirty="0">
                <a:latin typeface="Segoe UI Light"/>
                <a:cs typeface="Segoe UI Light"/>
              </a:rPr>
              <a:t>тело, </a:t>
            </a:r>
            <a:r>
              <a:rPr sz="3600" spc="-5" dirty="0">
                <a:latin typeface="Segoe UI Light"/>
                <a:cs typeface="Segoe UI Light"/>
              </a:rPr>
              <a:t>не дает </a:t>
            </a:r>
            <a:r>
              <a:rPr sz="3600" dirty="0">
                <a:latin typeface="Segoe UI Light"/>
                <a:cs typeface="Segoe UI Light"/>
              </a:rPr>
              <a:t>нормально дышать. </a:t>
            </a:r>
            <a:r>
              <a:rPr sz="3600" spc="-25" dirty="0">
                <a:latin typeface="Segoe UI Light"/>
                <a:cs typeface="Segoe UI Light"/>
              </a:rPr>
              <a:t>Чтобы </a:t>
            </a:r>
            <a:r>
              <a:rPr sz="3600" spc="-40" dirty="0">
                <a:latin typeface="Segoe UI Light"/>
                <a:cs typeface="Segoe UI Light"/>
              </a:rPr>
              <a:t>эти </a:t>
            </a:r>
            <a:r>
              <a:rPr sz="3600" spc="-20" dirty="0">
                <a:latin typeface="Segoe UI Light"/>
                <a:cs typeface="Segoe UI Light"/>
              </a:rPr>
              <a:t>«оковы» </a:t>
            </a:r>
            <a:r>
              <a:rPr sz="3600" spc="-15" dirty="0">
                <a:latin typeface="Segoe UI Light"/>
                <a:cs typeface="Segoe UI Light"/>
              </a:rPr>
              <a:t> </a:t>
            </a:r>
            <a:r>
              <a:rPr sz="3600" spc="-5" dirty="0">
                <a:latin typeface="Segoe UI Light"/>
                <a:cs typeface="Segoe UI Light"/>
              </a:rPr>
              <a:t>ослабить,</a:t>
            </a:r>
            <a:r>
              <a:rPr sz="3600" dirty="0">
                <a:latin typeface="Segoe UI Light"/>
                <a:cs typeface="Segoe UI Light"/>
              </a:rPr>
              <a:t> </a:t>
            </a:r>
            <a:r>
              <a:rPr sz="3600" spc="-15" dirty="0">
                <a:latin typeface="Segoe UI Light"/>
                <a:cs typeface="Segoe UI Light"/>
              </a:rPr>
              <a:t>сначала</a:t>
            </a:r>
            <a:r>
              <a:rPr sz="3600" spc="-10" dirty="0">
                <a:latin typeface="Segoe UI Light"/>
                <a:cs typeface="Segoe UI Light"/>
              </a:rPr>
              <a:t> </a:t>
            </a:r>
            <a:r>
              <a:rPr sz="3600" spc="-15" dirty="0">
                <a:latin typeface="Segoe UI Light"/>
                <a:cs typeface="Segoe UI Light"/>
              </a:rPr>
              <a:t>придется</a:t>
            </a:r>
            <a:r>
              <a:rPr sz="3600" spc="-10" dirty="0">
                <a:latin typeface="Segoe UI Light"/>
                <a:cs typeface="Segoe UI Light"/>
              </a:rPr>
              <a:t> </a:t>
            </a:r>
            <a:r>
              <a:rPr sz="3600" spc="-5" dirty="0">
                <a:latin typeface="Segoe UI Light"/>
                <a:cs typeface="Segoe UI Light"/>
              </a:rPr>
              <a:t>их</a:t>
            </a:r>
            <a:r>
              <a:rPr sz="3600" dirty="0">
                <a:latin typeface="Segoe UI Light"/>
                <a:cs typeface="Segoe UI Light"/>
              </a:rPr>
              <a:t> затянуть</a:t>
            </a:r>
            <a:r>
              <a:rPr sz="3600" spc="5" dirty="0">
                <a:latin typeface="Segoe UI Light"/>
                <a:cs typeface="Segoe UI Light"/>
              </a:rPr>
              <a:t> </a:t>
            </a:r>
            <a:r>
              <a:rPr sz="3600" spc="-20" dirty="0">
                <a:latin typeface="Segoe UI Light"/>
                <a:cs typeface="Segoe UI Light"/>
              </a:rPr>
              <a:t>потуже</a:t>
            </a:r>
            <a:r>
              <a:rPr sz="3600" spc="-15" dirty="0">
                <a:latin typeface="Segoe UI Light"/>
                <a:cs typeface="Segoe UI Light"/>
              </a:rPr>
              <a:t> </a:t>
            </a:r>
            <a:r>
              <a:rPr sz="3600" dirty="0">
                <a:latin typeface="Segoe UI Light"/>
                <a:cs typeface="Segoe UI Light"/>
              </a:rPr>
              <a:t>– </a:t>
            </a:r>
            <a:r>
              <a:rPr sz="3600" spc="5" dirty="0">
                <a:latin typeface="Segoe UI Light"/>
                <a:cs typeface="Segoe UI Light"/>
              </a:rPr>
              <a:t> </a:t>
            </a:r>
            <a:r>
              <a:rPr sz="3600" spc="-20" dirty="0">
                <a:latin typeface="Segoe UI Light"/>
                <a:cs typeface="Segoe UI Light"/>
              </a:rPr>
              <a:t>крепко</a:t>
            </a:r>
            <a:r>
              <a:rPr sz="3600" spc="-15" dirty="0">
                <a:latin typeface="Segoe UI Light"/>
                <a:cs typeface="Segoe UI Light"/>
              </a:rPr>
              <a:t> </a:t>
            </a:r>
            <a:r>
              <a:rPr sz="3600" dirty="0">
                <a:latin typeface="Segoe UI Light"/>
                <a:cs typeface="Segoe UI Light"/>
              </a:rPr>
              <a:t>сжать </a:t>
            </a:r>
            <a:r>
              <a:rPr sz="3600" spc="-45" dirty="0">
                <a:latin typeface="Segoe UI Light"/>
                <a:cs typeface="Segoe UI Light"/>
              </a:rPr>
              <a:t>кулаки,</a:t>
            </a:r>
            <a:r>
              <a:rPr sz="3600" spc="-40" dirty="0">
                <a:latin typeface="Segoe UI Light"/>
                <a:cs typeface="Segoe UI Light"/>
              </a:rPr>
              <a:t> </a:t>
            </a:r>
            <a:r>
              <a:rPr sz="3600" spc="10" dirty="0">
                <a:latin typeface="Segoe UI Light"/>
                <a:cs typeface="Segoe UI Light"/>
              </a:rPr>
              <a:t>стиснуть </a:t>
            </a:r>
            <a:r>
              <a:rPr sz="3600" spc="-5" dirty="0">
                <a:latin typeface="Segoe UI Light"/>
                <a:cs typeface="Segoe UI Light"/>
              </a:rPr>
              <a:t>зубы</a:t>
            </a:r>
            <a:r>
              <a:rPr sz="3600" dirty="0">
                <a:latin typeface="Segoe UI Light"/>
                <a:cs typeface="Segoe UI Light"/>
              </a:rPr>
              <a:t> и изо всех сил </a:t>
            </a:r>
            <a:r>
              <a:rPr sz="3600" spc="5" dirty="0">
                <a:latin typeface="Segoe UI Light"/>
                <a:cs typeface="Segoe UI Light"/>
              </a:rPr>
              <a:t> </a:t>
            </a:r>
            <a:r>
              <a:rPr sz="3600" dirty="0">
                <a:latin typeface="Segoe UI Light"/>
                <a:cs typeface="Segoe UI Light"/>
              </a:rPr>
              <a:t>напрячь все мышцы секунд </a:t>
            </a:r>
            <a:r>
              <a:rPr sz="3600" spc="-5" dirty="0">
                <a:latin typeface="Segoe UI Light"/>
                <a:cs typeface="Segoe UI Light"/>
              </a:rPr>
              <a:t>на </a:t>
            </a:r>
            <a:r>
              <a:rPr sz="3600" dirty="0">
                <a:latin typeface="Segoe UI Light"/>
                <a:cs typeface="Segoe UI Light"/>
              </a:rPr>
              <a:t>10. А </a:t>
            </a:r>
            <a:r>
              <a:rPr sz="3600" spc="-25" dirty="0">
                <a:latin typeface="Segoe UI Light"/>
                <a:cs typeface="Segoe UI Light"/>
              </a:rPr>
              <a:t>затем </a:t>
            </a:r>
            <a:r>
              <a:rPr sz="3600" spc="-15" dirty="0">
                <a:latin typeface="Segoe UI Light"/>
                <a:cs typeface="Segoe UI Light"/>
              </a:rPr>
              <a:t>расслабить </a:t>
            </a:r>
            <a:r>
              <a:rPr sz="3600" spc="-10" dirty="0">
                <a:latin typeface="Segoe UI Light"/>
                <a:cs typeface="Segoe UI Light"/>
              </a:rPr>
              <a:t> </a:t>
            </a:r>
            <a:r>
              <a:rPr sz="3600" spc="-25" dirty="0">
                <a:latin typeface="Segoe UI Light"/>
                <a:cs typeface="Segoe UI Light"/>
              </a:rPr>
              <a:t>тело,</a:t>
            </a:r>
            <a:r>
              <a:rPr sz="3600" dirty="0">
                <a:latin typeface="Segoe UI Light"/>
                <a:cs typeface="Segoe UI Light"/>
              </a:rPr>
              <a:t> </a:t>
            </a:r>
            <a:r>
              <a:rPr sz="3600" spc="10" dirty="0">
                <a:latin typeface="Segoe UI Light"/>
                <a:cs typeface="Segoe UI Light"/>
              </a:rPr>
              <a:t>ощутив</a:t>
            </a:r>
            <a:r>
              <a:rPr sz="3600" spc="30" dirty="0">
                <a:latin typeface="Segoe UI Light"/>
                <a:cs typeface="Segoe UI Light"/>
              </a:rPr>
              <a:t> </a:t>
            </a:r>
            <a:r>
              <a:rPr sz="3600" spc="-5" dirty="0">
                <a:latin typeface="Segoe UI Light"/>
                <a:cs typeface="Segoe UI Light"/>
              </a:rPr>
              <a:t>приятное</a:t>
            </a:r>
            <a:r>
              <a:rPr sz="3600" spc="5" dirty="0">
                <a:latin typeface="Segoe UI Light"/>
                <a:cs typeface="Segoe UI Light"/>
              </a:rPr>
              <a:t> </a:t>
            </a:r>
            <a:r>
              <a:rPr sz="3600" spc="-25" dirty="0">
                <a:latin typeface="Segoe UI Light"/>
                <a:cs typeface="Segoe UI Light"/>
              </a:rPr>
              <a:t>тепло</a:t>
            </a:r>
            <a:r>
              <a:rPr sz="3600" dirty="0">
                <a:latin typeface="Segoe UI Light"/>
                <a:cs typeface="Segoe UI Light"/>
              </a:rPr>
              <a:t> и</a:t>
            </a:r>
            <a:r>
              <a:rPr sz="3600" spc="5" dirty="0">
                <a:latin typeface="Segoe UI Light"/>
                <a:cs typeface="Segoe UI Light"/>
              </a:rPr>
              <a:t> </a:t>
            </a:r>
            <a:r>
              <a:rPr sz="3600" spc="-25" dirty="0">
                <a:latin typeface="Segoe UI Light"/>
                <a:cs typeface="Segoe UI Light"/>
              </a:rPr>
              <a:t>покой.</a:t>
            </a:r>
            <a:endParaRPr sz="3600">
              <a:latin typeface="Segoe UI Light"/>
              <a:cs typeface="Segoe U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150">
              <a:latin typeface="Segoe UI Light"/>
              <a:cs typeface="Segoe UI Light"/>
            </a:endParaRPr>
          </a:p>
          <a:p>
            <a:pPr marL="12700" marR="5080" algn="just">
              <a:lnSpc>
                <a:spcPct val="97700"/>
              </a:lnSpc>
            </a:pPr>
            <a:r>
              <a:rPr sz="3600" spc="-25" dirty="0">
                <a:latin typeface="Segoe UI Light"/>
                <a:cs typeface="Segoe UI Light"/>
              </a:rPr>
              <a:t>Можно напрягать </a:t>
            </a:r>
            <a:r>
              <a:rPr sz="3600" spc="-5" dirty="0">
                <a:latin typeface="Segoe UI Light"/>
                <a:cs typeface="Segoe UI Light"/>
              </a:rPr>
              <a:t>группы </a:t>
            </a:r>
            <a:r>
              <a:rPr sz="3600" dirty="0">
                <a:latin typeface="Segoe UI Light"/>
                <a:cs typeface="Segoe UI Light"/>
              </a:rPr>
              <a:t>мышц </a:t>
            </a:r>
            <a:r>
              <a:rPr sz="3600" spc="-5" dirty="0">
                <a:latin typeface="Segoe UI Light"/>
                <a:cs typeface="Segoe UI Light"/>
              </a:rPr>
              <a:t>по </a:t>
            </a:r>
            <a:r>
              <a:rPr sz="3600" spc="-25" dirty="0">
                <a:latin typeface="Segoe UI Light"/>
                <a:cs typeface="Segoe UI Light"/>
              </a:rPr>
              <a:t>отдельности </a:t>
            </a:r>
            <a:r>
              <a:rPr sz="3600" dirty="0">
                <a:latin typeface="Segoe UI Light"/>
                <a:cs typeface="Segoe UI Light"/>
              </a:rPr>
              <a:t>– </a:t>
            </a:r>
            <a:r>
              <a:rPr sz="3600" spc="-5" dirty="0">
                <a:latin typeface="Segoe UI Light"/>
                <a:cs typeface="Segoe UI Light"/>
              </a:rPr>
              <a:t>кисти </a:t>
            </a:r>
            <a:r>
              <a:rPr sz="3600" spc="50" dirty="0">
                <a:latin typeface="Segoe UI Light"/>
                <a:cs typeface="Segoe UI Light"/>
              </a:rPr>
              <a:t>рук, </a:t>
            </a:r>
            <a:r>
              <a:rPr sz="3600" spc="-5" dirty="0">
                <a:latin typeface="Segoe UI Light"/>
                <a:cs typeface="Segoe UI Light"/>
              </a:rPr>
              <a:t>предплечья </a:t>
            </a:r>
            <a:r>
              <a:rPr sz="3600" dirty="0">
                <a:latin typeface="Segoe UI Light"/>
                <a:cs typeface="Segoe UI Light"/>
              </a:rPr>
              <a:t>и плечи, </a:t>
            </a:r>
            <a:r>
              <a:rPr sz="3600" spc="5" dirty="0">
                <a:latin typeface="Segoe UI Light"/>
                <a:cs typeface="Segoe UI Light"/>
              </a:rPr>
              <a:t> </a:t>
            </a:r>
            <a:r>
              <a:rPr sz="3600" spc="-5" dirty="0">
                <a:latin typeface="Segoe UI Light"/>
                <a:cs typeface="Segoe UI Light"/>
              </a:rPr>
              <a:t>перейти на </a:t>
            </a:r>
            <a:r>
              <a:rPr sz="3600" dirty="0">
                <a:latin typeface="Segoe UI Light"/>
                <a:cs typeface="Segoe UI Light"/>
              </a:rPr>
              <a:t>мышцы шеи и спины, </a:t>
            </a:r>
            <a:r>
              <a:rPr sz="3600" spc="-25" dirty="0">
                <a:latin typeface="Segoe UI Light"/>
                <a:cs typeface="Segoe UI Light"/>
              </a:rPr>
              <a:t>затем </a:t>
            </a:r>
            <a:r>
              <a:rPr sz="3600" dirty="0">
                <a:latin typeface="Segoe UI Light"/>
                <a:cs typeface="Segoe UI Light"/>
              </a:rPr>
              <a:t>– </a:t>
            </a:r>
            <a:r>
              <a:rPr sz="3600" spc="-5" dirty="0">
                <a:latin typeface="Segoe UI Light"/>
                <a:cs typeface="Segoe UI Light"/>
              </a:rPr>
              <a:t>задействовать </a:t>
            </a:r>
            <a:r>
              <a:rPr sz="3600" spc="-20" dirty="0">
                <a:latin typeface="Segoe UI Light"/>
                <a:cs typeface="Segoe UI Light"/>
              </a:rPr>
              <a:t>голени </a:t>
            </a:r>
            <a:r>
              <a:rPr sz="3600" dirty="0">
                <a:latin typeface="Segoe UI Light"/>
                <a:cs typeface="Segoe UI Light"/>
              </a:rPr>
              <a:t>и </a:t>
            </a:r>
            <a:r>
              <a:rPr sz="3600" spc="-15" dirty="0">
                <a:latin typeface="Segoe UI Light"/>
                <a:cs typeface="Segoe UI Light"/>
              </a:rPr>
              <a:t>бедра. Исходное </a:t>
            </a:r>
            <a:r>
              <a:rPr sz="3600" spc="-10" dirty="0">
                <a:latin typeface="Segoe UI Light"/>
                <a:cs typeface="Segoe UI Light"/>
              </a:rPr>
              <a:t> </a:t>
            </a:r>
            <a:r>
              <a:rPr sz="3600" spc="-25" dirty="0">
                <a:latin typeface="Segoe UI Light"/>
                <a:cs typeface="Segoe UI Light"/>
              </a:rPr>
              <a:t>положение </a:t>
            </a:r>
            <a:r>
              <a:rPr sz="3600" spc="-45" dirty="0">
                <a:latin typeface="Segoe UI Light"/>
                <a:cs typeface="Segoe UI Light"/>
              </a:rPr>
              <a:t>может </a:t>
            </a:r>
            <a:r>
              <a:rPr sz="3600" dirty="0">
                <a:latin typeface="Segoe UI Light"/>
                <a:cs typeface="Segoe UI Light"/>
              </a:rPr>
              <a:t>быть </a:t>
            </a:r>
            <a:r>
              <a:rPr sz="3600" spc="-5" dirty="0">
                <a:latin typeface="Segoe UI Light"/>
                <a:cs typeface="Segoe UI Light"/>
              </a:rPr>
              <a:t>любым </a:t>
            </a:r>
            <a:r>
              <a:rPr sz="3600" dirty="0">
                <a:latin typeface="Segoe UI Light"/>
                <a:cs typeface="Segoe UI Light"/>
              </a:rPr>
              <a:t>– и </a:t>
            </a:r>
            <a:r>
              <a:rPr sz="3600" spc="-25" dirty="0">
                <a:latin typeface="Segoe UI Light"/>
                <a:cs typeface="Segoe UI Light"/>
              </a:rPr>
              <a:t>стоя, </a:t>
            </a:r>
            <a:r>
              <a:rPr sz="3600" dirty="0">
                <a:latin typeface="Segoe UI Light"/>
                <a:cs typeface="Segoe UI Light"/>
              </a:rPr>
              <a:t>и сидя, и лежа с </a:t>
            </a:r>
            <a:r>
              <a:rPr sz="3600" spc="-10" dirty="0">
                <a:latin typeface="Segoe UI Light"/>
                <a:cs typeface="Segoe UI Light"/>
              </a:rPr>
              <a:t>закрытыми </a:t>
            </a:r>
            <a:r>
              <a:rPr sz="3600" spc="-25" dirty="0">
                <a:latin typeface="Segoe UI Light"/>
                <a:cs typeface="Segoe UI Light"/>
              </a:rPr>
              <a:t>глазами. </a:t>
            </a:r>
            <a:r>
              <a:rPr sz="3600" spc="-20" dirty="0">
                <a:latin typeface="Segoe UI Light"/>
                <a:cs typeface="Segoe UI Light"/>
              </a:rPr>
              <a:t> </a:t>
            </a:r>
            <a:r>
              <a:rPr sz="3600" spc="-10" dirty="0">
                <a:latin typeface="Segoe UI Light"/>
                <a:cs typeface="Segoe UI Light"/>
              </a:rPr>
              <a:t>Главное</a:t>
            </a:r>
            <a:r>
              <a:rPr sz="3600" spc="10" dirty="0">
                <a:latin typeface="Segoe UI Light"/>
                <a:cs typeface="Segoe UI Light"/>
              </a:rPr>
              <a:t> </a:t>
            </a:r>
            <a:r>
              <a:rPr sz="3600" dirty="0">
                <a:latin typeface="Segoe UI Light"/>
                <a:cs typeface="Segoe UI Light"/>
              </a:rPr>
              <a:t>–</a:t>
            </a:r>
            <a:r>
              <a:rPr sz="3600" spc="-5" dirty="0">
                <a:latin typeface="Segoe UI Light"/>
                <a:cs typeface="Segoe UI Light"/>
              </a:rPr>
              <a:t> помнить</a:t>
            </a:r>
            <a:r>
              <a:rPr sz="3600" spc="15" dirty="0">
                <a:latin typeface="Segoe UI Light"/>
                <a:cs typeface="Segoe UI Light"/>
              </a:rPr>
              <a:t> </a:t>
            </a:r>
            <a:r>
              <a:rPr sz="3600" dirty="0">
                <a:latin typeface="Segoe UI Light"/>
                <a:cs typeface="Segoe UI Light"/>
              </a:rPr>
              <a:t>о</a:t>
            </a:r>
            <a:r>
              <a:rPr sz="3600" spc="5" dirty="0">
                <a:latin typeface="Segoe UI Light"/>
                <a:cs typeface="Segoe UI Light"/>
              </a:rPr>
              <a:t> </a:t>
            </a:r>
            <a:r>
              <a:rPr sz="3600" spc="-10" dirty="0">
                <a:latin typeface="Segoe UI Light"/>
                <a:cs typeface="Segoe UI Light"/>
              </a:rPr>
              <a:t>дыхании.</a:t>
            </a:r>
            <a:endParaRPr sz="3600">
              <a:latin typeface="Segoe UI Light"/>
              <a:cs typeface="Segoe UI Ligh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273165" y="575818"/>
            <a:ext cx="41192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dirty="0">
                <a:latin typeface="Segoe UI Semibold"/>
                <a:cs typeface="Segoe UI Semibold"/>
              </a:rPr>
              <a:t>Т</a:t>
            </a:r>
            <a:r>
              <a:rPr sz="7200" spc="30" dirty="0">
                <a:latin typeface="Segoe UI Semibold"/>
                <a:cs typeface="Segoe UI Semibold"/>
              </a:rPr>
              <a:t>Е</a:t>
            </a:r>
            <a:r>
              <a:rPr sz="7200" spc="-5" dirty="0">
                <a:latin typeface="Segoe UI Semibold"/>
                <a:cs typeface="Segoe UI Semibold"/>
              </a:rPr>
              <a:t>ХНИКА</a:t>
            </a:r>
            <a:endParaRPr sz="7200">
              <a:latin typeface="Segoe UI Semibold"/>
              <a:cs typeface="Segoe UI Semibo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0456" y="2636773"/>
          <a:ext cx="17397095" cy="72491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5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1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1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9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109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КАК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проявляется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3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ЗАЧЕМ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мы</a:t>
                      </a:r>
                      <a:r>
                        <a:rPr sz="3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это</a:t>
                      </a:r>
                      <a:r>
                        <a:rPr sz="3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делаем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88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3350">
                        <a:latin typeface="Times New Roman"/>
                        <a:cs typeface="Times New Roman"/>
                      </a:endParaRPr>
                    </a:p>
                    <a:p>
                      <a:pPr marL="318770" marR="312420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Активная </a:t>
                      </a:r>
                      <a:r>
                        <a:rPr sz="2400" spc="-10" dirty="0">
                          <a:latin typeface="Calibri Light"/>
                          <a:cs typeface="Calibri Light"/>
                        </a:rPr>
                        <a:t>энергозатратная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реакция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186055" marR="107314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Гнев, злость, выражающиеся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в</a:t>
                      </a:r>
                      <a:r>
                        <a:rPr sz="24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словах</a:t>
                      </a:r>
                      <a:r>
                        <a:rPr sz="24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или</a:t>
                      </a:r>
                      <a:r>
                        <a:rPr sz="24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действиях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399415" marR="390525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Действия</a:t>
                      </a:r>
                      <a:r>
                        <a:rPr sz="24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направлены</a:t>
                      </a:r>
                      <a:r>
                        <a:rPr sz="24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на </a:t>
                      </a:r>
                      <a:r>
                        <a:rPr sz="2400" spc="-5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консультанта,</a:t>
                      </a:r>
                      <a:r>
                        <a:rPr sz="24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на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окружающих,</a:t>
                      </a:r>
                      <a:r>
                        <a:rPr sz="24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на</a:t>
                      </a:r>
                      <a:r>
                        <a:rPr sz="24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себя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97510" indent="-332740">
                        <a:lnSpc>
                          <a:spcPct val="100000"/>
                        </a:lnSpc>
                        <a:spcBef>
                          <a:spcPts val="1745"/>
                        </a:spcBef>
                        <a:buSzPct val="104347"/>
                        <a:buFont typeface="Arial MT"/>
                        <a:buChar char="•"/>
                        <a:tabLst>
                          <a:tab pos="397510" algn="l"/>
                          <a:tab pos="39814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Говорить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спокойно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30200" marR="923925" indent="-26543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97510" algn="l"/>
                          <a:tab pos="398145" algn="l"/>
                        </a:tabLst>
                      </a:pPr>
                      <a:r>
                        <a:rPr dirty="0"/>
                        <a:t>	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Постепенно снижать темп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и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громкость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речи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97510" indent="-33274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97510" algn="l"/>
                          <a:tab pos="398145" algn="l"/>
                        </a:tabLst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Принятие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чувств</a:t>
                      </a:r>
                      <a:r>
                        <a:rPr sz="23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обратившегося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«Я понимаю,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что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тебе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хочется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все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разнести»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397510" indent="-33274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97510" algn="l"/>
                          <a:tab pos="398145" algn="l"/>
                        </a:tabLst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Задавать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уточняющие</a:t>
                      </a:r>
                      <a:r>
                        <a:rPr sz="23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вопросы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30200" marR="955040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«Как ты думаешь,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что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лучше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сделать,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это или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это?»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30200" marR="247650" indent="-26543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97510" algn="l"/>
                          <a:tab pos="398145" algn="l"/>
                        </a:tabLst>
                      </a:pPr>
                      <a:r>
                        <a:rPr dirty="0"/>
                        <a:t>	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Дать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возможность</a:t>
                      </a:r>
                      <a:r>
                        <a:rPr sz="23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отреагировать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эмоции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(дыхание,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физическая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активность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и</a:t>
                      </a:r>
                      <a:r>
                        <a:rPr sz="23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пр.)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2216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52425" marR="55880" indent="-287020">
                        <a:lnSpc>
                          <a:spcPct val="100000"/>
                        </a:lnSpc>
                        <a:spcBef>
                          <a:spcPts val="1860"/>
                        </a:spcBef>
                        <a:buSzPct val="104347"/>
                        <a:buFont typeface="Arial MT"/>
                        <a:buChar char="•"/>
                        <a:tabLst>
                          <a:tab pos="352425" algn="l"/>
                          <a:tab pos="353060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 считать,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что агрессия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обратившегося</a:t>
                      </a:r>
                      <a:r>
                        <a:rPr sz="23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проявляется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у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него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постоянно</a:t>
                      </a:r>
                      <a:r>
                        <a:rPr sz="23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и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является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его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чертой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52425" marR="298450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2425" algn="l"/>
                          <a:tab pos="353060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 спорить,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переубеждать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обратившегося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(даже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если он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прав)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52425" marR="313690" indent="-287020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104347"/>
                        <a:buFont typeface="Arial MT"/>
                        <a:buChar char="•"/>
                        <a:tabLst>
                          <a:tab pos="352425" algn="l"/>
                          <a:tab pos="353060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 обесценивать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и не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подавлять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реакции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фразами: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«успокойся»,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52425" marR="1017905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«возьми себя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 руки»,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«так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нельзя»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33350" marR="126364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 Light"/>
                          <a:cs typeface="Calibri Light"/>
                        </a:rPr>
                        <a:t>Принимаем</a:t>
                      </a:r>
                      <a:r>
                        <a:rPr sz="20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право</a:t>
                      </a:r>
                      <a:r>
                        <a:rPr sz="2000" spc="-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обратившегося </a:t>
                      </a:r>
                      <a:r>
                        <a:rPr sz="2000" spc="-43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на</a:t>
                      </a:r>
                      <a:r>
                        <a:rPr sz="20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такую</a:t>
                      </a:r>
                      <a:r>
                        <a:rPr sz="20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эмоциональную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 Light"/>
                          <a:cs typeface="Calibri Light"/>
                        </a:rPr>
                        <a:t>реакцию.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65100" marR="160020" indent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alibri Light"/>
                          <a:cs typeface="Calibri Light"/>
                        </a:rPr>
                        <a:t>Если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обращается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родитель, то </a:t>
                      </a:r>
                      <a:r>
                        <a:rPr sz="20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проговариваем,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что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агрессия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только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косвенно направлена на </a:t>
                      </a:r>
                      <a:r>
                        <a:rPr sz="20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них,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она направлена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на </a:t>
                      </a:r>
                      <a:r>
                        <a:rPr sz="20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обстоятельства,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в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которых сейчас </a:t>
                      </a:r>
                      <a:r>
                        <a:rPr sz="2000" spc="-4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отказался</a:t>
                      </a:r>
                      <a:r>
                        <a:rPr sz="20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ребенок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 Light"/>
                          <a:cs typeface="Calibri Light"/>
                        </a:rPr>
                        <a:t>Ребенку</a:t>
                      </a:r>
                      <a:r>
                        <a:rPr sz="20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помогаем</a:t>
                      </a:r>
                      <a:r>
                        <a:rPr sz="20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выразить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libri Light"/>
                          <a:cs typeface="Calibri Light"/>
                        </a:rPr>
                        <a:t>эмоциональную</a:t>
                      </a:r>
                      <a:r>
                        <a:rPr sz="20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боль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5" dirty="0">
                          <a:latin typeface="Calibri Light"/>
                          <a:cs typeface="Calibri Light"/>
                        </a:rPr>
                        <a:t>(вербализация,</a:t>
                      </a:r>
                      <a:r>
                        <a:rPr sz="20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отражение)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89992" y="9862819"/>
            <a:ext cx="702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 Light"/>
                <a:cs typeface="Calibri Light"/>
              </a:rPr>
              <a:t>(2)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Зинченко,</a:t>
            </a:r>
            <a:r>
              <a:rPr sz="1200" dirty="0">
                <a:latin typeface="Calibri Light"/>
                <a:cs typeface="Calibri Light"/>
              </a:rPr>
              <a:t> 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Большой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психологический</a:t>
            </a:r>
            <a:r>
              <a:rPr sz="120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словарь</a:t>
            </a:r>
            <a:r>
              <a:rPr sz="1200" dirty="0">
                <a:latin typeface="Calibri Light"/>
                <a:cs typeface="Calibri Light"/>
              </a:rPr>
              <a:t> /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ред.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Б.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Мещеряков,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Зинченко.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</a:t>
            </a:r>
            <a:r>
              <a:rPr sz="1200" spc="-10" dirty="0">
                <a:latin typeface="Calibri Light"/>
                <a:cs typeface="Calibri Light"/>
              </a:rPr>
              <a:t>М.: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АСТ,</a:t>
            </a:r>
            <a:r>
              <a:rPr sz="1200" spc="-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2019.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- 816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c.</a:t>
            </a:r>
            <a:endParaRPr sz="12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1336" y="696213"/>
            <a:ext cx="119253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Segoe UI Light"/>
                <a:cs typeface="Segoe UI Light"/>
              </a:rPr>
              <a:t>П</a:t>
            </a:r>
            <a:r>
              <a:rPr sz="1700" spc="-5" dirty="0">
                <a:solidFill>
                  <a:srgbClr val="FFFFFF"/>
                </a:solidFill>
                <a:latin typeface="Segoe UI Light"/>
                <a:cs typeface="Segoe UI Light"/>
              </a:rPr>
              <a:t>А</a:t>
            </a:r>
            <a:r>
              <a:rPr sz="1700" dirty="0">
                <a:solidFill>
                  <a:srgbClr val="FFFFFF"/>
                </a:solidFill>
                <a:latin typeface="Segoe UI Light"/>
                <a:cs typeface="Segoe UI Light"/>
              </a:rPr>
              <a:t>НДЕМИИ</a:t>
            </a:r>
            <a:endParaRPr sz="1700">
              <a:latin typeface="Segoe UI Light"/>
              <a:cs typeface="Segoe U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0742" y="408280"/>
            <a:ext cx="16407765" cy="165417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702685">
              <a:lnSpc>
                <a:spcPct val="100000"/>
              </a:lnSpc>
              <a:spcBef>
                <a:spcPts val="330"/>
              </a:spcBef>
            </a:pP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П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П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Х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Х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Л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Л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ОГ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Г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Ч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Ч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УЛ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УЛ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ЬТ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Ь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ТИ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РО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Р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А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А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Д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Д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ТЕ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Й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ТЕ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Й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П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ОД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П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Р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Д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Р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Т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ТК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РИ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З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Р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З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М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ЭМ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М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Ц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Э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М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НА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Ц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Л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Ь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А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М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Л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Ь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ТО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М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Я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СТОЯНИИ</a:t>
            </a:r>
            <a:r>
              <a:rPr sz="1700" spc="120" dirty="0">
                <a:solidFill>
                  <a:srgbClr val="FFFFFF"/>
                </a:solidFill>
                <a:latin typeface="Segoe UI Light"/>
                <a:cs typeface="Segoe UI Light"/>
              </a:rPr>
              <a:t> </a:t>
            </a:r>
            <a:r>
              <a:rPr sz="1700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1700" spc="165" dirty="0">
                <a:solidFill>
                  <a:srgbClr val="FFFFFF"/>
                </a:solidFill>
                <a:latin typeface="Segoe UI Light"/>
                <a:cs typeface="Segoe UI Light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Segoe UI Light"/>
                <a:cs typeface="Segoe UI Light"/>
              </a:rPr>
              <a:t>ПЕРИОД</a:t>
            </a:r>
            <a:endParaRPr sz="1700">
              <a:latin typeface="Segoe UI Light"/>
              <a:cs typeface="Segoe UI Light"/>
            </a:endParaRPr>
          </a:p>
          <a:p>
            <a:pPr marL="38100" marR="30480">
              <a:lnSpc>
                <a:spcPct val="101000"/>
              </a:lnSpc>
              <a:spcBef>
                <a:spcPts val="395"/>
              </a:spcBef>
            </a:pP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ГНЕВ,</a:t>
            </a:r>
            <a:r>
              <a:rPr sz="3200" spc="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АГРЕССИЯ</a:t>
            </a:r>
            <a:r>
              <a:rPr sz="3200" spc="2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dirty="0">
                <a:solidFill>
                  <a:srgbClr val="375F92"/>
                </a:solidFill>
                <a:latin typeface="Calibri Light"/>
                <a:cs typeface="Calibri Light"/>
              </a:rPr>
              <a:t>–</a:t>
            </a:r>
            <a:r>
              <a:rPr sz="3200" spc="-29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550" spc="-75" baseline="-19607" dirty="0">
                <a:solidFill>
                  <a:srgbClr val="375F92"/>
                </a:solidFill>
                <a:latin typeface="Segoe UI Light"/>
                <a:cs typeface="Segoe UI Light"/>
              </a:rPr>
              <a:t>2</a:t>
            </a:r>
            <a:r>
              <a:rPr sz="2600" spc="-50" dirty="0">
                <a:solidFill>
                  <a:srgbClr val="375F92"/>
                </a:solidFill>
                <a:latin typeface="Calibri Light"/>
                <a:cs typeface="Calibri Light"/>
              </a:rPr>
              <a:t>отрицательно</a:t>
            </a:r>
            <a:r>
              <a:rPr sz="2600" spc="-4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окрашенная</a:t>
            </a:r>
            <a:r>
              <a:rPr sz="2600" spc="-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реакция,</a:t>
            </a:r>
            <a:r>
              <a:rPr sz="2600" spc="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выражающаяся</a:t>
            </a:r>
            <a:r>
              <a:rPr sz="2600" spc="-2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в</a:t>
            </a:r>
            <a:r>
              <a:rPr sz="2600" spc="1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недовольстве</a:t>
            </a:r>
            <a:r>
              <a:rPr sz="2600" spc="-3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каким-либо</a:t>
            </a:r>
            <a:r>
              <a:rPr sz="2600" spc="2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явлением</a:t>
            </a:r>
            <a:r>
              <a:rPr sz="2600" spc="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или </a:t>
            </a:r>
            <a:r>
              <a:rPr sz="2600" spc="-57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негодованием,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 возникающим</a:t>
            </a:r>
            <a:r>
              <a:rPr sz="2600" spc="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у</a:t>
            </a:r>
            <a:r>
              <a:rPr sz="2600" spc="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человека</a:t>
            </a:r>
            <a:r>
              <a:rPr sz="2600" spc="-2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в</a:t>
            </a:r>
            <a:r>
              <a:rPr sz="2600" spc="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результате</a:t>
            </a:r>
            <a:r>
              <a:rPr sz="2600" spc="-1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действий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объекта</a:t>
            </a:r>
            <a:r>
              <a:rPr sz="2600" spc="-2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его</a:t>
            </a:r>
            <a:r>
              <a:rPr sz="2600" spc="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гнева 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с</a:t>
            </a:r>
            <a:r>
              <a:rPr sz="2600" spc="-1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последующим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стремлением</a:t>
            </a:r>
            <a:endParaRPr sz="2600">
              <a:latin typeface="Calibri Light"/>
              <a:cs typeface="Calibri Light"/>
            </a:endParaRPr>
          </a:p>
          <a:p>
            <a:pPr marL="38100">
              <a:lnSpc>
                <a:spcPct val="100000"/>
              </a:lnSpc>
            </a:pP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устранить</a:t>
            </a:r>
            <a:r>
              <a:rPr sz="2600" spc="-4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этот</a:t>
            </a:r>
            <a:r>
              <a:rPr sz="2600" spc="-3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объект</a:t>
            </a:r>
            <a:endParaRPr sz="2600">
              <a:latin typeface="Calibri Light"/>
              <a:cs typeface="Calibri Ligh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17391" y="0"/>
            <a:ext cx="2070607" cy="136461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599440" cy="10287000"/>
            <a:chOff x="0" y="0"/>
            <a:chExt cx="599440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98932" cy="10286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560070" cy="10287000"/>
            </a:xfrm>
            <a:custGeom>
              <a:avLst/>
              <a:gdLst/>
              <a:ahLst/>
              <a:cxnLst/>
              <a:rect l="l" t="t" r="r" b="b"/>
              <a:pathLst>
                <a:path w="560070" h="10287000">
                  <a:moveTo>
                    <a:pt x="560057" y="10286996"/>
                  </a:moveTo>
                  <a:lnTo>
                    <a:pt x="560057" y="0"/>
                  </a:lnTo>
                  <a:lnTo>
                    <a:pt x="0" y="0"/>
                  </a:lnTo>
                  <a:lnTo>
                    <a:pt x="0" y="10286996"/>
                  </a:lnTo>
                  <a:lnTo>
                    <a:pt x="560057" y="10286996"/>
                  </a:lnTo>
                  <a:close/>
                </a:path>
              </a:pathLst>
            </a:custGeom>
            <a:solidFill>
              <a:srgbClr val="8BC53D">
                <a:alpha val="3607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60057" y="0"/>
              <a:ext cx="0" cy="10287000"/>
            </a:xfrm>
            <a:custGeom>
              <a:avLst/>
              <a:gdLst/>
              <a:ahLst/>
              <a:cxnLst/>
              <a:rect l="l" t="t" r="r" b="b"/>
              <a:pathLst>
                <a:path h="10287000">
                  <a:moveTo>
                    <a:pt x="0" y="10286996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ADD2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55294" y="0"/>
              <a:ext cx="9525" cy="10287000"/>
            </a:xfrm>
            <a:custGeom>
              <a:avLst/>
              <a:gdLst/>
              <a:ahLst/>
              <a:cxnLst/>
              <a:rect l="l" t="t" r="r" b="b"/>
              <a:pathLst>
                <a:path w="9525" h="10287000">
                  <a:moveTo>
                    <a:pt x="0" y="10286996"/>
                  </a:moveTo>
                  <a:lnTo>
                    <a:pt x="9525" y="10286996"/>
                  </a:lnTo>
                  <a:lnTo>
                    <a:pt x="9525" y="0"/>
                  </a:lnTo>
                  <a:lnTo>
                    <a:pt x="0" y="0"/>
                  </a:lnTo>
                  <a:lnTo>
                    <a:pt x="0" y="1028699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369744" y="187028"/>
            <a:ext cx="1731277" cy="1018266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273165" y="375919"/>
            <a:ext cx="41192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dirty="0">
                <a:latin typeface="Segoe UI Semibold"/>
                <a:cs typeface="Segoe UI Semibold"/>
              </a:rPr>
              <a:t>Т</a:t>
            </a:r>
            <a:r>
              <a:rPr sz="7200" spc="30" dirty="0">
                <a:latin typeface="Segoe UI Semibold"/>
                <a:cs typeface="Segoe UI Semibold"/>
              </a:rPr>
              <a:t>Е</a:t>
            </a:r>
            <a:r>
              <a:rPr sz="7200" spc="-5" dirty="0">
                <a:latin typeface="Segoe UI Semibold"/>
                <a:cs typeface="Segoe UI Semibold"/>
              </a:rPr>
              <a:t>ХНИКА</a:t>
            </a:r>
            <a:endParaRPr sz="7200">
              <a:latin typeface="Segoe UI Semibold"/>
              <a:cs typeface="Segoe UI Semibold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182073" y="611352"/>
            <a:ext cx="3872906" cy="2669986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038860" y="1734769"/>
            <a:ext cx="16628110" cy="7324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122035" algn="just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Segoe UI Light"/>
                <a:cs typeface="Segoe UI Light"/>
              </a:rPr>
              <a:t>Если </a:t>
            </a:r>
            <a:r>
              <a:rPr sz="3000" spc="-25" dirty="0">
                <a:latin typeface="Segoe UI Light"/>
                <a:cs typeface="Segoe UI Light"/>
              </a:rPr>
              <a:t>кто-то </a:t>
            </a:r>
            <a:r>
              <a:rPr sz="3000" spc="-10" dirty="0">
                <a:latin typeface="Segoe UI Light"/>
                <a:cs typeface="Segoe UI Light"/>
              </a:rPr>
              <a:t>критикует </a:t>
            </a:r>
            <a:r>
              <a:rPr sz="3000" dirty="0">
                <a:latin typeface="Segoe UI Light"/>
                <a:cs typeface="Segoe UI Light"/>
              </a:rPr>
              <a:t>вас или </a:t>
            </a:r>
            <a:r>
              <a:rPr sz="3000" spc="-15" dirty="0">
                <a:latin typeface="Segoe UI Light"/>
                <a:cs typeface="Segoe UI Light"/>
              </a:rPr>
              <a:t>говорит </a:t>
            </a:r>
            <a:r>
              <a:rPr sz="3000" dirty="0">
                <a:latin typeface="Segoe UI Light"/>
                <a:cs typeface="Segoe UI Light"/>
              </a:rPr>
              <a:t>вам </a:t>
            </a:r>
            <a:r>
              <a:rPr sz="3000" spc="-5" dirty="0">
                <a:latin typeface="Segoe UI Light"/>
                <a:cs typeface="Segoe UI Light"/>
              </a:rPr>
              <a:t>неприятные </a:t>
            </a:r>
            <a:r>
              <a:rPr sz="3000" dirty="0">
                <a:latin typeface="Segoe UI Light"/>
                <a:cs typeface="Segoe UI Light"/>
              </a:rPr>
              <a:t>вещи, 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40" dirty="0">
                <a:latin typeface="Segoe UI Light"/>
                <a:cs typeface="Segoe UI Light"/>
              </a:rPr>
              <a:t>то</a:t>
            </a:r>
            <a:r>
              <a:rPr sz="3000" spc="745" dirty="0">
                <a:latin typeface="Segoe UI Light"/>
                <a:cs typeface="Segoe UI Light"/>
              </a:rPr>
              <a:t> </a:t>
            </a:r>
            <a:r>
              <a:rPr sz="3000" spc="10" dirty="0">
                <a:latin typeface="Segoe UI Light"/>
                <a:cs typeface="Segoe UI Light"/>
              </a:rPr>
              <a:t>прежде</a:t>
            </a:r>
            <a:r>
              <a:rPr sz="3000" spc="1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чем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выпускать</a:t>
            </a:r>
            <a:r>
              <a:rPr sz="3000" dirty="0">
                <a:latin typeface="Segoe UI Light"/>
                <a:cs typeface="Segoe UI Light"/>
              </a:rPr>
              <a:t> из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10" dirty="0">
                <a:latin typeface="Segoe UI Light"/>
                <a:cs typeface="Segoe UI Light"/>
              </a:rPr>
              <a:t>надпочечников</a:t>
            </a:r>
            <a:r>
              <a:rPr sz="3000" spc="-5" dirty="0">
                <a:latin typeface="Segoe UI Light"/>
                <a:cs typeface="Segoe UI Light"/>
              </a:rPr>
              <a:t> порцию </a:t>
            </a:r>
            <a:r>
              <a:rPr sz="3000" dirty="0">
                <a:latin typeface="Segoe UI Light"/>
                <a:cs typeface="Segoe UI Light"/>
              </a:rPr>
              <a:t> </a:t>
            </a:r>
            <a:r>
              <a:rPr sz="3000" spc="-20" dirty="0">
                <a:latin typeface="Segoe UI Light"/>
                <a:cs typeface="Segoe UI Light"/>
              </a:rPr>
              <a:t>разрушительного </a:t>
            </a:r>
            <a:r>
              <a:rPr sz="3000" spc="-5" dirty="0">
                <a:latin typeface="Segoe UI Light"/>
                <a:cs typeface="Segoe UI Light"/>
              </a:rPr>
              <a:t>адреналина, </a:t>
            </a:r>
            <a:r>
              <a:rPr sz="3000" spc="-10" dirty="0">
                <a:latin typeface="Segoe UI Light"/>
                <a:cs typeface="Segoe UI Light"/>
              </a:rPr>
              <a:t>сделайте </a:t>
            </a:r>
            <a:r>
              <a:rPr sz="3000" spc="-5" dirty="0">
                <a:latin typeface="Segoe UI Light"/>
                <a:cs typeface="Segoe UI Light"/>
              </a:rPr>
              <a:t>эмоциональную паузу </a:t>
            </a:r>
            <a:r>
              <a:rPr sz="3000" spc="-810" dirty="0">
                <a:latin typeface="Segoe UI Light"/>
                <a:cs typeface="Segoe UI Light"/>
              </a:rPr>
              <a:t> </a:t>
            </a:r>
            <a:r>
              <a:rPr sz="3000" spc="10" dirty="0">
                <a:latin typeface="Segoe UI Light"/>
                <a:cs typeface="Segoe UI Light"/>
              </a:rPr>
              <a:t>(для </a:t>
            </a:r>
            <a:r>
              <a:rPr sz="3000" spc="-50" dirty="0">
                <a:latin typeface="Segoe UI Light"/>
                <a:cs typeface="Segoe UI Light"/>
              </a:rPr>
              <a:t>этого </a:t>
            </a:r>
            <a:r>
              <a:rPr sz="3000" spc="-20" dirty="0">
                <a:latin typeface="Segoe UI Light"/>
                <a:cs typeface="Segoe UI Light"/>
              </a:rPr>
              <a:t>можно </a:t>
            </a:r>
            <a:r>
              <a:rPr sz="3000" dirty="0">
                <a:latin typeface="Segoe UI Light"/>
                <a:cs typeface="Segoe UI Light"/>
              </a:rPr>
              <a:t>выдохнуть и </a:t>
            </a:r>
            <a:r>
              <a:rPr sz="3000" spc="-5" dirty="0">
                <a:latin typeface="Segoe UI Light"/>
                <a:cs typeface="Segoe UI Light"/>
              </a:rPr>
              <a:t>на время </a:t>
            </a:r>
            <a:r>
              <a:rPr sz="3000" spc="-15" dirty="0">
                <a:latin typeface="Segoe UI Light"/>
                <a:cs typeface="Segoe UI Light"/>
              </a:rPr>
              <a:t>задержать </a:t>
            </a:r>
            <a:r>
              <a:rPr sz="3000" spc="-5" dirty="0">
                <a:latin typeface="Segoe UI Light"/>
                <a:cs typeface="Segoe UI Light"/>
              </a:rPr>
              <a:t>дыхание), </a:t>
            </a:r>
            <a:r>
              <a:rPr sz="3000" dirty="0">
                <a:latin typeface="Segoe UI Light"/>
                <a:cs typeface="Segoe UI Light"/>
              </a:rPr>
              <a:t> после </a:t>
            </a:r>
            <a:r>
              <a:rPr sz="3000" spc="-20" dirty="0">
                <a:latin typeface="Segoe UI Light"/>
                <a:cs typeface="Segoe UI Light"/>
              </a:rPr>
              <a:t>чего </a:t>
            </a:r>
            <a:r>
              <a:rPr sz="3000" spc="-10" dirty="0">
                <a:latin typeface="Segoe UI Light"/>
                <a:cs typeface="Segoe UI Light"/>
              </a:rPr>
              <a:t>спросите </a:t>
            </a:r>
            <a:r>
              <a:rPr sz="3000" dirty="0">
                <a:latin typeface="Segoe UI Light"/>
                <a:cs typeface="Segoe UI Light"/>
              </a:rPr>
              <a:t>себя: «Какую пользу я могу извлечь из 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данных</a:t>
            </a:r>
            <a:r>
              <a:rPr sz="3000" spc="-1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слов?»</a:t>
            </a:r>
            <a:endParaRPr sz="3000">
              <a:latin typeface="Segoe UI Light"/>
              <a:cs typeface="Segoe UI 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400">
              <a:latin typeface="Segoe UI Light"/>
              <a:cs typeface="Segoe UI Light"/>
            </a:endParaRPr>
          </a:p>
          <a:p>
            <a:pPr marL="173990" marR="9525" algn="just">
              <a:lnSpc>
                <a:spcPct val="100000"/>
              </a:lnSpc>
            </a:pPr>
            <a:r>
              <a:rPr sz="3000" spc="-5" dirty="0">
                <a:latin typeface="Segoe UI Light"/>
                <a:cs typeface="Segoe UI Light"/>
              </a:rPr>
              <a:t>Точно </a:t>
            </a:r>
            <a:r>
              <a:rPr sz="3000" dirty="0">
                <a:latin typeface="Segoe UI Light"/>
                <a:cs typeface="Segoe UI Light"/>
              </a:rPr>
              <a:t>так </a:t>
            </a:r>
            <a:r>
              <a:rPr sz="3000" spc="-45" dirty="0">
                <a:latin typeface="Segoe UI Light"/>
                <a:cs typeface="Segoe UI Light"/>
              </a:rPr>
              <a:t>же </a:t>
            </a:r>
            <a:r>
              <a:rPr sz="3000" dirty="0">
                <a:latin typeface="Segoe UI Light"/>
                <a:cs typeface="Segoe UI Light"/>
              </a:rPr>
              <a:t>и из </a:t>
            </a:r>
            <a:r>
              <a:rPr sz="3000" spc="-25" dirty="0">
                <a:latin typeface="Segoe UI Light"/>
                <a:cs typeface="Segoe UI Light"/>
              </a:rPr>
              <a:t>запальчивой </a:t>
            </a:r>
            <a:r>
              <a:rPr sz="3000" spc="-5" dirty="0">
                <a:latin typeface="Segoe UI Light"/>
                <a:cs typeface="Segoe UI Light"/>
              </a:rPr>
              <a:t>критики вы, </a:t>
            </a:r>
            <a:r>
              <a:rPr sz="3000" dirty="0">
                <a:latin typeface="Segoe UI Light"/>
                <a:cs typeface="Segoe UI Light"/>
              </a:rPr>
              <a:t>если </a:t>
            </a:r>
            <a:r>
              <a:rPr sz="3000" spc="-15" dirty="0">
                <a:latin typeface="Segoe UI Light"/>
                <a:cs typeface="Segoe UI Light"/>
              </a:rPr>
              <a:t>постараетесь, </a:t>
            </a:r>
            <a:r>
              <a:rPr sz="3000" spc="-50" dirty="0">
                <a:latin typeface="Segoe UI Light"/>
                <a:cs typeface="Segoe UI Light"/>
              </a:rPr>
              <a:t>можете </a:t>
            </a:r>
            <a:r>
              <a:rPr sz="3000" dirty="0">
                <a:latin typeface="Segoe UI Light"/>
                <a:cs typeface="Segoe UI Light"/>
              </a:rPr>
              <a:t>извлечь </a:t>
            </a:r>
            <a:r>
              <a:rPr sz="3000" spc="-15" dirty="0">
                <a:latin typeface="Segoe UI Light"/>
                <a:cs typeface="Segoe UI Light"/>
              </a:rPr>
              <a:t>какую-то </a:t>
            </a:r>
            <a:r>
              <a:rPr sz="3000" dirty="0">
                <a:latin typeface="Segoe UI Light"/>
                <a:cs typeface="Segoe UI Light"/>
              </a:rPr>
              <a:t>новую 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информацию</a:t>
            </a:r>
            <a:r>
              <a:rPr sz="3000" spc="-2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о себе</a:t>
            </a:r>
            <a:r>
              <a:rPr sz="3000" spc="-2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или</a:t>
            </a:r>
            <a:r>
              <a:rPr sz="3000" spc="-2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о </a:t>
            </a:r>
            <a:r>
              <a:rPr sz="3000" spc="-10" dirty="0">
                <a:latin typeface="Segoe UI Light"/>
                <a:cs typeface="Segoe UI Light"/>
              </a:rPr>
              <a:t>собеседнике.</a:t>
            </a:r>
            <a:endParaRPr sz="3000">
              <a:latin typeface="Segoe UI Light"/>
              <a:cs typeface="Segoe UI 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800">
              <a:latin typeface="Segoe UI Light"/>
              <a:cs typeface="Segoe UI Light"/>
            </a:endParaRPr>
          </a:p>
          <a:p>
            <a:pPr marL="173990" marR="5080" algn="just">
              <a:lnSpc>
                <a:spcPct val="98300"/>
              </a:lnSpc>
            </a:pPr>
            <a:r>
              <a:rPr sz="3000" dirty="0">
                <a:latin typeface="Segoe UI Light"/>
                <a:cs typeface="Segoe UI Light"/>
              </a:rPr>
              <a:t>А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дальше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нужно</a:t>
            </a:r>
            <a:r>
              <a:rPr sz="3000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совершить</a:t>
            </a:r>
            <a:r>
              <a:rPr sz="3000" dirty="0">
                <a:latin typeface="Segoe UI Light"/>
                <a:cs typeface="Segoe UI Light"/>
              </a:rPr>
              <a:t> самый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35" dirty="0">
                <a:latin typeface="Segoe UI Light"/>
                <a:cs typeface="Segoe UI Light"/>
              </a:rPr>
              <a:t>трудный,</a:t>
            </a:r>
            <a:r>
              <a:rPr sz="3000" spc="-30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но</a:t>
            </a:r>
            <a:r>
              <a:rPr sz="3000" dirty="0">
                <a:latin typeface="Segoe UI Light"/>
                <a:cs typeface="Segoe UI Light"/>
              </a:rPr>
              <a:t> </a:t>
            </a:r>
            <a:r>
              <a:rPr sz="3000" spc="-10" dirty="0">
                <a:latin typeface="Segoe UI Light"/>
                <a:cs typeface="Segoe UI Light"/>
              </a:rPr>
              <a:t>увлекательный</a:t>
            </a:r>
            <a:r>
              <a:rPr sz="3000" spc="-5" dirty="0">
                <a:latin typeface="Segoe UI Light"/>
                <a:cs typeface="Segoe UI Light"/>
              </a:rPr>
              <a:t> </a:t>
            </a:r>
            <a:r>
              <a:rPr sz="3000" spc="30" dirty="0">
                <a:latin typeface="Segoe UI Light"/>
                <a:cs typeface="Segoe UI Light"/>
              </a:rPr>
              <a:t>поступок:</a:t>
            </a:r>
            <a:r>
              <a:rPr sz="3000" spc="35" dirty="0">
                <a:latin typeface="Segoe UI Light"/>
                <a:cs typeface="Segoe UI Light"/>
              </a:rPr>
              <a:t> </a:t>
            </a:r>
            <a:r>
              <a:rPr sz="3000" spc="-10" dirty="0">
                <a:latin typeface="Segoe UI Light"/>
                <a:cs typeface="Segoe UI Light"/>
              </a:rPr>
              <a:t>похвалить</a:t>
            </a:r>
            <a:r>
              <a:rPr sz="3000" spc="-5" dirty="0">
                <a:latin typeface="Segoe UI Light"/>
                <a:cs typeface="Segoe UI Light"/>
              </a:rPr>
              <a:t> </a:t>
            </a:r>
            <a:r>
              <a:rPr sz="3000" spc="-15" dirty="0">
                <a:latin typeface="Segoe UI Light"/>
                <a:cs typeface="Segoe UI Light"/>
              </a:rPr>
              <a:t>своего </a:t>
            </a:r>
            <a:r>
              <a:rPr sz="3000" spc="-1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оппонента!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За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20" dirty="0">
                <a:latin typeface="Segoe UI Light"/>
                <a:cs typeface="Segoe UI Light"/>
              </a:rPr>
              <a:t>что?</a:t>
            </a:r>
            <a:r>
              <a:rPr sz="3000" spc="-15" dirty="0">
                <a:latin typeface="Segoe UI Light"/>
                <a:cs typeface="Segoe UI Light"/>
              </a:rPr>
              <a:t> </a:t>
            </a:r>
            <a:r>
              <a:rPr sz="3000" spc="-30" dirty="0">
                <a:latin typeface="Segoe UI Light"/>
                <a:cs typeface="Segoe UI Light"/>
              </a:rPr>
              <a:t>Это</a:t>
            </a:r>
            <a:r>
              <a:rPr sz="3000" spc="-2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вы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45" dirty="0">
                <a:latin typeface="Segoe UI Light"/>
                <a:cs typeface="Segoe UI Light"/>
              </a:rPr>
              <a:t>можете</a:t>
            </a:r>
            <a:r>
              <a:rPr sz="3000" spc="-4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придумать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сами,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например:</a:t>
            </a:r>
            <a:r>
              <a:rPr sz="3000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за</a:t>
            </a:r>
            <a:r>
              <a:rPr sz="3000" dirty="0">
                <a:latin typeface="Segoe UI Light"/>
                <a:cs typeface="Segoe UI Light"/>
              </a:rPr>
              <a:t> </a:t>
            </a:r>
            <a:r>
              <a:rPr sz="3000" spc="-30" dirty="0">
                <a:latin typeface="Segoe UI Light"/>
                <a:cs typeface="Segoe UI Light"/>
              </a:rPr>
              <a:t>то,</a:t>
            </a:r>
            <a:r>
              <a:rPr sz="3000" spc="-25" dirty="0">
                <a:latin typeface="Segoe UI Light"/>
                <a:cs typeface="Segoe UI Light"/>
              </a:rPr>
              <a:t> что</a:t>
            </a:r>
            <a:r>
              <a:rPr sz="3000" spc="-20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он</a:t>
            </a:r>
            <a:r>
              <a:rPr sz="3000" dirty="0">
                <a:latin typeface="Segoe UI Light"/>
                <a:cs typeface="Segoe UI Light"/>
              </a:rPr>
              <a:t> </a:t>
            </a:r>
            <a:r>
              <a:rPr sz="3000" spc="-20" dirty="0">
                <a:latin typeface="Segoe UI Light"/>
                <a:cs typeface="Segoe UI Light"/>
              </a:rPr>
              <a:t>помогал</a:t>
            </a:r>
            <a:r>
              <a:rPr sz="3000" spc="-1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вам 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тренировать </a:t>
            </a:r>
            <a:r>
              <a:rPr sz="3000" spc="-15" dirty="0">
                <a:latin typeface="Segoe UI Light"/>
                <a:cs typeface="Segoe UI Light"/>
              </a:rPr>
              <a:t>выдержку </a:t>
            </a:r>
            <a:r>
              <a:rPr sz="3000" dirty="0">
                <a:latin typeface="Segoe UI Light"/>
                <a:cs typeface="Segoe UI Light"/>
              </a:rPr>
              <a:t>и </a:t>
            </a:r>
            <a:r>
              <a:rPr sz="3000" spc="-15" dirty="0">
                <a:latin typeface="Segoe UI Light"/>
                <a:cs typeface="Segoe UI Light"/>
              </a:rPr>
              <a:t>терпение; </a:t>
            </a:r>
            <a:r>
              <a:rPr sz="3000" spc="-5" dirty="0">
                <a:latin typeface="Segoe UI Light"/>
                <a:cs typeface="Segoe UI Light"/>
              </a:rPr>
              <a:t>за </a:t>
            </a:r>
            <a:r>
              <a:rPr sz="3000" spc="-30" dirty="0">
                <a:latin typeface="Segoe UI Light"/>
                <a:cs typeface="Segoe UI Light"/>
              </a:rPr>
              <a:t>то, </a:t>
            </a:r>
            <a:r>
              <a:rPr sz="3000" spc="-25" dirty="0">
                <a:latin typeface="Segoe UI Light"/>
                <a:cs typeface="Segoe UI Light"/>
              </a:rPr>
              <a:t>что </a:t>
            </a:r>
            <a:r>
              <a:rPr sz="3000" spc="-5" dirty="0">
                <a:latin typeface="Segoe UI Light"/>
                <a:cs typeface="Segoe UI Light"/>
              </a:rPr>
              <a:t>он </a:t>
            </a:r>
            <a:r>
              <a:rPr sz="3000" dirty="0">
                <a:latin typeface="Segoe UI Light"/>
                <a:cs typeface="Segoe UI Light"/>
              </a:rPr>
              <a:t>помог вам </a:t>
            </a:r>
            <a:r>
              <a:rPr sz="3000" spc="-10" dirty="0">
                <a:latin typeface="Segoe UI Light"/>
                <a:cs typeface="Segoe UI Light"/>
              </a:rPr>
              <a:t>посмотреть </a:t>
            </a:r>
            <a:r>
              <a:rPr sz="3000" spc="-5" dirty="0">
                <a:latin typeface="Segoe UI Light"/>
                <a:cs typeface="Segoe UI Light"/>
              </a:rPr>
              <a:t>на себя </a:t>
            </a:r>
            <a:r>
              <a:rPr sz="3000" spc="5" dirty="0">
                <a:latin typeface="Segoe UI Light"/>
                <a:cs typeface="Segoe UI Light"/>
              </a:rPr>
              <a:t>со </a:t>
            </a:r>
            <a:r>
              <a:rPr sz="3000" spc="-15" dirty="0">
                <a:latin typeface="Segoe UI Light"/>
                <a:cs typeface="Segoe UI Light"/>
              </a:rPr>
              <a:t>стороны; </a:t>
            </a:r>
            <a:r>
              <a:rPr sz="3000" spc="-5" dirty="0">
                <a:latin typeface="Segoe UI Light"/>
                <a:cs typeface="Segoe UI Light"/>
              </a:rPr>
              <a:t>за </a:t>
            </a:r>
            <a:r>
              <a:rPr sz="3000" dirty="0">
                <a:latin typeface="Segoe UI Light"/>
                <a:cs typeface="Segoe UI Light"/>
              </a:rPr>
              <a:t> </a:t>
            </a:r>
            <a:r>
              <a:rPr sz="3000" spc="-15" dirty="0">
                <a:latin typeface="Segoe UI Light"/>
                <a:cs typeface="Segoe UI Light"/>
              </a:rPr>
              <a:t>радость </a:t>
            </a:r>
            <a:r>
              <a:rPr sz="3000" dirty="0">
                <a:latin typeface="Segoe UI Light"/>
                <a:cs typeface="Segoe UI Light"/>
              </a:rPr>
              <a:t>победы над собой и над </a:t>
            </a:r>
            <a:r>
              <a:rPr sz="3000" spc="5" dirty="0">
                <a:latin typeface="Segoe UI Light"/>
                <a:cs typeface="Segoe UI Light"/>
              </a:rPr>
              <a:t>ситуацией </a:t>
            </a:r>
            <a:r>
              <a:rPr sz="3000" spc="-5" dirty="0">
                <a:latin typeface="Segoe UI Light"/>
                <a:cs typeface="Segoe UI Light"/>
              </a:rPr>
              <a:t>(если </a:t>
            </a:r>
            <a:r>
              <a:rPr sz="3000" dirty="0">
                <a:latin typeface="Segoe UI Light"/>
                <a:cs typeface="Segoe UI Light"/>
              </a:rPr>
              <a:t>вы все-таки </a:t>
            </a:r>
            <a:r>
              <a:rPr sz="3000" spc="-5" dirty="0">
                <a:latin typeface="Segoe UI Light"/>
                <a:cs typeface="Segoe UI Light"/>
              </a:rPr>
              <a:t>не </a:t>
            </a:r>
            <a:r>
              <a:rPr sz="3000" spc="-10" dirty="0">
                <a:latin typeface="Segoe UI Light"/>
                <a:cs typeface="Segoe UI Light"/>
              </a:rPr>
              <a:t>поддались </a:t>
            </a:r>
            <a:r>
              <a:rPr sz="3000" spc="-5" dirty="0">
                <a:latin typeface="Segoe UI Light"/>
                <a:cs typeface="Segoe UI Light"/>
              </a:rPr>
              <a:t>на провокацию </a:t>
            </a:r>
            <a:r>
              <a:rPr sz="3000" dirty="0">
                <a:latin typeface="Segoe UI Light"/>
                <a:cs typeface="Segoe UI Light"/>
              </a:rPr>
              <a:t>и </a:t>
            </a:r>
            <a:r>
              <a:rPr sz="3000" spc="5" dirty="0">
                <a:latin typeface="Segoe UI Light"/>
                <a:cs typeface="Segoe UI Light"/>
              </a:rPr>
              <a:t>не </a:t>
            </a:r>
            <a:r>
              <a:rPr sz="3000" spc="1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дали</a:t>
            </a:r>
            <a:r>
              <a:rPr sz="3000" spc="-1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волю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гневу и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20" dirty="0">
                <a:latin typeface="Segoe UI Light"/>
                <a:cs typeface="Segoe UI Light"/>
              </a:rPr>
              <a:t>раздражению).</a:t>
            </a:r>
            <a:endParaRPr sz="3000">
              <a:latin typeface="Segoe UI Light"/>
              <a:cs typeface="Segoe UI Ligh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8517" y="2293441"/>
            <a:ext cx="1449895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0" dirty="0">
                <a:solidFill>
                  <a:srgbClr val="C0504D"/>
                </a:solidFill>
              </a:rPr>
              <a:t>ОБЩИЕ</a:t>
            </a:r>
            <a:r>
              <a:rPr sz="4800" spc="-5" dirty="0">
                <a:solidFill>
                  <a:srgbClr val="C0504D"/>
                </a:solidFill>
              </a:rPr>
              <a:t> </a:t>
            </a:r>
            <a:r>
              <a:rPr sz="4800" dirty="0">
                <a:solidFill>
                  <a:srgbClr val="C0504D"/>
                </a:solidFill>
              </a:rPr>
              <a:t>ПРИНЦИПЫ</a:t>
            </a:r>
            <a:r>
              <a:rPr sz="4800" spc="-25" dirty="0">
                <a:solidFill>
                  <a:srgbClr val="C0504D"/>
                </a:solidFill>
              </a:rPr>
              <a:t> </a:t>
            </a:r>
            <a:r>
              <a:rPr sz="4800" spc="-20" dirty="0">
                <a:solidFill>
                  <a:srgbClr val="C0504D"/>
                </a:solidFill>
              </a:rPr>
              <a:t>РАБОТЫ</a:t>
            </a:r>
            <a:r>
              <a:rPr sz="4800" spc="-10" dirty="0">
                <a:solidFill>
                  <a:srgbClr val="C0504D"/>
                </a:solidFill>
              </a:rPr>
              <a:t> </a:t>
            </a:r>
            <a:r>
              <a:rPr sz="4800" dirty="0">
                <a:solidFill>
                  <a:srgbClr val="C0504D"/>
                </a:solidFill>
              </a:rPr>
              <a:t>ПРИ НЕРВНОЙ</a:t>
            </a:r>
            <a:r>
              <a:rPr sz="4800" spc="-30" dirty="0">
                <a:solidFill>
                  <a:srgbClr val="C0504D"/>
                </a:solidFill>
              </a:rPr>
              <a:t> </a:t>
            </a:r>
            <a:r>
              <a:rPr sz="4800" spc="-40" dirty="0">
                <a:solidFill>
                  <a:srgbClr val="C0504D"/>
                </a:solidFill>
              </a:rPr>
              <a:t>ДРОЖИ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1373886" y="4291076"/>
            <a:ext cx="14900275" cy="441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 marR="5080" indent="-61277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624840" algn="l"/>
                <a:tab pos="625475" algn="l"/>
                <a:tab pos="8666480" algn="l"/>
                <a:tab pos="10315575" algn="l"/>
                <a:tab pos="12155170" algn="l"/>
              </a:tabLst>
            </a:pPr>
            <a:r>
              <a:rPr sz="4800" spc="-40" dirty="0">
                <a:latin typeface="Segoe UI Light"/>
                <a:cs typeface="Segoe UI Light"/>
              </a:rPr>
              <a:t>Уточните</a:t>
            </a:r>
            <a:r>
              <a:rPr sz="4800" spc="15" dirty="0">
                <a:latin typeface="Segoe UI Light"/>
                <a:cs typeface="Segoe UI Light"/>
              </a:rPr>
              <a:t> </a:t>
            </a:r>
            <a:r>
              <a:rPr sz="4800" dirty="0">
                <a:latin typeface="Segoe UI Light"/>
                <a:cs typeface="Segoe UI Light"/>
              </a:rPr>
              <a:t>у</a:t>
            </a:r>
            <a:r>
              <a:rPr sz="4800" spc="15" dirty="0">
                <a:latin typeface="Segoe UI Light"/>
                <a:cs typeface="Segoe UI Light"/>
              </a:rPr>
              <a:t> </a:t>
            </a:r>
            <a:r>
              <a:rPr sz="4800" spc="-5" dirty="0">
                <a:latin typeface="Segoe UI Light"/>
                <a:cs typeface="Segoe UI Light"/>
              </a:rPr>
              <a:t>ребенка:</a:t>
            </a:r>
            <a:r>
              <a:rPr sz="4800" dirty="0">
                <a:latin typeface="Segoe UI Light"/>
                <a:cs typeface="Segoe UI Light"/>
              </a:rPr>
              <a:t> </a:t>
            </a:r>
            <a:r>
              <a:rPr sz="4800" spc="-5" dirty="0">
                <a:latin typeface="Segoe UI Light"/>
                <a:cs typeface="Segoe UI Light"/>
              </a:rPr>
              <a:t>ощущает	</a:t>
            </a:r>
            <a:r>
              <a:rPr sz="4800" dirty="0">
                <a:latin typeface="Segoe UI Light"/>
                <a:cs typeface="Segoe UI Light"/>
              </a:rPr>
              <a:t>ли </a:t>
            </a:r>
            <a:r>
              <a:rPr sz="4800" spc="-5" dirty="0">
                <a:latin typeface="Segoe UI Light"/>
                <a:cs typeface="Segoe UI Light"/>
              </a:rPr>
              <a:t>он	</a:t>
            </a:r>
            <a:r>
              <a:rPr sz="4800" spc="-35" dirty="0">
                <a:latin typeface="Segoe UI Light"/>
                <a:cs typeface="Segoe UI Light"/>
              </a:rPr>
              <a:t>дрожь	</a:t>
            </a:r>
            <a:r>
              <a:rPr sz="4800" dirty="0">
                <a:latin typeface="Segoe UI Light"/>
                <a:cs typeface="Segoe UI Light"/>
              </a:rPr>
              <a:t>в</a:t>
            </a:r>
            <a:r>
              <a:rPr sz="4800" spc="-40" dirty="0">
                <a:latin typeface="Segoe UI Light"/>
                <a:cs typeface="Segoe UI Light"/>
              </a:rPr>
              <a:t> </a:t>
            </a:r>
            <a:r>
              <a:rPr sz="4800" spc="-35" dirty="0">
                <a:latin typeface="Segoe UI Light"/>
                <a:cs typeface="Segoe UI Light"/>
              </a:rPr>
              <a:t>теле</a:t>
            </a:r>
            <a:r>
              <a:rPr sz="4800" spc="-45" dirty="0">
                <a:latin typeface="Segoe UI Light"/>
                <a:cs typeface="Segoe UI Light"/>
              </a:rPr>
              <a:t> </a:t>
            </a:r>
            <a:r>
              <a:rPr sz="4800" spc="-5" dirty="0">
                <a:latin typeface="Segoe UI Light"/>
                <a:cs typeface="Segoe UI Light"/>
              </a:rPr>
              <a:t>или </a:t>
            </a:r>
            <a:r>
              <a:rPr sz="4800" spc="-1300" dirty="0">
                <a:latin typeface="Segoe UI Light"/>
                <a:cs typeface="Segoe UI Light"/>
              </a:rPr>
              <a:t> </a:t>
            </a:r>
            <a:r>
              <a:rPr sz="4800" dirty="0">
                <a:latin typeface="Segoe UI Light"/>
                <a:cs typeface="Segoe UI Light"/>
              </a:rPr>
              <a:t>в</a:t>
            </a:r>
            <a:r>
              <a:rPr sz="4800" spc="-5" dirty="0">
                <a:latin typeface="Segoe UI Light"/>
                <a:cs typeface="Segoe UI Light"/>
              </a:rPr>
              <a:t> </a:t>
            </a:r>
            <a:r>
              <a:rPr sz="4800" spc="-40" dirty="0">
                <a:latin typeface="Segoe UI Light"/>
                <a:cs typeface="Segoe UI Light"/>
              </a:rPr>
              <a:t>какой-то</a:t>
            </a:r>
            <a:r>
              <a:rPr sz="4800" dirty="0">
                <a:latin typeface="Segoe UI Light"/>
                <a:cs typeface="Segoe UI Light"/>
              </a:rPr>
              <a:t> части </a:t>
            </a:r>
            <a:r>
              <a:rPr sz="4800" spc="-30" dirty="0">
                <a:latin typeface="Segoe UI Light"/>
                <a:cs typeface="Segoe UI Light"/>
              </a:rPr>
              <a:t>тела.</a:t>
            </a:r>
            <a:endParaRPr sz="4800">
              <a:latin typeface="Segoe UI Light"/>
              <a:cs typeface="Segoe UI Light"/>
            </a:endParaRPr>
          </a:p>
          <a:p>
            <a:pPr marL="624840" indent="-612775">
              <a:lnSpc>
                <a:spcPct val="100000"/>
              </a:lnSpc>
              <a:buAutoNum type="arabicPeriod"/>
              <a:tabLst>
                <a:tab pos="625475" algn="l"/>
                <a:tab pos="4831080" algn="l"/>
                <a:tab pos="5803265" algn="l"/>
              </a:tabLst>
            </a:pPr>
            <a:r>
              <a:rPr sz="4800" spc="-30" dirty="0">
                <a:latin typeface="Segoe UI Light"/>
                <a:cs typeface="Segoe UI Light"/>
              </a:rPr>
              <a:t>Объясните,</a:t>
            </a:r>
            <a:r>
              <a:rPr sz="4800" dirty="0">
                <a:latin typeface="Segoe UI Light"/>
                <a:cs typeface="Segoe UI Light"/>
              </a:rPr>
              <a:t> </a:t>
            </a:r>
            <a:r>
              <a:rPr sz="4800" spc="-45" dirty="0">
                <a:latin typeface="Segoe UI Light"/>
                <a:cs typeface="Segoe UI Light"/>
              </a:rPr>
              <a:t>что	</a:t>
            </a:r>
            <a:r>
              <a:rPr sz="4800" spc="-95" dirty="0">
                <a:latin typeface="Segoe UI Light"/>
                <a:cs typeface="Segoe UI Light"/>
              </a:rPr>
              <a:t>это	</a:t>
            </a:r>
            <a:r>
              <a:rPr sz="4800" dirty="0">
                <a:latin typeface="Segoe UI Light"/>
                <a:cs typeface="Segoe UI Light"/>
              </a:rPr>
              <a:t>нормальная</a:t>
            </a:r>
            <a:r>
              <a:rPr sz="4800" spc="-25" dirty="0">
                <a:latin typeface="Segoe UI Light"/>
                <a:cs typeface="Segoe UI Light"/>
              </a:rPr>
              <a:t> </a:t>
            </a:r>
            <a:r>
              <a:rPr sz="4800" spc="-5" dirty="0">
                <a:latin typeface="Segoe UI Light"/>
                <a:cs typeface="Segoe UI Light"/>
              </a:rPr>
              <a:t>реакция</a:t>
            </a:r>
            <a:r>
              <a:rPr sz="4800" spc="-25" dirty="0">
                <a:latin typeface="Segoe UI Light"/>
                <a:cs typeface="Segoe UI Light"/>
              </a:rPr>
              <a:t> </a:t>
            </a:r>
            <a:r>
              <a:rPr sz="4800" dirty="0">
                <a:latin typeface="Segoe UI Light"/>
                <a:cs typeface="Segoe UI Light"/>
              </a:rPr>
              <a:t>на</a:t>
            </a:r>
            <a:r>
              <a:rPr sz="4800" spc="-20" dirty="0">
                <a:latin typeface="Segoe UI Light"/>
                <a:cs typeface="Segoe UI Light"/>
              </a:rPr>
              <a:t> </a:t>
            </a:r>
            <a:r>
              <a:rPr sz="4800" dirty="0">
                <a:latin typeface="Segoe UI Light"/>
                <a:cs typeface="Segoe UI Light"/>
              </a:rPr>
              <a:t>стресс.</a:t>
            </a:r>
            <a:endParaRPr sz="4800">
              <a:latin typeface="Segoe UI Light"/>
              <a:cs typeface="Segoe UI Light"/>
            </a:endParaRPr>
          </a:p>
          <a:p>
            <a:pPr marL="624840" indent="-612775">
              <a:lnSpc>
                <a:spcPct val="100000"/>
              </a:lnSpc>
              <a:buAutoNum type="arabicPeriod"/>
              <a:tabLst>
                <a:tab pos="625475" algn="l"/>
                <a:tab pos="8665845" algn="l"/>
              </a:tabLst>
            </a:pPr>
            <a:r>
              <a:rPr sz="4800" spc="-30" dirty="0">
                <a:latin typeface="Segoe UI Light"/>
                <a:cs typeface="Segoe UI Light"/>
              </a:rPr>
              <a:t>Рекомендуйте</a:t>
            </a:r>
            <a:r>
              <a:rPr sz="4800" spc="30" dirty="0">
                <a:latin typeface="Segoe UI Light"/>
                <a:cs typeface="Segoe UI Light"/>
              </a:rPr>
              <a:t> </a:t>
            </a:r>
            <a:r>
              <a:rPr sz="4800" spc="-10" dirty="0">
                <a:latin typeface="Segoe UI Light"/>
                <a:cs typeface="Segoe UI Light"/>
              </a:rPr>
              <a:t>усилить</a:t>
            </a:r>
            <a:r>
              <a:rPr sz="4800" spc="25" dirty="0">
                <a:latin typeface="Segoe UI Light"/>
                <a:cs typeface="Segoe UI Light"/>
              </a:rPr>
              <a:t> </a:t>
            </a:r>
            <a:r>
              <a:rPr sz="4800" spc="-25" dirty="0">
                <a:latin typeface="Segoe UI Light"/>
                <a:cs typeface="Segoe UI Light"/>
              </a:rPr>
              <a:t>дрожь,	</a:t>
            </a:r>
            <a:r>
              <a:rPr sz="4800" spc="-15" dirty="0">
                <a:latin typeface="Segoe UI Light"/>
                <a:cs typeface="Segoe UI Light"/>
              </a:rPr>
              <a:t>используйте</a:t>
            </a:r>
            <a:r>
              <a:rPr sz="4800" spc="-25" dirty="0">
                <a:latin typeface="Segoe UI Light"/>
                <a:cs typeface="Segoe UI Light"/>
              </a:rPr>
              <a:t> </a:t>
            </a:r>
            <a:r>
              <a:rPr sz="4800" spc="-20" dirty="0">
                <a:latin typeface="Segoe UI Light"/>
                <a:cs typeface="Segoe UI Light"/>
              </a:rPr>
              <a:t>технику</a:t>
            </a:r>
            <a:endParaRPr sz="4800">
              <a:latin typeface="Segoe UI Light"/>
              <a:cs typeface="Segoe UI Light"/>
            </a:endParaRPr>
          </a:p>
          <a:p>
            <a:pPr marL="624840">
              <a:lnSpc>
                <a:spcPct val="100000"/>
              </a:lnSpc>
              <a:spcBef>
                <a:spcPts val="5"/>
              </a:spcBef>
            </a:pPr>
            <a:r>
              <a:rPr sz="4800" dirty="0">
                <a:latin typeface="Segoe UI Light"/>
                <a:cs typeface="Segoe UI Light"/>
              </a:rPr>
              <a:t>«Тряска»</a:t>
            </a:r>
            <a:endParaRPr sz="4800">
              <a:latin typeface="Segoe UI Light"/>
              <a:cs typeface="Segoe UI Light"/>
            </a:endParaRPr>
          </a:p>
          <a:p>
            <a:pPr marL="624840" indent="-612775">
              <a:lnSpc>
                <a:spcPct val="100000"/>
              </a:lnSpc>
              <a:buAutoNum type="arabicPeriod" startAt="4"/>
              <a:tabLst>
                <a:tab pos="625475" algn="l"/>
              </a:tabLst>
            </a:pPr>
            <a:r>
              <a:rPr sz="4800" spc="-30" dirty="0">
                <a:latin typeface="Segoe UI Light"/>
                <a:cs typeface="Segoe UI Light"/>
              </a:rPr>
              <a:t>Мотивируйте</a:t>
            </a:r>
            <a:r>
              <a:rPr sz="4800" spc="15" dirty="0">
                <a:latin typeface="Segoe UI Light"/>
                <a:cs typeface="Segoe UI Light"/>
              </a:rPr>
              <a:t> </a:t>
            </a:r>
            <a:r>
              <a:rPr sz="4800" spc="-30" dirty="0">
                <a:latin typeface="Segoe UI Light"/>
                <a:cs typeface="Segoe UI Light"/>
              </a:rPr>
              <a:t>отдохнуть,</a:t>
            </a:r>
            <a:r>
              <a:rPr sz="4800" spc="5" dirty="0">
                <a:latin typeface="Segoe UI Light"/>
                <a:cs typeface="Segoe UI Light"/>
              </a:rPr>
              <a:t> </a:t>
            </a:r>
            <a:r>
              <a:rPr sz="4800" dirty="0">
                <a:latin typeface="Segoe UI Light"/>
                <a:cs typeface="Segoe UI Light"/>
              </a:rPr>
              <a:t>полежать,</a:t>
            </a:r>
            <a:r>
              <a:rPr sz="4800" spc="-10" dirty="0">
                <a:latin typeface="Segoe UI Light"/>
                <a:cs typeface="Segoe UI Light"/>
              </a:rPr>
              <a:t> </a:t>
            </a:r>
            <a:r>
              <a:rPr sz="4800" dirty="0">
                <a:latin typeface="Segoe UI Light"/>
                <a:cs typeface="Segoe UI Light"/>
              </a:rPr>
              <a:t>поспать.</a:t>
            </a:r>
            <a:endParaRPr sz="4800">
              <a:latin typeface="Segoe UI Light"/>
              <a:cs typeface="Segoe U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0000" y="774903"/>
            <a:ext cx="106184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Segoe UI Light"/>
                <a:cs typeface="Segoe UI Light"/>
              </a:rPr>
              <a:t>НЕРВАЯ</a:t>
            </a:r>
            <a:r>
              <a:rPr sz="2800" spc="5" dirty="0">
                <a:latin typeface="Segoe UI Light"/>
                <a:cs typeface="Segoe UI Light"/>
              </a:rPr>
              <a:t> </a:t>
            </a:r>
            <a:r>
              <a:rPr sz="2800" spc="-30" dirty="0">
                <a:latin typeface="Segoe UI Light"/>
                <a:cs typeface="Segoe UI Light"/>
              </a:rPr>
              <a:t>ДРОЖЬ</a:t>
            </a:r>
            <a:r>
              <a:rPr sz="2800" spc="15" dirty="0">
                <a:latin typeface="Segoe UI Light"/>
                <a:cs typeface="Segoe UI Light"/>
              </a:rPr>
              <a:t> </a:t>
            </a:r>
            <a:r>
              <a:rPr sz="2800" spc="-5" dirty="0">
                <a:latin typeface="Segoe UI Light"/>
                <a:cs typeface="Segoe UI Light"/>
              </a:rPr>
              <a:t>– </a:t>
            </a:r>
            <a:r>
              <a:rPr sz="2800" spc="-35" dirty="0">
                <a:latin typeface="Segoe UI Light"/>
                <a:cs typeface="Segoe UI Light"/>
              </a:rPr>
              <a:t>может</a:t>
            </a:r>
            <a:r>
              <a:rPr sz="2800" spc="10" dirty="0">
                <a:latin typeface="Segoe UI Light"/>
                <a:cs typeface="Segoe UI Light"/>
              </a:rPr>
              <a:t> </a:t>
            </a:r>
            <a:r>
              <a:rPr sz="2800" spc="-5" dirty="0">
                <a:latin typeface="Segoe UI Light"/>
                <a:cs typeface="Segoe UI Light"/>
              </a:rPr>
              <a:t>быть</a:t>
            </a:r>
            <a:r>
              <a:rPr sz="2800" spc="10" dirty="0">
                <a:latin typeface="Segoe UI Light"/>
                <a:cs typeface="Segoe UI Light"/>
              </a:rPr>
              <a:t> </a:t>
            </a:r>
            <a:r>
              <a:rPr sz="2800" spc="-5" dirty="0">
                <a:latin typeface="Segoe UI Light"/>
                <a:cs typeface="Segoe UI Light"/>
              </a:rPr>
              <a:t>при</a:t>
            </a:r>
            <a:r>
              <a:rPr sz="2800" spc="-10" dirty="0">
                <a:latin typeface="Segoe UI Light"/>
                <a:cs typeface="Segoe UI Light"/>
              </a:rPr>
              <a:t> агрессии,</a:t>
            </a:r>
            <a:r>
              <a:rPr sz="2800" spc="5" dirty="0">
                <a:latin typeface="Segoe UI Light"/>
                <a:cs typeface="Segoe UI Light"/>
              </a:rPr>
              <a:t> </a:t>
            </a:r>
            <a:r>
              <a:rPr sz="2800" spc="-10" dirty="0">
                <a:latin typeface="Segoe UI Light"/>
                <a:cs typeface="Segoe UI Light"/>
              </a:rPr>
              <a:t>плаче,</a:t>
            </a:r>
            <a:r>
              <a:rPr sz="2800" spc="5" dirty="0">
                <a:latin typeface="Segoe UI Light"/>
                <a:cs typeface="Segoe UI Light"/>
              </a:rPr>
              <a:t> </a:t>
            </a:r>
            <a:r>
              <a:rPr sz="2800" spc="-20" dirty="0">
                <a:latin typeface="Segoe UI Light"/>
                <a:cs typeface="Segoe UI Light"/>
              </a:rPr>
              <a:t>страхе,</a:t>
            </a:r>
            <a:r>
              <a:rPr sz="2800" spc="5" dirty="0">
                <a:latin typeface="Segoe UI Light"/>
                <a:cs typeface="Segoe UI Light"/>
              </a:rPr>
              <a:t> </a:t>
            </a:r>
            <a:r>
              <a:rPr sz="2800" spc="-25" dirty="0">
                <a:latin typeface="Segoe UI Light"/>
                <a:cs typeface="Segoe UI Light"/>
              </a:rPr>
              <a:t>истерике</a:t>
            </a:r>
            <a:endParaRPr sz="2800">
              <a:latin typeface="Segoe UI Light"/>
              <a:cs typeface="Segoe UI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69744" y="187028"/>
            <a:ext cx="1731277" cy="101826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F7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57853" y="151384"/>
            <a:ext cx="1266825" cy="876300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97751" y="2333117"/>
          <a:ext cx="17397095" cy="72491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5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6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5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9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10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КАК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проявляется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3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ЗАЧЕМ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мы</a:t>
                      </a:r>
                      <a:r>
                        <a:rPr sz="3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это</a:t>
                      </a:r>
                      <a:r>
                        <a:rPr sz="3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делаем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8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310515" marR="303530" indent="-1905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Обратившийся за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психологической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помощью</a:t>
                      </a:r>
                      <a:r>
                        <a:rPr sz="2400" spc="-8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плачет,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подавлен,</a:t>
                      </a:r>
                      <a:r>
                        <a:rPr sz="24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нет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 marL="615315" marR="609600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активности</a:t>
                      </a:r>
                      <a:r>
                        <a:rPr sz="2400" spc="-9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в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поведении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Слезы</a:t>
                      </a:r>
                      <a:r>
                        <a:rPr sz="24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приносят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облегчение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30200" marR="911860" indent="-265430">
                        <a:lnSpc>
                          <a:spcPct val="100000"/>
                        </a:lnSpc>
                        <a:spcBef>
                          <a:spcPts val="365"/>
                        </a:spcBef>
                        <a:buSzPct val="104347"/>
                        <a:buFont typeface="Arial MT"/>
                        <a:buChar char="•"/>
                        <a:tabLst>
                          <a:tab pos="330200" algn="l"/>
                          <a:tab pos="33083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Постарайтесь выразить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человеку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свою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поддержку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и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сочувствие.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обязательно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30200" marR="66675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делать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это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словами,</a:t>
                      </a:r>
                      <a:r>
                        <a:rPr sz="23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можно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просто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сесть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рядом,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дать почувствовать,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что 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вы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ему сочувствуете и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сопереживаете.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Можно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просто держать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человека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за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руку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30200" marR="564515" indent="-265430" algn="just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30835" algn="l"/>
                        </a:tabLst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Если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общение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на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проработку эмоций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–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дать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выплакаться; если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на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проработку запроса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–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переключаем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(дыхание,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 вода, отвлечение)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30200" marR="969010" indent="-26543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30200" algn="l"/>
                          <a:tab pos="33083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Выражать</a:t>
                      </a:r>
                      <a:r>
                        <a:rPr sz="23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поддержку обратившемуся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(я-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сообщения)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 MT"/>
                        <a:buChar char="•"/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330200" marR="2026285" indent="-265430" algn="just">
                        <a:lnSpc>
                          <a:spcPct val="100499"/>
                        </a:lnSpc>
                        <a:spcBef>
                          <a:spcPts val="5"/>
                        </a:spcBef>
                        <a:buSzPct val="104347"/>
                        <a:buFont typeface="Arial MT"/>
                        <a:buChar char="•"/>
                        <a:tabLst>
                          <a:tab pos="33083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Активное слушание, поощрение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высказываниям, использование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паравербальных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компонентов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  <a:p>
                      <a:pPr marL="351790" marR="148590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1790" algn="l"/>
                          <a:tab pos="352425" algn="l"/>
                        </a:tabLst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Если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работаем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над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чувствами,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пытаться останавливать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слезы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51790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1790" algn="l"/>
                          <a:tab pos="35242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убеждать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плакать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51790" marR="60325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1790" algn="l"/>
                          <a:tab pos="352425" algn="l"/>
                        </a:tabLst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Не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считать слезы проявлением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слабости. Принятие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обратившегося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и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его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чувств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361950" marR="354330" indent="1905" algn="ctr">
                        <a:lnSpc>
                          <a:spcPct val="100000"/>
                        </a:lnSpc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Помогаем осуществить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эмоциональную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разрядку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через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слезы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064463" y="1442465"/>
            <a:ext cx="148056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ПЛАЧ,</a:t>
            </a:r>
            <a:r>
              <a:rPr sz="3200" spc="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СЛЕЗЫ</a:t>
            </a:r>
            <a:r>
              <a:rPr sz="3200" spc="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dirty="0">
                <a:solidFill>
                  <a:srgbClr val="375F92"/>
                </a:solidFill>
                <a:latin typeface="Calibri Light"/>
                <a:cs typeface="Calibri Light"/>
              </a:rPr>
              <a:t>–</a:t>
            </a:r>
            <a:r>
              <a:rPr sz="3200" spc="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300" dirty="0">
                <a:solidFill>
                  <a:srgbClr val="375F92"/>
                </a:solidFill>
                <a:latin typeface="Calibri Light"/>
                <a:cs typeface="Calibri Light"/>
              </a:rPr>
              <a:t>&lt;…&gt;</a:t>
            </a:r>
            <a:r>
              <a:rPr sz="2300" spc="2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эмоциональная</a:t>
            </a:r>
            <a:r>
              <a:rPr sz="2900" spc="-2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dirty="0">
                <a:solidFill>
                  <a:srgbClr val="375F92"/>
                </a:solidFill>
                <a:latin typeface="Calibri Light"/>
                <a:cs typeface="Calibri Light"/>
              </a:rPr>
              <a:t>реакция,</a:t>
            </a:r>
            <a:r>
              <a:rPr sz="2900" spc="-1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позволяющая</a:t>
            </a:r>
            <a:r>
              <a:rPr sz="2900" spc="-3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dirty="0">
                <a:solidFill>
                  <a:srgbClr val="375F92"/>
                </a:solidFill>
                <a:latin typeface="Calibri Light"/>
                <a:cs typeface="Calibri Light"/>
              </a:rPr>
              <a:t>выразить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переполняющие</a:t>
            </a:r>
            <a:r>
              <a:rPr sz="2900" spc="-2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эмоции</a:t>
            </a:r>
            <a:endParaRPr sz="29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40633" y="1378458"/>
            <a:ext cx="13716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375F92"/>
                </a:solidFill>
                <a:latin typeface="Segoe UI Light"/>
                <a:cs typeface="Segoe UI Light"/>
              </a:rPr>
              <a:t>3</a:t>
            </a:r>
            <a:endParaRPr sz="1700">
              <a:latin typeface="Segoe UI Light"/>
              <a:cs typeface="Segoe U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9992" y="9862819"/>
            <a:ext cx="702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 Light"/>
                <a:cs typeface="Calibri Light"/>
              </a:rPr>
              <a:t>(3)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Зинченко,</a:t>
            </a:r>
            <a:r>
              <a:rPr sz="1200" dirty="0">
                <a:latin typeface="Calibri Light"/>
                <a:cs typeface="Calibri Light"/>
              </a:rPr>
              <a:t> 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Большой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психологический</a:t>
            </a:r>
            <a:r>
              <a:rPr sz="120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словарь</a:t>
            </a:r>
            <a:r>
              <a:rPr sz="1200" dirty="0">
                <a:latin typeface="Calibri Light"/>
                <a:cs typeface="Calibri Light"/>
              </a:rPr>
              <a:t> /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ред.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Б.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Мещеряков,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Зинченко.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</a:t>
            </a:r>
            <a:r>
              <a:rPr sz="1200" spc="-10" dirty="0">
                <a:latin typeface="Calibri Light"/>
                <a:cs typeface="Calibri Light"/>
              </a:rPr>
              <a:t>М.: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АСТ,</a:t>
            </a:r>
            <a:r>
              <a:rPr sz="1200" spc="-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2019.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- 816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c.</a:t>
            </a:r>
            <a:endParaRPr sz="12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5936" y="437134"/>
            <a:ext cx="1253426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П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П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Х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Х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Л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Л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ОГ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Г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Ч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Ч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УЛ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УЛ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ЬТ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Ь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ТИ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РО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Р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А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А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Д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Д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ТЕ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Й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ТЕ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Й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П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ОД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П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Р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Д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Р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Т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ТК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РИ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З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Р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З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М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ЭМ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М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Ц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Э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М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НА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Ц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Л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Ь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А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М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Л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Ь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ТО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М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Я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СТОЯНИИ</a:t>
            </a:r>
            <a:r>
              <a:rPr sz="1700" spc="120" dirty="0">
                <a:solidFill>
                  <a:srgbClr val="FFFFFF"/>
                </a:solidFill>
                <a:latin typeface="Segoe UI Light"/>
                <a:cs typeface="Segoe UI Light"/>
              </a:rPr>
              <a:t> </a:t>
            </a:r>
            <a:r>
              <a:rPr sz="1700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1700" spc="165" dirty="0">
                <a:solidFill>
                  <a:srgbClr val="FFFFFF"/>
                </a:solidFill>
                <a:latin typeface="Segoe UI Light"/>
                <a:cs typeface="Segoe UI Light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Segoe UI Light"/>
                <a:cs typeface="Segoe UI Light"/>
              </a:rPr>
              <a:t>ПЕРИОД</a:t>
            </a:r>
            <a:endParaRPr sz="1700">
              <a:latin typeface="Segoe UI Light"/>
              <a:cs typeface="Segoe UI Ligh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026667" y="515873"/>
            <a:ext cx="129597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Плач </a:t>
            </a:r>
            <a:r>
              <a:rPr dirty="0"/>
              <a:t>-</a:t>
            </a:r>
            <a:r>
              <a:rPr spc="5" dirty="0"/>
              <a:t> </a:t>
            </a:r>
            <a:r>
              <a:rPr spc="-55" dirty="0"/>
              <a:t>это</a:t>
            </a:r>
            <a:r>
              <a:rPr spc="10" dirty="0"/>
              <a:t> </a:t>
            </a:r>
            <a:r>
              <a:rPr dirty="0">
                <a:solidFill>
                  <a:srgbClr val="C0504D"/>
                </a:solidFill>
              </a:rPr>
              <a:t>самая</a:t>
            </a:r>
            <a:r>
              <a:rPr spc="10" dirty="0">
                <a:solidFill>
                  <a:srgbClr val="C0504D"/>
                </a:solidFill>
              </a:rPr>
              <a:t> </a:t>
            </a:r>
            <a:r>
              <a:rPr spc="-515" dirty="0">
                <a:solidFill>
                  <a:srgbClr val="C0504D"/>
                </a:solidFill>
              </a:rPr>
              <a:t>ада</a:t>
            </a:r>
            <a:r>
              <a:rPr sz="2550" spc="-772" baseline="3267" dirty="0">
                <a:solidFill>
                  <a:srgbClr val="FFFFFF"/>
                </a:solidFill>
              </a:rPr>
              <a:t>П</a:t>
            </a:r>
            <a:r>
              <a:rPr sz="3200" spc="-515" dirty="0">
                <a:solidFill>
                  <a:srgbClr val="C0504D"/>
                </a:solidFill>
              </a:rPr>
              <a:t>п</a:t>
            </a:r>
            <a:r>
              <a:rPr sz="2550" spc="-772" baseline="3267" dirty="0">
                <a:solidFill>
                  <a:srgbClr val="FFFFFF"/>
                </a:solidFill>
              </a:rPr>
              <a:t>АН</a:t>
            </a:r>
            <a:r>
              <a:rPr sz="3200" spc="-515" dirty="0">
                <a:solidFill>
                  <a:srgbClr val="C0504D"/>
                </a:solidFill>
              </a:rPr>
              <a:t>т</a:t>
            </a:r>
            <a:r>
              <a:rPr sz="2550" spc="-772" baseline="3267" dirty="0">
                <a:solidFill>
                  <a:srgbClr val="FFFFFF"/>
                </a:solidFill>
              </a:rPr>
              <a:t>Д</a:t>
            </a:r>
            <a:r>
              <a:rPr sz="3200" spc="-515" dirty="0">
                <a:solidFill>
                  <a:srgbClr val="C0504D"/>
                </a:solidFill>
              </a:rPr>
              <a:t>и</a:t>
            </a:r>
            <a:r>
              <a:rPr sz="2550" spc="-772" baseline="3267" dirty="0">
                <a:solidFill>
                  <a:srgbClr val="FFFFFF"/>
                </a:solidFill>
              </a:rPr>
              <a:t>ЕМ</a:t>
            </a:r>
            <a:r>
              <a:rPr sz="3200" spc="-515" dirty="0">
                <a:solidFill>
                  <a:srgbClr val="C0504D"/>
                </a:solidFill>
              </a:rPr>
              <a:t>в</a:t>
            </a:r>
            <a:r>
              <a:rPr sz="2550" spc="-772" baseline="3267" dirty="0">
                <a:solidFill>
                  <a:srgbClr val="FFFFFF"/>
                </a:solidFill>
              </a:rPr>
              <a:t>И</a:t>
            </a:r>
            <a:r>
              <a:rPr sz="3200" spc="-515" dirty="0">
                <a:solidFill>
                  <a:srgbClr val="C0504D"/>
                </a:solidFill>
              </a:rPr>
              <a:t>н</a:t>
            </a:r>
            <a:r>
              <a:rPr sz="2550" spc="-772" baseline="3267" dirty="0">
                <a:solidFill>
                  <a:srgbClr val="FFFFFF"/>
                </a:solidFill>
              </a:rPr>
              <a:t>И</a:t>
            </a:r>
            <a:r>
              <a:rPr sz="3200" spc="-515" dirty="0">
                <a:solidFill>
                  <a:srgbClr val="C0504D"/>
                </a:solidFill>
              </a:rPr>
              <a:t>ая</a:t>
            </a:r>
            <a:r>
              <a:rPr sz="3200" spc="20" dirty="0">
                <a:solidFill>
                  <a:srgbClr val="C0504D"/>
                </a:solidFill>
              </a:rPr>
              <a:t> </a:t>
            </a:r>
            <a:r>
              <a:rPr sz="3200" spc="-5" dirty="0">
                <a:solidFill>
                  <a:srgbClr val="C0504D"/>
                </a:solidFill>
              </a:rPr>
              <a:t>реакция</a:t>
            </a:r>
            <a:r>
              <a:rPr sz="3200" spc="-25" dirty="0">
                <a:solidFill>
                  <a:srgbClr val="C0504D"/>
                </a:solidFill>
              </a:rPr>
              <a:t> </a:t>
            </a:r>
            <a:r>
              <a:rPr sz="3200" dirty="0"/>
              <a:t>человека</a:t>
            </a:r>
            <a:r>
              <a:rPr sz="3200" spc="-15" dirty="0"/>
              <a:t> </a:t>
            </a:r>
            <a:r>
              <a:rPr sz="3200" dirty="0"/>
              <a:t>на</a:t>
            </a:r>
            <a:r>
              <a:rPr sz="3200" spc="10" dirty="0"/>
              <a:t> </a:t>
            </a:r>
            <a:r>
              <a:rPr sz="3200" dirty="0"/>
              <a:t>стрессовую</a:t>
            </a:r>
            <a:r>
              <a:rPr sz="3200" spc="-25" dirty="0"/>
              <a:t> </a:t>
            </a:r>
            <a:r>
              <a:rPr sz="3200" spc="10" dirty="0"/>
              <a:t>ситуацию</a:t>
            </a:r>
            <a:endParaRPr sz="3200"/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217391" y="0"/>
            <a:ext cx="2070607" cy="136461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F7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03148" y="2021967"/>
          <a:ext cx="17397095" cy="7571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5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1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2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49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109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КАК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проявляется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3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ЗАЧЕМ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мы</a:t>
                      </a:r>
                      <a:r>
                        <a:rPr sz="3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это</a:t>
                      </a:r>
                      <a:r>
                        <a:rPr sz="3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делаем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07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103505" marR="95885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Ребенок бурно выражает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свои</a:t>
                      </a:r>
                      <a:r>
                        <a:rPr sz="24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10" dirty="0">
                          <a:latin typeface="Calibri Light"/>
                          <a:cs typeface="Calibri Light"/>
                        </a:rPr>
                        <a:t>эмоции,</a:t>
                      </a:r>
                      <a:r>
                        <a:rPr sz="24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выплескивая их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на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 окружающих: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1534795" marR="408305" indent="-1053465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alibri Light"/>
                          <a:cs typeface="Calibri Light"/>
                        </a:rPr>
                        <a:t>-</a:t>
                      </a:r>
                      <a:r>
                        <a:rPr sz="24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кричит,</a:t>
                      </a:r>
                      <a:r>
                        <a:rPr sz="24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одновременно </a:t>
                      </a:r>
                      <a:r>
                        <a:rPr sz="2400" spc="-5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плачет.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170815" marR="1581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10" dirty="0">
                          <a:latin typeface="Calibri Light"/>
                          <a:cs typeface="Calibri Light"/>
                        </a:rPr>
                        <a:t>Истерика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всегда происходит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в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10" dirty="0">
                          <a:latin typeface="Calibri Light"/>
                          <a:cs typeface="Calibri Light"/>
                        </a:rPr>
                        <a:t>присутствии</a:t>
                      </a:r>
                      <a:r>
                        <a:rPr sz="24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зрителей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309245" indent="-244475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Рекомендовать</a:t>
                      </a:r>
                      <a:r>
                        <a:rPr sz="23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ребенку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241935">
                        <a:lnSpc>
                          <a:spcPct val="100000"/>
                        </a:lnSpc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(родителям)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уйти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от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зрителей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77165" marR="802640" indent="-177165" algn="r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104347"/>
                        <a:buFont typeface="Arial MT"/>
                        <a:buChar char="•"/>
                        <a:tabLst>
                          <a:tab pos="177165" algn="l"/>
                        </a:tabLst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Применять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приемы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активного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R="814705" algn="r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слушания,</a:t>
                      </a:r>
                      <a:r>
                        <a:rPr sz="2300" spc="-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перефразирование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309245" indent="-244475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Обращаться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по</a:t>
                      </a:r>
                      <a:r>
                        <a:rPr sz="23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имени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09245" indent="-244475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Говорить мало,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спокойно,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2419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короткими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простыми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фразами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241935" marR="63500" indent="-177165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dirty="0"/>
                        <a:t>	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Если не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подпитывать истерику, то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через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10-15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минут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наступает</a:t>
                      </a:r>
                      <a:r>
                        <a:rPr sz="23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упадок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сил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09245" indent="-244475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09245" algn="l"/>
                          <a:tab pos="309880" algn="l"/>
                        </a:tabLst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Дать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ребенку</a:t>
                      </a:r>
                      <a:r>
                        <a:rPr sz="23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отдохнуть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51790" marR="998855" indent="-287020">
                        <a:lnSpc>
                          <a:spcPct val="100000"/>
                        </a:lnSpc>
                        <a:spcBef>
                          <a:spcPts val="1745"/>
                        </a:spcBef>
                        <a:buSzPct val="104347"/>
                        <a:buFont typeface="Arial MT"/>
                        <a:buChar char="•"/>
                        <a:tabLst>
                          <a:tab pos="351790" algn="l"/>
                          <a:tab pos="352425" algn="l"/>
                        </a:tabLst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Если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обратившимся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является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родитель,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то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совершать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неожиданных</a:t>
                      </a:r>
                      <a:r>
                        <a:rPr sz="23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действий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(встряхивания,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обливания,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пощечины)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351790" marR="238125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1790" algn="l"/>
                          <a:tab pos="35242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спорить,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вступать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активный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диалог,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пока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пройдет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реакция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51790" marR="197485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1790" algn="l"/>
                          <a:tab pos="35242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 считать,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что ребенок намеренно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привлекает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к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себе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внимание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51790" marR="574675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1790" algn="l"/>
                          <a:tab pos="35242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 обесценивать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и не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подавлять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реакции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фразами: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«успокойся»,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«возьми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себя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</a:t>
                      </a:r>
                      <a:r>
                        <a:rPr sz="23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руки»,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«так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нельзя»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3100">
                        <a:latin typeface="Times New Roman"/>
                        <a:cs typeface="Times New Roman"/>
                      </a:endParaRPr>
                    </a:p>
                    <a:p>
                      <a:pPr marL="366395" marR="357505" indent="130810">
                        <a:lnSpc>
                          <a:spcPct val="100000"/>
                        </a:lnSpc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Помогаем разрядить,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выплеснуть</a:t>
                      </a:r>
                      <a:r>
                        <a:rPr sz="23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негативные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1354455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эмоции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Истерика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заряжает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окружающих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16217391" y="0"/>
            <a:ext cx="2070735" cy="1364615"/>
            <a:chOff x="16217391" y="0"/>
            <a:chExt cx="2070735" cy="136461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857852" y="151384"/>
              <a:ext cx="1266825" cy="8763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217391" y="0"/>
              <a:ext cx="2070607" cy="136461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39063" y="837057"/>
            <a:ext cx="1315593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611755" algn="l"/>
              </a:tabLst>
            </a:pPr>
            <a:r>
              <a:rPr sz="3800" spc="-5" dirty="0">
                <a:solidFill>
                  <a:srgbClr val="375F92"/>
                </a:solidFill>
                <a:latin typeface="Calibri Light"/>
                <a:cs typeface="Calibri Light"/>
              </a:rPr>
              <a:t>ИСТЕР</a:t>
            </a:r>
            <a:r>
              <a:rPr sz="3800" spc="5" dirty="0">
                <a:solidFill>
                  <a:srgbClr val="375F92"/>
                </a:solidFill>
                <a:latin typeface="Calibri Light"/>
                <a:cs typeface="Calibri Light"/>
              </a:rPr>
              <a:t>И</a:t>
            </a:r>
            <a:r>
              <a:rPr sz="3800" spc="-5" dirty="0">
                <a:solidFill>
                  <a:srgbClr val="375F92"/>
                </a:solidFill>
                <a:latin typeface="Calibri Light"/>
                <a:cs typeface="Calibri Light"/>
              </a:rPr>
              <a:t>К</a:t>
            </a:r>
            <a:r>
              <a:rPr sz="3800" dirty="0">
                <a:solidFill>
                  <a:srgbClr val="375F92"/>
                </a:solidFill>
                <a:latin typeface="Calibri Light"/>
                <a:cs typeface="Calibri Light"/>
              </a:rPr>
              <a:t>А</a:t>
            </a:r>
            <a:r>
              <a:rPr sz="3800" spc="-2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800" spc="-1110" dirty="0">
                <a:solidFill>
                  <a:srgbClr val="375F92"/>
                </a:solidFill>
                <a:latin typeface="Calibri Light"/>
                <a:cs typeface="Calibri Light"/>
              </a:rPr>
              <a:t>–</a:t>
            </a:r>
            <a:r>
              <a:rPr sz="2550" baseline="-32679" dirty="0">
                <a:solidFill>
                  <a:srgbClr val="375F92"/>
                </a:solidFill>
              </a:rPr>
              <a:t>4	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&lt;…</a:t>
            </a:r>
            <a:r>
              <a:rPr sz="2600" dirty="0">
                <a:solidFill>
                  <a:srgbClr val="375F92"/>
                </a:solidFill>
                <a:latin typeface="Calibri Light"/>
                <a:cs typeface="Calibri Light"/>
              </a:rPr>
              <a:t>&gt;</a:t>
            </a:r>
            <a:r>
              <a:rPr sz="2600" spc="-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спо</a:t>
            </a:r>
            <a:r>
              <a:rPr sz="3200" spc="5" dirty="0">
                <a:solidFill>
                  <a:srgbClr val="375F92"/>
                </a:solidFill>
                <a:latin typeface="Calibri Light"/>
                <a:cs typeface="Calibri Light"/>
              </a:rPr>
              <a:t>с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о</a:t>
            </a:r>
            <a:r>
              <a:rPr sz="3200" dirty="0">
                <a:solidFill>
                  <a:srgbClr val="375F92"/>
                </a:solidFill>
                <a:latin typeface="Calibri Light"/>
                <a:cs typeface="Calibri Light"/>
              </a:rPr>
              <a:t>б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dirty="0">
                <a:solidFill>
                  <a:srgbClr val="375F92"/>
                </a:solidFill>
                <a:latin typeface="Calibri Light"/>
                <a:cs typeface="Calibri Light"/>
              </a:rPr>
              <a:t>реаг</a:t>
            </a:r>
            <a:r>
              <a:rPr sz="3200" spc="5" dirty="0">
                <a:solidFill>
                  <a:srgbClr val="375F92"/>
                </a:solidFill>
                <a:latin typeface="Calibri Light"/>
                <a:cs typeface="Calibri Light"/>
              </a:rPr>
              <a:t>и</a:t>
            </a:r>
            <a:r>
              <a:rPr sz="3200" dirty="0">
                <a:solidFill>
                  <a:srgbClr val="375F92"/>
                </a:solidFill>
                <a:latin typeface="Calibri Light"/>
                <a:cs typeface="Calibri Light"/>
              </a:rPr>
              <a:t>рования</a:t>
            </a:r>
            <a:r>
              <a:rPr sz="3200" spc="-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пси</a:t>
            </a:r>
            <a:r>
              <a:rPr sz="3200" spc="5" dirty="0">
                <a:solidFill>
                  <a:srgbClr val="375F92"/>
                </a:solidFill>
                <a:latin typeface="Calibri Light"/>
                <a:cs typeface="Calibri Light"/>
              </a:rPr>
              <a:t>х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ик</a:t>
            </a:r>
            <a:r>
              <a:rPr sz="3200" dirty="0">
                <a:solidFill>
                  <a:srgbClr val="375F92"/>
                </a:solidFill>
                <a:latin typeface="Calibri Light"/>
                <a:cs typeface="Calibri Light"/>
              </a:rPr>
              <a:t>и</a:t>
            </a:r>
            <a:r>
              <a:rPr sz="3200" spc="-2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dirty="0">
                <a:solidFill>
                  <a:srgbClr val="375F92"/>
                </a:solidFill>
                <a:latin typeface="Calibri Light"/>
                <a:cs typeface="Calibri Light"/>
              </a:rPr>
              <a:t>на 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травмирующ</a:t>
            </a:r>
            <a:r>
              <a:rPr sz="3200" spc="5" dirty="0">
                <a:solidFill>
                  <a:srgbClr val="375F92"/>
                </a:solidFill>
                <a:latin typeface="Calibri Light"/>
                <a:cs typeface="Calibri Light"/>
              </a:rPr>
              <a:t>и</a:t>
            </a:r>
            <a:r>
              <a:rPr sz="3200" dirty="0">
                <a:solidFill>
                  <a:srgbClr val="375F92"/>
                </a:solidFill>
                <a:latin typeface="Calibri Light"/>
                <a:cs typeface="Calibri Light"/>
              </a:rPr>
              <a:t>е</a:t>
            </a:r>
            <a:r>
              <a:rPr sz="3200" spc="-2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события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9992" y="9862819"/>
            <a:ext cx="702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 Light"/>
                <a:cs typeface="Calibri Light"/>
              </a:rPr>
              <a:t>(4)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Зинченко,</a:t>
            </a:r>
            <a:r>
              <a:rPr sz="1200" dirty="0">
                <a:latin typeface="Calibri Light"/>
                <a:cs typeface="Calibri Light"/>
              </a:rPr>
              <a:t> 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Большой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психологический</a:t>
            </a:r>
            <a:r>
              <a:rPr sz="120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словарь</a:t>
            </a:r>
            <a:r>
              <a:rPr sz="1200" dirty="0">
                <a:latin typeface="Calibri Light"/>
                <a:cs typeface="Calibri Light"/>
              </a:rPr>
              <a:t> /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ред.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Б.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Мещеряков,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Зинченко.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</a:t>
            </a:r>
            <a:r>
              <a:rPr sz="1200" spc="-10" dirty="0">
                <a:latin typeface="Calibri Light"/>
                <a:cs typeface="Calibri Light"/>
              </a:rPr>
              <a:t>М.: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АСТ,</a:t>
            </a:r>
            <a:r>
              <a:rPr sz="1200" spc="-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2019.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- 816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c.</a:t>
            </a:r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F7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97751" y="2333117"/>
          <a:ext cx="17397095" cy="72491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5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1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2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1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109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КАК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проявляется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3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ЗАЧЕМ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мы</a:t>
                      </a:r>
                      <a:r>
                        <a:rPr sz="3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это</a:t>
                      </a:r>
                      <a:r>
                        <a:rPr sz="3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делаем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8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394970" marR="3905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Поверхностное</a:t>
                      </a:r>
                      <a:r>
                        <a:rPr sz="24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дыхание,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снижение самоконтроля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поведения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167640" marR="159385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Опасен страх оцепеняющий,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блокирующий мысли или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действия</a:t>
                      </a:r>
                      <a:r>
                        <a:rPr sz="24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ребенка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327660" marR="190500" indent="-1314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Проявляется, как правило,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в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вечерних,</a:t>
                      </a:r>
                      <a:r>
                        <a:rPr sz="24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ночных</a:t>
                      </a:r>
                      <a:r>
                        <a:rPr sz="24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звонках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30200" marR="488315" indent="-265430">
                        <a:lnSpc>
                          <a:spcPct val="100000"/>
                        </a:lnSpc>
                        <a:spcBef>
                          <a:spcPts val="1860"/>
                        </a:spcBef>
                        <a:buSzPct val="104347"/>
                        <a:buFont typeface="Arial MT"/>
                        <a:buChar char="•"/>
                        <a:tabLst>
                          <a:tab pos="330200" algn="l"/>
                          <a:tab pos="33083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Отвлекать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на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спокойные задачи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(чтение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книг,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музыка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и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пр.)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30200" marR="88265" indent="-26543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30200" algn="l"/>
                          <a:tab pos="33083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Снимать</a:t>
                      </a:r>
                      <a:r>
                        <a:rPr sz="2300" spc="509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ситуативную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тревожность, приводящую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к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страху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методами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переключения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внимания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30200" marR="1316990" indent="-26543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30200" algn="l"/>
                          <a:tab pos="330835" algn="l"/>
                        </a:tabLst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Дышать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глубоко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и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ровно,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возможно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применение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дыхательных</a:t>
                      </a:r>
                      <a:r>
                        <a:rPr sz="23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техник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30200" indent="-26543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30200" algn="l"/>
                          <a:tab pos="33083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Проявить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заинтересованность,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понимание.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Активное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слушание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  <a:p>
                      <a:pPr marL="352425" marR="962660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2425" algn="l"/>
                          <a:tab pos="353060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 оставлять одного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при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ощущении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небезопасности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52425" marR="537210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2425" algn="l"/>
                          <a:tab pos="353060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 пытаться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убедить, что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страх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неоправданный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52425" marR="97155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2425" algn="l"/>
                          <a:tab pos="353060" algn="l"/>
                        </a:tabLst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Не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обесценивать страх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« не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думай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 этом», «это глупости», «так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бывает»</a:t>
                      </a:r>
                      <a:r>
                        <a:rPr sz="23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и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 пр.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77800" marR="170815" indent="1270" algn="ctr">
                        <a:lnSpc>
                          <a:spcPct val="100000"/>
                        </a:lnSpc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Помогаем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справиться со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страхом: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чем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быстрее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обратившийся справиться со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страхом,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тем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меньше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вероятность,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что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он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закрепится</a:t>
                      </a:r>
                      <a:r>
                        <a:rPr sz="23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на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долгое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время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15840710" y="0"/>
            <a:ext cx="2447290" cy="1472565"/>
            <a:chOff x="15840710" y="0"/>
            <a:chExt cx="2447290" cy="147256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857853" y="151384"/>
              <a:ext cx="1266825" cy="8763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6488791" y="0"/>
              <a:ext cx="1799589" cy="1350010"/>
            </a:xfrm>
            <a:custGeom>
              <a:avLst/>
              <a:gdLst/>
              <a:ahLst/>
              <a:cxnLst/>
              <a:rect l="l" t="t" r="r" b="b"/>
              <a:pathLst>
                <a:path w="1799590" h="1350010">
                  <a:moveTo>
                    <a:pt x="1799209" y="0"/>
                  </a:moveTo>
                  <a:lnTo>
                    <a:pt x="0" y="0"/>
                  </a:lnTo>
                  <a:lnTo>
                    <a:pt x="0" y="1349882"/>
                  </a:lnTo>
                  <a:lnTo>
                    <a:pt x="1799209" y="1349882"/>
                  </a:lnTo>
                  <a:lnTo>
                    <a:pt x="17992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40710" y="107822"/>
              <a:ext cx="2237486" cy="1364615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88238" y="615187"/>
            <a:ext cx="12519660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75F92"/>
                </a:solidFill>
                <a:latin typeface="Calibri Light"/>
                <a:cs typeface="Calibri Light"/>
              </a:rPr>
              <a:t>СТРАХ </a:t>
            </a:r>
            <a:r>
              <a:rPr dirty="0">
                <a:solidFill>
                  <a:srgbClr val="375F92"/>
                </a:solidFill>
                <a:latin typeface="Calibri Light"/>
                <a:cs typeface="Calibri Light"/>
              </a:rPr>
              <a:t>–</a:t>
            </a:r>
            <a:r>
              <a:rPr spc="1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dirty="0">
                <a:solidFill>
                  <a:srgbClr val="375F92"/>
                </a:solidFill>
                <a:latin typeface="Calibri Light"/>
                <a:cs typeface="Calibri Light"/>
              </a:rPr>
              <a:t>внутреннее</a:t>
            </a:r>
            <a:r>
              <a:rPr spc="-5" dirty="0">
                <a:solidFill>
                  <a:srgbClr val="375F92"/>
                </a:solidFill>
                <a:latin typeface="Calibri Light"/>
                <a:cs typeface="Calibri Light"/>
              </a:rPr>
              <a:t> состояние,</a:t>
            </a:r>
            <a:r>
              <a:rPr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pc="-5" dirty="0">
                <a:solidFill>
                  <a:srgbClr val="375F92"/>
                </a:solidFill>
                <a:latin typeface="Calibri Light"/>
                <a:cs typeface="Calibri Light"/>
              </a:rPr>
              <a:t>обусловленное</a:t>
            </a:r>
            <a:r>
              <a:rPr spc="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pc="-5" dirty="0">
                <a:solidFill>
                  <a:srgbClr val="375F92"/>
                </a:solidFill>
                <a:latin typeface="Calibri Light"/>
                <a:cs typeface="Calibri Light"/>
              </a:rPr>
              <a:t>грозящим</a:t>
            </a:r>
            <a:r>
              <a:rPr spc="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dirty="0">
                <a:solidFill>
                  <a:srgbClr val="375F92"/>
                </a:solidFill>
                <a:latin typeface="Calibri Light"/>
                <a:cs typeface="Calibri Light"/>
              </a:rPr>
              <a:t>реальным</a:t>
            </a:r>
            <a:r>
              <a:rPr spc="-2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pc="-5" dirty="0">
                <a:solidFill>
                  <a:srgbClr val="375F92"/>
                </a:solidFill>
                <a:latin typeface="Calibri Light"/>
                <a:cs typeface="Calibri Light"/>
              </a:rPr>
              <a:t>или </a:t>
            </a:r>
            <a:r>
              <a:rPr spc="-70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pc="-60" dirty="0">
                <a:solidFill>
                  <a:srgbClr val="375F92"/>
                </a:solidFill>
                <a:latin typeface="Calibri Light"/>
                <a:cs typeface="Calibri Light"/>
              </a:rPr>
              <a:t>предпо</a:t>
            </a:r>
            <a:r>
              <a:rPr sz="2550" spc="-89" baseline="24509" dirty="0">
                <a:solidFill>
                  <a:srgbClr val="375F92"/>
                </a:solidFill>
              </a:rPr>
              <a:t>5</a:t>
            </a:r>
            <a:r>
              <a:rPr sz="3200" spc="-60" dirty="0">
                <a:solidFill>
                  <a:srgbClr val="375F92"/>
                </a:solidFill>
                <a:latin typeface="Calibri Light"/>
                <a:cs typeface="Calibri Light"/>
              </a:rPr>
              <a:t>лагаемым</a:t>
            </a:r>
            <a:r>
              <a:rPr sz="3200" spc="-3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бедствием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9992" y="9862819"/>
            <a:ext cx="702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 Light"/>
                <a:cs typeface="Calibri Light"/>
              </a:rPr>
              <a:t>(5)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Зинченко,</a:t>
            </a:r>
            <a:r>
              <a:rPr sz="1200" dirty="0">
                <a:latin typeface="Calibri Light"/>
                <a:cs typeface="Calibri Light"/>
              </a:rPr>
              <a:t> 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Большой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психологический</a:t>
            </a:r>
            <a:r>
              <a:rPr sz="120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словарь</a:t>
            </a:r>
            <a:r>
              <a:rPr sz="1200" dirty="0">
                <a:latin typeface="Calibri Light"/>
                <a:cs typeface="Calibri Light"/>
              </a:rPr>
              <a:t> /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ред.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Б.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Мещеряков,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Зинченко.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</a:t>
            </a:r>
            <a:r>
              <a:rPr sz="1200" spc="-10" dirty="0">
                <a:latin typeface="Calibri Light"/>
                <a:cs typeface="Calibri Light"/>
              </a:rPr>
              <a:t>М.: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АСТ,</a:t>
            </a:r>
            <a:r>
              <a:rPr sz="1200" spc="-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2019.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- 816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c.</a:t>
            </a:r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599440" cy="10287000"/>
            <a:chOff x="0" y="0"/>
            <a:chExt cx="599440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98932" cy="10286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560070" cy="10287000"/>
            </a:xfrm>
            <a:custGeom>
              <a:avLst/>
              <a:gdLst/>
              <a:ahLst/>
              <a:cxnLst/>
              <a:rect l="l" t="t" r="r" b="b"/>
              <a:pathLst>
                <a:path w="560070" h="10287000">
                  <a:moveTo>
                    <a:pt x="560057" y="10286996"/>
                  </a:moveTo>
                  <a:lnTo>
                    <a:pt x="560057" y="0"/>
                  </a:lnTo>
                  <a:lnTo>
                    <a:pt x="0" y="0"/>
                  </a:lnTo>
                  <a:lnTo>
                    <a:pt x="0" y="10286996"/>
                  </a:lnTo>
                  <a:lnTo>
                    <a:pt x="560057" y="10286996"/>
                  </a:lnTo>
                  <a:close/>
                </a:path>
              </a:pathLst>
            </a:custGeom>
            <a:solidFill>
              <a:srgbClr val="8BC53D">
                <a:alpha val="3607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60057" y="0"/>
              <a:ext cx="0" cy="10287000"/>
            </a:xfrm>
            <a:custGeom>
              <a:avLst/>
              <a:gdLst/>
              <a:ahLst/>
              <a:cxnLst/>
              <a:rect l="l" t="t" r="r" b="b"/>
              <a:pathLst>
                <a:path h="10287000">
                  <a:moveTo>
                    <a:pt x="0" y="10286996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ADD2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55294" y="0"/>
              <a:ext cx="9525" cy="10287000"/>
            </a:xfrm>
            <a:custGeom>
              <a:avLst/>
              <a:gdLst/>
              <a:ahLst/>
              <a:cxnLst/>
              <a:rect l="l" t="t" r="r" b="b"/>
              <a:pathLst>
                <a:path w="9525" h="10287000">
                  <a:moveTo>
                    <a:pt x="9525" y="0"/>
                  </a:moveTo>
                  <a:lnTo>
                    <a:pt x="0" y="0"/>
                  </a:lnTo>
                  <a:lnTo>
                    <a:pt x="0" y="10286997"/>
                  </a:lnTo>
                  <a:lnTo>
                    <a:pt x="9525" y="10286997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10462" y="2398014"/>
            <a:ext cx="16132175" cy="7122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7865" indent="-6858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697865" algn="l"/>
                <a:tab pos="698500" algn="l"/>
              </a:tabLst>
            </a:pPr>
            <a:r>
              <a:rPr sz="3000" spc="-5" dirty="0">
                <a:latin typeface="Segoe UI Light"/>
                <a:cs typeface="Segoe UI Light"/>
              </a:rPr>
              <a:t>Энергично</a:t>
            </a:r>
            <a:r>
              <a:rPr sz="3000" spc="-15" dirty="0">
                <a:latin typeface="Segoe UI Light"/>
                <a:cs typeface="Segoe UI Light"/>
              </a:rPr>
              <a:t> </a:t>
            </a:r>
            <a:r>
              <a:rPr sz="3000" spc="-30" dirty="0">
                <a:latin typeface="Segoe UI Light"/>
                <a:cs typeface="Segoe UI Light"/>
              </a:rPr>
              <a:t>разотрите</a:t>
            </a:r>
            <a:r>
              <a:rPr sz="3000" spc="1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ладони</a:t>
            </a:r>
            <a:r>
              <a:rPr sz="3000" spc="-2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5</a:t>
            </a:r>
            <a:r>
              <a:rPr sz="3000" spc="-10" dirty="0">
                <a:latin typeface="Segoe UI Light"/>
                <a:cs typeface="Segoe UI Light"/>
              </a:rPr>
              <a:t> </a:t>
            </a:r>
            <a:r>
              <a:rPr sz="3000" spc="45" dirty="0">
                <a:latin typeface="Segoe UI Light"/>
                <a:cs typeface="Segoe UI Light"/>
              </a:rPr>
              <a:t>сек.</a:t>
            </a:r>
            <a:endParaRPr sz="3000">
              <a:latin typeface="Segoe UI Light"/>
              <a:cs typeface="Segoe UI Light"/>
            </a:endParaRPr>
          </a:p>
          <a:p>
            <a:pPr marL="697865" indent="-685800">
              <a:lnSpc>
                <a:spcPct val="100000"/>
              </a:lnSpc>
              <a:spcBef>
                <a:spcPts val="2450"/>
              </a:spcBef>
              <a:buAutoNum type="arabicPeriod"/>
              <a:tabLst>
                <a:tab pos="697865" algn="l"/>
                <a:tab pos="698500" algn="l"/>
              </a:tabLst>
            </a:pPr>
            <a:r>
              <a:rPr sz="3000" spc="-5" dirty="0">
                <a:latin typeface="Segoe UI Light"/>
                <a:cs typeface="Segoe UI Light"/>
              </a:rPr>
              <a:t>Быстро</a:t>
            </a:r>
            <a:r>
              <a:rPr sz="3000" dirty="0">
                <a:latin typeface="Segoe UI Light"/>
                <a:cs typeface="Segoe UI Light"/>
              </a:rPr>
              <a:t> </a:t>
            </a:r>
            <a:r>
              <a:rPr sz="3000" spc="-30" dirty="0">
                <a:latin typeface="Segoe UI Light"/>
                <a:cs typeface="Segoe UI Light"/>
              </a:rPr>
              <a:t>потрите</a:t>
            </a:r>
            <a:r>
              <a:rPr sz="3000" spc="2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пальцами</a:t>
            </a:r>
            <a:r>
              <a:rPr sz="3000" spc="-1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щеки</a:t>
            </a:r>
            <a:r>
              <a:rPr sz="3000" spc="-10" dirty="0">
                <a:latin typeface="Segoe UI Light"/>
                <a:cs typeface="Segoe UI Light"/>
              </a:rPr>
              <a:t> </a:t>
            </a:r>
            <a:r>
              <a:rPr sz="3000" spc="-15" dirty="0">
                <a:latin typeface="Segoe UI Light"/>
                <a:cs typeface="Segoe UI Light"/>
              </a:rPr>
              <a:t>вверх </a:t>
            </a:r>
            <a:r>
              <a:rPr sz="3000" dirty="0">
                <a:latin typeface="Segoe UI Light"/>
                <a:cs typeface="Segoe UI Light"/>
              </a:rPr>
              <a:t>–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вниз</a:t>
            </a:r>
            <a:r>
              <a:rPr sz="3000" spc="-5" dirty="0">
                <a:latin typeface="Segoe UI Light"/>
                <a:cs typeface="Segoe UI Light"/>
              </a:rPr>
              <a:t> </a:t>
            </a:r>
            <a:r>
              <a:rPr sz="3000" spc="35" dirty="0">
                <a:latin typeface="Segoe UI Light"/>
                <a:cs typeface="Segoe UI Light"/>
              </a:rPr>
              <a:t>5сек.</a:t>
            </a:r>
            <a:endParaRPr sz="3000">
              <a:latin typeface="Segoe UI Light"/>
              <a:cs typeface="Segoe UI Light"/>
            </a:endParaRPr>
          </a:p>
          <a:p>
            <a:pPr marL="697865" indent="-685800">
              <a:lnSpc>
                <a:spcPct val="100000"/>
              </a:lnSpc>
              <a:spcBef>
                <a:spcPts val="2300"/>
              </a:spcBef>
              <a:buAutoNum type="arabicPeriod"/>
              <a:tabLst>
                <a:tab pos="697865" algn="l"/>
                <a:tab pos="698500" algn="l"/>
              </a:tabLst>
            </a:pPr>
            <a:r>
              <a:rPr sz="3000" spc="-5" dirty="0">
                <a:latin typeface="Segoe UI Light"/>
                <a:cs typeface="Segoe UI Light"/>
              </a:rPr>
              <a:t>Постучите</a:t>
            </a:r>
            <a:r>
              <a:rPr sz="3000" spc="40" dirty="0">
                <a:latin typeface="Segoe UI Light"/>
                <a:cs typeface="Segoe UI Light"/>
              </a:rPr>
              <a:t> </a:t>
            </a:r>
            <a:r>
              <a:rPr sz="3000" spc="-10" dirty="0">
                <a:latin typeface="Segoe UI Light"/>
                <a:cs typeface="Segoe UI Light"/>
              </a:rPr>
              <a:t>расслабленными</a:t>
            </a:r>
            <a:r>
              <a:rPr sz="3000" spc="3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пальцами</a:t>
            </a:r>
            <a:r>
              <a:rPr sz="3000" spc="-10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по</a:t>
            </a:r>
            <a:r>
              <a:rPr sz="3000" spc="20" dirty="0">
                <a:latin typeface="Segoe UI Light"/>
                <a:cs typeface="Segoe UI Light"/>
              </a:rPr>
              <a:t> </a:t>
            </a:r>
            <a:r>
              <a:rPr sz="3000" spc="-15" dirty="0">
                <a:latin typeface="Segoe UI Light"/>
                <a:cs typeface="Segoe UI Light"/>
              </a:rPr>
              <a:t>макушке</a:t>
            </a:r>
            <a:r>
              <a:rPr sz="3000" spc="-20" dirty="0">
                <a:latin typeface="Segoe UI Light"/>
                <a:cs typeface="Segoe UI Light"/>
              </a:rPr>
              <a:t> головы</a:t>
            </a:r>
            <a:r>
              <a:rPr sz="3000" spc="20" dirty="0">
                <a:latin typeface="Segoe UI Light"/>
                <a:cs typeface="Segoe UI Light"/>
              </a:rPr>
              <a:t> </a:t>
            </a:r>
            <a:r>
              <a:rPr sz="3000" spc="-10" dirty="0">
                <a:latin typeface="Segoe UI Light"/>
                <a:cs typeface="Segoe UI Light"/>
              </a:rPr>
              <a:t>(«барабанная</a:t>
            </a:r>
            <a:r>
              <a:rPr sz="3000" spc="3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дробь»)</a:t>
            </a:r>
            <a:r>
              <a:rPr sz="3000" spc="25" dirty="0">
                <a:latin typeface="Segoe UI Light"/>
                <a:cs typeface="Segoe UI Light"/>
              </a:rPr>
              <a:t> </a:t>
            </a:r>
            <a:r>
              <a:rPr sz="3000" spc="35" dirty="0">
                <a:latin typeface="Segoe UI Light"/>
                <a:cs typeface="Segoe UI Light"/>
              </a:rPr>
              <a:t>5сек.</a:t>
            </a:r>
            <a:endParaRPr sz="3000">
              <a:latin typeface="Segoe UI Light"/>
              <a:cs typeface="Segoe UI Light"/>
            </a:endParaRPr>
          </a:p>
          <a:p>
            <a:pPr marL="697865" marR="16510" indent="-685800">
              <a:lnSpc>
                <a:spcPct val="100000"/>
              </a:lnSpc>
              <a:spcBef>
                <a:spcPts val="2740"/>
              </a:spcBef>
              <a:buAutoNum type="arabicPeriod"/>
              <a:tabLst>
                <a:tab pos="697865" algn="l"/>
                <a:tab pos="698500" algn="l"/>
              </a:tabLst>
            </a:pPr>
            <a:r>
              <a:rPr sz="3000" spc="-50" dirty="0">
                <a:latin typeface="Segoe UI Light"/>
                <a:cs typeface="Segoe UI Light"/>
              </a:rPr>
              <a:t>Кулаком</a:t>
            </a:r>
            <a:r>
              <a:rPr sz="3000" spc="325" dirty="0">
                <a:latin typeface="Segoe UI Light"/>
                <a:cs typeface="Segoe UI Light"/>
              </a:rPr>
              <a:t> </a:t>
            </a:r>
            <a:r>
              <a:rPr sz="3000" spc="-15" dirty="0">
                <a:latin typeface="Segoe UI Light"/>
                <a:cs typeface="Segoe UI Light"/>
              </a:rPr>
              <a:t>правой</a:t>
            </a:r>
            <a:r>
              <a:rPr sz="3000" spc="35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руки</a:t>
            </a:r>
            <a:r>
              <a:rPr sz="3000" spc="330" dirty="0">
                <a:latin typeface="Segoe UI Light"/>
                <a:cs typeface="Segoe UI Light"/>
              </a:rPr>
              <a:t> </a:t>
            </a:r>
            <a:r>
              <a:rPr sz="3000" spc="-10" dirty="0">
                <a:latin typeface="Segoe UI Light"/>
                <a:cs typeface="Segoe UI Light"/>
              </a:rPr>
              <a:t>интенсивно</a:t>
            </a:r>
            <a:r>
              <a:rPr sz="3000" spc="345" dirty="0">
                <a:latin typeface="Segoe UI Light"/>
                <a:cs typeface="Segoe UI Light"/>
              </a:rPr>
              <a:t> </a:t>
            </a:r>
            <a:r>
              <a:rPr sz="3000" spc="-30" dirty="0">
                <a:latin typeface="Segoe UI Light"/>
                <a:cs typeface="Segoe UI Light"/>
              </a:rPr>
              <a:t>разотрите</a:t>
            </a:r>
            <a:r>
              <a:rPr sz="3000" spc="33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плечо</a:t>
            </a:r>
            <a:r>
              <a:rPr sz="3000" spc="35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и</a:t>
            </a:r>
            <a:r>
              <a:rPr sz="3000" spc="330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предплечье</a:t>
            </a:r>
            <a:r>
              <a:rPr sz="3000" spc="33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левой</a:t>
            </a:r>
            <a:r>
              <a:rPr sz="3000" spc="33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руки</a:t>
            </a:r>
            <a:r>
              <a:rPr sz="3000" spc="33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8</a:t>
            </a:r>
            <a:r>
              <a:rPr sz="3000" spc="345" dirty="0">
                <a:latin typeface="Segoe UI Light"/>
                <a:cs typeface="Segoe UI Light"/>
              </a:rPr>
              <a:t> </a:t>
            </a:r>
            <a:r>
              <a:rPr sz="3000" spc="40" dirty="0">
                <a:latin typeface="Segoe UI Light"/>
                <a:cs typeface="Segoe UI Light"/>
              </a:rPr>
              <a:t>сек.</a:t>
            </a:r>
            <a:r>
              <a:rPr sz="3000" spc="335" dirty="0">
                <a:latin typeface="Segoe UI Light"/>
                <a:cs typeface="Segoe UI Light"/>
              </a:rPr>
              <a:t> </a:t>
            </a:r>
            <a:r>
              <a:rPr sz="3000" spc="5" dirty="0">
                <a:latin typeface="Segoe UI Light"/>
                <a:cs typeface="Segoe UI Light"/>
              </a:rPr>
              <a:t>То</a:t>
            </a:r>
            <a:r>
              <a:rPr sz="3000" spc="335" dirty="0">
                <a:latin typeface="Segoe UI Light"/>
                <a:cs typeface="Segoe UI Light"/>
              </a:rPr>
              <a:t> </a:t>
            </a:r>
            <a:r>
              <a:rPr sz="3000" spc="-90" dirty="0">
                <a:latin typeface="Segoe UI Light"/>
                <a:cs typeface="Segoe UI Light"/>
              </a:rPr>
              <a:t>же </a:t>
            </a:r>
            <a:r>
              <a:rPr sz="3000" spc="-805" dirty="0">
                <a:latin typeface="Segoe UI Light"/>
                <a:cs typeface="Segoe UI Light"/>
              </a:rPr>
              <a:t> </a:t>
            </a:r>
            <a:r>
              <a:rPr sz="3000" spc="10" dirty="0">
                <a:latin typeface="Segoe UI Light"/>
                <a:cs typeface="Segoe UI Light"/>
              </a:rPr>
              <a:t>для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15" dirty="0">
                <a:latin typeface="Segoe UI Light"/>
                <a:cs typeface="Segoe UI Light"/>
              </a:rPr>
              <a:t>правой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руки.</a:t>
            </a:r>
            <a:endParaRPr sz="3000">
              <a:latin typeface="Segoe UI Light"/>
              <a:cs typeface="Segoe UI Light"/>
            </a:endParaRPr>
          </a:p>
          <a:p>
            <a:pPr marL="697865" marR="5080" indent="-685800">
              <a:lnSpc>
                <a:spcPct val="100000"/>
              </a:lnSpc>
              <a:spcBef>
                <a:spcPts val="2735"/>
              </a:spcBef>
              <a:buAutoNum type="arabicPeriod"/>
              <a:tabLst>
                <a:tab pos="697865" algn="l"/>
                <a:tab pos="698500" algn="l"/>
                <a:tab pos="2937510" algn="l"/>
                <a:tab pos="4778375" algn="l"/>
                <a:tab pos="5322570" algn="l"/>
                <a:tab pos="6422390" algn="l"/>
                <a:tab pos="7160259" algn="l"/>
                <a:tab pos="9620250" algn="l"/>
                <a:tab pos="11127740" algn="l"/>
                <a:tab pos="12429490" algn="l"/>
                <a:tab pos="14038580" algn="l"/>
                <a:tab pos="15908655" algn="l"/>
              </a:tabLst>
            </a:pPr>
            <a:r>
              <a:rPr sz="3000" spc="-5" dirty="0">
                <a:latin typeface="Segoe UI Light"/>
                <a:cs typeface="Segoe UI Light"/>
              </a:rPr>
              <a:t>О</a:t>
            </a:r>
            <a:r>
              <a:rPr sz="3000" spc="5" dirty="0">
                <a:latin typeface="Segoe UI Light"/>
                <a:cs typeface="Segoe UI Light"/>
              </a:rPr>
              <a:t>с</a:t>
            </a:r>
            <a:r>
              <a:rPr sz="3000" spc="-80" dirty="0">
                <a:latin typeface="Segoe UI Light"/>
                <a:cs typeface="Segoe UI Light"/>
              </a:rPr>
              <a:t>т</a:t>
            </a:r>
            <a:r>
              <a:rPr sz="3000" spc="-5" dirty="0">
                <a:latin typeface="Segoe UI Light"/>
                <a:cs typeface="Segoe UI Light"/>
              </a:rPr>
              <a:t>ор</a:t>
            </a:r>
            <a:r>
              <a:rPr sz="3000" spc="-95" dirty="0">
                <a:latin typeface="Segoe UI Light"/>
                <a:cs typeface="Segoe UI Light"/>
              </a:rPr>
              <a:t>о</a:t>
            </a:r>
            <a:r>
              <a:rPr sz="3000" spc="5" dirty="0">
                <a:latin typeface="Segoe UI Light"/>
                <a:cs typeface="Segoe UI Light"/>
              </a:rPr>
              <a:t>ж</a:t>
            </a:r>
            <a:r>
              <a:rPr sz="3000" dirty="0">
                <a:latin typeface="Segoe UI Light"/>
                <a:cs typeface="Segoe UI Light"/>
              </a:rPr>
              <a:t>но	над</a:t>
            </a:r>
            <a:r>
              <a:rPr sz="3000" spc="15" dirty="0">
                <a:latin typeface="Segoe UI Light"/>
                <a:cs typeface="Segoe UI Light"/>
              </a:rPr>
              <a:t>а</a:t>
            </a:r>
            <a:r>
              <a:rPr sz="3000" dirty="0">
                <a:latin typeface="Segoe UI Light"/>
                <a:cs typeface="Segoe UI Light"/>
              </a:rPr>
              <a:t>ви</a:t>
            </a:r>
            <a:r>
              <a:rPr sz="3000" spc="-85" dirty="0">
                <a:latin typeface="Segoe UI Light"/>
                <a:cs typeface="Segoe UI Light"/>
              </a:rPr>
              <a:t>т</a:t>
            </a:r>
            <a:r>
              <a:rPr sz="3000" dirty="0">
                <a:latin typeface="Segoe UI Light"/>
                <a:cs typeface="Segoe UI Light"/>
              </a:rPr>
              <a:t>е	4	</a:t>
            </a:r>
            <a:r>
              <a:rPr sz="3000" spc="-65" dirty="0">
                <a:latin typeface="Segoe UI Light"/>
                <a:cs typeface="Segoe UI Light"/>
              </a:rPr>
              <a:t>р</a:t>
            </a:r>
            <a:r>
              <a:rPr sz="3000" spc="-5" dirty="0">
                <a:latin typeface="Segoe UI Light"/>
                <a:cs typeface="Segoe UI Light"/>
              </a:rPr>
              <a:t>аз</a:t>
            </a:r>
            <a:r>
              <a:rPr sz="3000" dirty="0">
                <a:latin typeface="Segoe UI Light"/>
                <a:cs typeface="Segoe UI Light"/>
              </a:rPr>
              <a:t>а	</a:t>
            </a:r>
            <a:r>
              <a:rPr sz="3000" spc="-5" dirty="0">
                <a:latin typeface="Segoe UI Light"/>
                <a:cs typeface="Segoe UI Light"/>
              </a:rPr>
              <a:t>н</a:t>
            </a:r>
            <a:r>
              <a:rPr sz="3000" dirty="0">
                <a:latin typeface="Segoe UI Light"/>
                <a:cs typeface="Segoe UI Light"/>
              </a:rPr>
              <a:t>а	</a:t>
            </a:r>
            <a:r>
              <a:rPr sz="3000" spc="-5" dirty="0">
                <a:latin typeface="Segoe UI Light"/>
                <a:cs typeface="Segoe UI Light"/>
              </a:rPr>
              <a:t>щ</a:t>
            </a:r>
            <a:r>
              <a:rPr sz="3000" spc="5" dirty="0">
                <a:latin typeface="Segoe UI Light"/>
                <a:cs typeface="Segoe UI Light"/>
              </a:rPr>
              <a:t>и</a:t>
            </a:r>
            <a:r>
              <a:rPr sz="3000" spc="-80" dirty="0">
                <a:latin typeface="Segoe UI Light"/>
                <a:cs typeface="Segoe UI Light"/>
              </a:rPr>
              <a:t>т</a:t>
            </a:r>
            <a:r>
              <a:rPr sz="3000" spc="-5" dirty="0">
                <a:latin typeface="Segoe UI Light"/>
                <a:cs typeface="Segoe UI Light"/>
              </a:rPr>
              <a:t>овидну</a:t>
            </a:r>
            <a:r>
              <a:rPr sz="3000" dirty="0">
                <a:latin typeface="Segoe UI Light"/>
                <a:cs typeface="Segoe UI Light"/>
              </a:rPr>
              <a:t>ю	</a:t>
            </a:r>
            <a:r>
              <a:rPr sz="3000" spc="-90" dirty="0">
                <a:latin typeface="Segoe UI Light"/>
                <a:cs typeface="Segoe UI Light"/>
              </a:rPr>
              <a:t>ж</a:t>
            </a:r>
            <a:r>
              <a:rPr sz="3000" dirty="0">
                <a:latin typeface="Segoe UI Light"/>
                <a:cs typeface="Segoe UI Light"/>
              </a:rPr>
              <a:t>еле</a:t>
            </a:r>
            <a:r>
              <a:rPr sz="3000" spc="5" dirty="0">
                <a:latin typeface="Segoe UI Light"/>
                <a:cs typeface="Segoe UI Light"/>
              </a:rPr>
              <a:t>з</a:t>
            </a:r>
            <a:r>
              <a:rPr sz="3000" dirty="0">
                <a:latin typeface="Segoe UI Light"/>
                <a:cs typeface="Segoe UI Light"/>
              </a:rPr>
              <a:t>у	</a:t>
            </a:r>
            <a:r>
              <a:rPr sz="3000" spc="-5" dirty="0">
                <a:latin typeface="Segoe UI Light"/>
                <a:cs typeface="Segoe UI Light"/>
              </a:rPr>
              <a:t>(ни</a:t>
            </a:r>
            <a:r>
              <a:rPr sz="3000" spc="-85" dirty="0">
                <a:latin typeface="Segoe UI Light"/>
                <a:cs typeface="Segoe UI Light"/>
              </a:rPr>
              <a:t>ж</a:t>
            </a:r>
            <a:r>
              <a:rPr sz="3000" dirty="0">
                <a:latin typeface="Segoe UI Light"/>
                <a:cs typeface="Segoe UI Light"/>
              </a:rPr>
              <a:t>е	</a:t>
            </a:r>
            <a:r>
              <a:rPr sz="3000" spc="-5" dirty="0">
                <a:latin typeface="Segoe UI Light"/>
                <a:cs typeface="Segoe UI Light"/>
              </a:rPr>
              <a:t>кадык</a:t>
            </a:r>
            <a:r>
              <a:rPr sz="3000" spc="20" dirty="0">
                <a:latin typeface="Segoe UI Light"/>
                <a:cs typeface="Segoe UI Light"/>
              </a:rPr>
              <a:t>а</a:t>
            </a:r>
            <a:r>
              <a:rPr sz="3000" dirty="0">
                <a:latin typeface="Segoe UI Light"/>
                <a:cs typeface="Segoe UI Light"/>
              </a:rPr>
              <a:t>)	больш</a:t>
            </a:r>
            <a:r>
              <a:rPr sz="3000" spc="5" dirty="0">
                <a:latin typeface="Segoe UI Light"/>
                <a:cs typeface="Segoe UI Light"/>
              </a:rPr>
              <a:t>и</a:t>
            </a:r>
            <a:r>
              <a:rPr sz="3000" dirty="0">
                <a:latin typeface="Segoe UI Light"/>
                <a:cs typeface="Segoe UI Light"/>
              </a:rPr>
              <a:t>м	и  </a:t>
            </a:r>
            <a:r>
              <a:rPr sz="3000" spc="-10" dirty="0">
                <a:latin typeface="Segoe UI Light"/>
                <a:cs typeface="Segoe UI Light"/>
              </a:rPr>
              <a:t>указательным</a:t>
            </a:r>
            <a:r>
              <a:rPr sz="3000" spc="2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пальцами</a:t>
            </a:r>
            <a:r>
              <a:rPr sz="3000" spc="-10" dirty="0">
                <a:latin typeface="Segoe UI Light"/>
                <a:cs typeface="Segoe UI Light"/>
              </a:rPr>
              <a:t> </a:t>
            </a:r>
            <a:r>
              <a:rPr sz="3000" spc="-15" dirty="0">
                <a:latin typeface="Segoe UI Light"/>
                <a:cs typeface="Segoe UI Light"/>
              </a:rPr>
              <a:t>правой</a:t>
            </a:r>
            <a:r>
              <a:rPr sz="3000" spc="1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руки.</a:t>
            </a:r>
            <a:endParaRPr sz="3000">
              <a:latin typeface="Segoe UI Light"/>
              <a:cs typeface="Segoe UI Light"/>
            </a:endParaRPr>
          </a:p>
          <a:p>
            <a:pPr marL="697865" marR="6985" indent="-685800">
              <a:lnSpc>
                <a:spcPct val="100000"/>
              </a:lnSpc>
              <a:spcBef>
                <a:spcPts val="3030"/>
              </a:spcBef>
              <a:buAutoNum type="arabicPeriod"/>
              <a:tabLst>
                <a:tab pos="697865" algn="l"/>
                <a:tab pos="698500" algn="l"/>
              </a:tabLst>
            </a:pPr>
            <a:r>
              <a:rPr sz="3000" spc="-15" dirty="0">
                <a:latin typeface="Segoe UI Light"/>
                <a:cs typeface="Segoe UI Light"/>
              </a:rPr>
              <a:t>Нащупайте</a:t>
            </a:r>
            <a:r>
              <a:rPr sz="3000" spc="33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большим</a:t>
            </a:r>
            <a:r>
              <a:rPr sz="3000" spc="32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пальцем</a:t>
            </a:r>
            <a:r>
              <a:rPr sz="3000" spc="32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впадину</a:t>
            </a:r>
            <a:r>
              <a:rPr sz="3000" spc="33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в</a:t>
            </a:r>
            <a:r>
              <a:rPr sz="3000" spc="330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основании</a:t>
            </a:r>
            <a:r>
              <a:rPr sz="3000" spc="32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черепа,</a:t>
            </a:r>
            <a:r>
              <a:rPr sz="3000" spc="325" dirty="0">
                <a:latin typeface="Segoe UI Light"/>
                <a:cs typeface="Segoe UI Light"/>
              </a:rPr>
              <a:t> </a:t>
            </a:r>
            <a:r>
              <a:rPr sz="3000" spc="-10" dirty="0">
                <a:latin typeface="Segoe UI Light"/>
                <a:cs typeface="Segoe UI Light"/>
              </a:rPr>
              <a:t>нажмите,</a:t>
            </a:r>
            <a:r>
              <a:rPr sz="3000" spc="315" dirty="0">
                <a:latin typeface="Segoe UI Light"/>
                <a:cs typeface="Segoe UI Light"/>
              </a:rPr>
              <a:t> </a:t>
            </a:r>
            <a:r>
              <a:rPr sz="3000" spc="-10" dirty="0">
                <a:latin typeface="Segoe UI Light"/>
                <a:cs typeface="Segoe UI Light"/>
              </a:rPr>
              <a:t>сосчитайте</a:t>
            </a:r>
            <a:r>
              <a:rPr sz="3000" spc="33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до</a:t>
            </a:r>
            <a:r>
              <a:rPr sz="3000" spc="335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трех, </a:t>
            </a:r>
            <a:r>
              <a:rPr sz="3000" spc="-810" dirty="0">
                <a:latin typeface="Segoe UI Light"/>
                <a:cs typeface="Segoe UI Light"/>
              </a:rPr>
              <a:t> </a:t>
            </a:r>
            <a:r>
              <a:rPr sz="3000" spc="-25" dirty="0">
                <a:latin typeface="Segoe UI Light"/>
                <a:cs typeface="Segoe UI Light"/>
              </a:rPr>
              <a:t>отпустите.</a:t>
            </a:r>
            <a:r>
              <a:rPr sz="3000" spc="50" dirty="0">
                <a:latin typeface="Segoe UI Light"/>
                <a:cs typeface="Segoe UI Light"/>
              </a:rPr>
              <a:t> </a:t>
            </a:r>
            <a:r>
              <a:rPr sz="3000" spc="-30" dirty="0">
                <a:latin typeface="Segoe UI Light"/>
                <a:cs typeface="Segoe UI Light"/>
              </a:rPr>
              <a:t>Повторите</a:t>
            </a:r>
            <a:r>
              <a:rPr sz="3000" spc="1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3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15" dirty="0">
                <a:latin typeface="Segoe UI Light"/>
                <a:cs typeface="Segoe UI Light"/>
              </a:rPr>
              <a:t>раза.</a:t>
            </a:r>
            <a:endParaRPr sz="3000">
              <a:latin typeface="Segoe UI Light"/>
              <a:cs typeface="Segoe UI Light"/>
            </a:endParaRPr>
          </a:p>
          <a:p>
            <a:pPr marL="697865" marR="8255" indent="-685800">
              <a:lnSpc>
                <a:spcPct val="100000"/>
              </a:lnSpc>
              <a:spcBef>
                <a:spcPts val="3020"/>
              </a:spcBef>
              <a:buAutoNum type="arabicPeriod"/>
              <a:tabLst>
                <a:tab pos="697865" algn="l"/>
                <a:tab pos="698500" algn="l"/>
                <a:tab pos="2087880" algn="l"/>
                <a:tab pos="3833495" algn="l"/>
                <a:tab pos="5535930" algn="l"/>
                <a:tab pos="5919470" algn="l"/>
                <a:tab pos="8375015" algn="l"/>
                <a:tab pos="10168890" algn="l"/>
                <a:tab pos="11103610" algn="l"/>
                <a:tab pos="12830175" algn="l"/>
                <a:tab pos="14846935" algn="l"/>
              </a:tabLst>
            </a:pPr>
            <a:r>
              <a:rPr sz="3000" dirty="0">
                <a:latin typeface="Segoe UI Light"/>
                <a:cs typeface="Segoe UI Light"/>
              </a:rPr>
              <a:t>Пл</a:t>
            </a:r>
            <a:r>
              <a:rPr sz="3000" spc="-95" dirty="0">
                <a:latin typeface="Segoe UI Light"/>
                <a:cs typeface="Segoe UI Light"/>
              </a:rPr>
              <a:t>о</a:t>
            </a:r>
            <a:r>
              <a:rPr sz="3000" spc="5" dirty="0">
                <a:latin typeface="Segoe UI Light"/>
                <a:cs typeface="Segoe UI Light"/>
              </a:rPr>
              <a:t>т</a:t>
            </a:r>
            <a:r>
              <a:rPr sz="3000" dirty="0">
                <a:latin typeface="Segoe UI Light"/>
                <a:cs typeface="Segoe UI Light"/>
              </a:rPr>
              <a:t>но	</a:t>
            </a:r>
            <a:r>
              <a:rPr sz="3000" spc="-5" dirty="0">
                <a:latin typeface="Segoe UI Light"/>
                <a:cs typeface="Segoe UI Light"/>
              </a:rPr>
              <a:t>захв</a:t>
            </a:r>
            <a:r>
              <a:rPr sz="3000" spc="5" dirty="0">
                <a:latin typeface="Segoe UI Light"/>
                <a:cs typeface="Segoe UI Light"/>
              </a:rPr>
              <a:t>а</a:t>
            </a:r>
            <a:r>
              <a:rPr sz="3000" spc="-5" dirty="0">
                <a:latin typeface="Segoe UI Light"/>
                <a:cs typeface="Segoe UI Light"/>
              </a:rPr>
              <a:t>т</a:t>
            </a:r>
            <a:r>
              <a:rPr sz="3000" spc="5" dirty="0">
                <a:latin typeface="Segoe UI Light"/>
                <a:cs typeface="Segoe UI Light"/>
              </a:rPr>
              <a:t>и</a:t>
            </a:r>
            <a:r>
              <a:rPr sz="3000" spc="-80" dirty="0">
                <a:latin typeface="Segoe UI Light"/>
                <a:cs typeface="Segoe UI Light"/>
              </a:rPr>
              <a:t>т</a:t>
            </a:r>
            <a:r>
              <a:rPr sz="3000" dirty="0">
                <a:latin typeface="Segoe UI Light"/>
                <a:cs typeface="Segoe UI Light"/>
              </a:rPr>
              <a:t>е	б</a:t>
            </a:r>
            <a:r>
              <a:rPr sz="3000" spc="-10" dirty="0">
                <a:latin typeface="Segoe UI Light"/>
                <a:cs typeface="Segoe UI Light"/>
              </a:rPr>
              <a:t>о</a:t>
            </a:r>
            <a:r>
              <a:rPr sz="3000" dirty="0">
                <a:latin typeface="Segoe UI Light"/>
                <a:cs typeface="Segoe UI Light"/>
              </a:rPr>
              <a:t>льшим	и	</a:t>
            </a:r>
            <a:r>
              <a:rPr sz="3000" spc="-5" dirty="0">
                <a:latin typeface="Segoe UI Light"/>
                <a:cs typeface="Segoe UI Light"/>
              </a:rPr>
              <a:t>указ</a:t>
            </a:r>
            <a:r>
              <a:rPr sz="3000" spc="15" dirty="0">
                <a:latin typeface="Segoe UI Light"/>
                <a:cs typeface="Segoe UI Light"/>
              </a:rPr>
              <a:t>а</a:t>
            </a:r>
            <a:r>
              <a:rPr sz="3000" spc="-90" dirty="0">
                <a:latin typeface="Segoe UI Light"/>
                <a:cs typeface="Segoe UI Light"/>
              </a:rPr>
              <a:t>т</a:t>
            </a:r>
            <a:r>
              <a:rPr sz="3000" dirty="0">
                <a:latin typeface="Segoe UI Light"/>
                <a:cs typeface="Segoe UI Light"/>
              </a:rPr>
              <a:t>ельным	пальц</a:t>
            </a:r>
            <a:r>
              <a:rPr sz="3000" spc="5" dirty="0">
                <a:latin typeface="Segoe UI Light"/>
                <a:cs typeface="Segoe UI Light"/>
              </a:rPr>
              <a:t>а</a:t>
            </a:r>
            <a:r>
              <a:rPr sz="3000" dirty="0">
                <a:latin typeface="Segoe UI Light"/>
                <a:cs typeface="Segoe UI Light"/>
              </a:rPr>
              <a:t>ми	</a:t>
            </a:r>
            <a:r>
              <a:rPr sz="3000" spc="-5" dirty="0">
                <a:latin typeface="Segoe UI Light"/>
                <a:cs typeface="Segoe UI Light"/>
              </a:rPr>
              <a:t>ру</a:t>
            </a:r>
            <a:r>
              <a:rPr sz="3000" spc="-15" dirty="0">
                <a:latin typeface="Segoe UI Light"/>
                <a:cs typeface="Segoe UI Light"/>
              </a:rPr>
              <a:t>к</a:t>
            </a:r>
            <a:r>
              <a:rPr sz="3000" dirty="0">
                <a:latin typeface="Segoe UI Light"/>
                <a:cs typeface="Segoe UI Light"/>
              </a:rPr>
              <a:t>и	</a:t>
            </a:r>
            <a:r>
              <a:rPr sz="3000" spc="-5" dirty="0">
                <a:latin typeface="Segoe UI Light"/>
                <a:cs typeface="Segoe UI Light"/>
              </a:rPr>
              <a:t>ахилл</a:t>
            </a:r>
            <a:r>
              <a:rPr sz="3000" spc="5" dirty="0">
                <a:latin typeface="Segoe UI Light"/>
                <a:cs typeface="Segoe UI Light"/>
              </a:rPr>
              <a:t>о</a:t>
            </a:r>
            <a:r>
              <a:rPr sz="3000" dirty="0">
                <a:latin typeface="Segoe UI Light"/>
                <a:cs typeface="Segoe UI Light"/>
              </a:rPr>
              <a:t>во	су</a:t>
            </a:r>
            <a:r>
              <a:rPr sz="3000" spc="-45" dirty="0">
                <a:latin typeface="Segoe UI Light"/>
                <a:cs typeface="Segoe UI Light"/>
              </a:rPr>
              <a:t>х</a:t>
            </a:r>
            <a:r>
              <a:rPr sz="3000" spc="-80" dirty="0">
                <a:latin typeface="Segoe UI Light"/>
                <a:cs typeface="Segoe UI Light"/>
              </a:rPr>
              <a:t>о</a:t>
            </a:r>
            <a:r>
              <a:rPr sz="3000" spc="5" dirty="0">
                <a:latin typeface="Segoe UI Light"/>
                <a:cs typeface="Segoe UI Light"/>
              </a:rPr>
              <a:t>ж</a:t>
            </a:r>
            <a:r>
              <a:rPr sz="3000" dirty="0">
                <a:latin typeface="Segoe UI Light"/>
                <a:cs typeface="Segoe UI Light"/>
              </a:rPr>
              <a:t>или</a:t>
            </a:r>
            <a:r>
              <a:rPr sz="3000" spc="-15" dirty="0">
                <a:latin typeface="Segoe UI Light"/>
                <a:cs typeface="Segoe UI Light"/>
              </a:rPr>
              <a:t>е</a:t>
            </a:r>
            <a:r>
              <a:rPr sz="3000" dirty="0">
                <a:latin typeface="Segoe UI Light"/>
                <a:cs typeface="Segoe UI Light"/>
              </a:rPr>
              <a:t>,	с</a:t>
            </a:r>
            <a:r>
              <a:rPr sz="3000" spc="5" dirty="0">
                <a:latin typeface="Segoe UI Light"/>
                <a:cs typeface="Segoe UI Light"/>
              </a:rPr>
              <a:t>д</a:t>
            </a:r>
            <a:r>
              <a:rPr sz="3000" spc="-5" dirty="0">
                <a:latin typeface="Segoe UI Light"/>
                <a:cs typeface="Segoe UI Light"/>
              </a:rPr>
              <a:t>ав</a:t>
            </a:r>
            <a:r>
              <a:rPr sz="3000" spc="5" dirty="0">
                <a:latin typeface="Segoe UI Light"/>
                <a:cs typeface="Segoe UI Light"/>
              </a:rPr>
              <a:t>и</a:t>
            </a:r>
            <a:r>
              <a:rPr sz="3000" spc="-5" dirty="0">
                <a:latin typeface="Segoe UI Light"/>
                <a:cs typeface="Segoe UI Light"/>
              </a:rPr>
              <a:t>ть  </a:t>
            </a:r>
            <a:r>
              <a:rPr sz="3000" spc="-25" dirty="0">
                <a:latin typeface="Segoe UI Light"/>
                <a:cs typeface="Segoe UI Light"/>
              </a:rPr>
              <a:t>его,</a:t>
            </a:r>
            <a:r>
              <a:rPr sz="3000" spc="-5" dirty="0">
                <a:latin typeface="Segoe UI Light"/>
                <a:cs typeface="Segoe UI Light"/>
              </a:rPr>
              <a:t> </a:t>
            </a:r>
            <a:r>
              <a:rPr sz="3000" spc="-15" dirty="0">
                <a:latin typeface="Segoe UI Light"/>
                <a:cs typeface="Segoe UI Light"/>
              </a:rPr>
              <a:t>отпустить.</a:t>
            </a:r>
            <a:r>
              <a:rPr sz="3000" spc="45" dirty="0">
                <a:latin typeface="Segoe UI Light"/>
                <a:cs typeface="Segoe UI Light"/>
              </a:rPr>
              <a:t> </a:t>
            </a:r>
            <a:r>
              <a:rPr sz="3000" spc="-30" dirty="0">
                <a:latin typeface="Segoe UI Light"/>
                <a:cs typeface="Segoe UI Light"/>
              </a:rPr>
              <a:t>Повторите</a:t>
            </a:r>
            <a:r>
              <a:rPr sz="3000" spc="20" dirty="0">
                <a:latin typeface="Segoe UI Light"/>
                <a:cs typeface="Segoe UI Light"/>
              </a:rPr>
              <a:t> </a:t>
            </a:r>
            <a:r>
              <a:rPr sz="3000" spc="-5" dirty="0">
                <a:latin typeface="Segoe UI Light"/>
                <a:cs typeface="Segoe UI Light"/>
              </a:rPr>
              <a:t>по</a:t>
            </a:r>
            <a:r>
              <a:rPr sz="3000" dirty="0">
                <a:latin typeface="Segoe UI Light"/>
                <a:cs typeface="Segoe UI Light"/>
              </a:rPr>
              <a:t> 3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-20" dirty="0">
                <a:latin typeface="Segoe UI Light"/>
                <a:cs typeface="Segoe UI Light"/>
              </a:rPr>
              <a:t>раза</a:t>
            </a:r>
            <a:r>
              <a:rPr sz="3000" spc="10" dirty="0">
                <a:latin typeface="Segoe UI Light"/>
                <a:cs typeface="Segoe UI Light"/>
              </a:rPr>
              <a:t> для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spc="10" dirty="0">
                <a:latin typeface="Segoe UI Light"/>
                <a:cs typeface="Segoe UI Light"/>
              </a:rPr>
              <a:t>каждой</a:t>
            </a:r>
            <a:r>
              <a:rPr sz="3000" dirty="0">
                <a:latin typeface="Segoe UI Light"/>
                <a:cs typeface="Segoe UI Light"/>
              </a:rPr>
              <a:t> ноги.</a:t>
            </a:r>
            <a:endParaRPr sz="3000">
              <a:latin typeface="Segoe UI Light"/>
              <a:cs typeface="Segoe UI Ligh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273165" y="375919"/>
            <a:ext cx="41192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dirty="0">
                <a:latin typeface="Segoe UI Semibold"/>
                <a:cs typeface="Segoe UI Semibold"/>
              </a:rPr>
              <a:t>Т</a:t>
            </a:r>
            <a:r>
              <a:rPr sz="7200" spc="30" dirty="0">
                <a:latin typeface="Segoe UI Semibold"/>
                <a:cs typeface="Segoe UI Semibold"/>
              </a:rPr>
              <a:t>Е</a:t>
            </a:r>
            <a:r>
              <a:rPr sz="7200" spc="-5" dirty="0">
                <a:latin typeface="Segoe UI Semibold"/>
                <a:cs typeface="Segoe UI Semibold"/>
              </a:rPr>
              <a:t>ХНИКА</a:t>
            </a:r>
            <a:endParaRPr sz="7200">
              <a:latin typeface="Segoe UI Semibold"/>
              <a:cs typeface="Segoe UI Semibold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369744" y="187028"/>
            <a:ext cx="1731277" cy="101826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019660" y="0"/>
            <a:ext cx="4197731" cy="404241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97751" y="2333117"/>
          <a:ext cx="17397095" cy="72491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5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1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2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10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109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КАК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проявляется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3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ЗАЧЕМ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мы</a:t>
                      </a:r>
                      <a:r>
                        <a:rPr sz="3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это</a:t>
                      </a:r>
                      <a:r>
                        <a:rPr sz="3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делаем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8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04800" marR="298450" indent="635" algn="ctr">
                        <a:lnSpc>
                          <a:spcPct val="100000"/>
                        </a:lnSpc>
                        <a:spcBef>
                          <a:spcPts val="1975"/>
                        </a:spcBef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Реакция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сниженной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эмоциональной,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интеллектуальной,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поведенческой</a:t>
                      </a:r>
                      <a:r>
                        <a:rPr sz="2300" spc="-7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активности.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Речь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вялая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с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паузами.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Безразличие</a:t>
                      </a:r>
                      <a:r>
                        <a:rPr sz="23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к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окружающему.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Апатия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может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длиться</a:t>
                      </a:r>
                      <a:r>
                        <a:rPr sz="23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от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нескольких</a:t>
                      </a:r>
                      <a:r>
                        <a:rPr sz="23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часов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до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266700" marR="260985" indent="1270" algn="ctr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нескольких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недель (тяжело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проходит без проработки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эмоционального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состояния)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330200" indent="-265430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120000"/>
                        <a:buFont typeface="Arial MT"/>
                        <a:buChar char="•"/>
                        <a:tabLst>
                          <a:tab pos="330200" algn="l"/>
                          <a:tab pos="330835" algn="l"/>
                        </a:tabLst>
                      </a:pPr>
                      <a:r>
                        <a:rPr sz="2000" dirty="0">
                          <a:latin typeface="Calibri Light"/>
                          <a:cs typeface="Calibri Light"/>
                        </a:rPr>
                        <a:t>Задавать</a:t>
                      </a:r>
                      <a:r>
                        <a:rPr sz="20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односложные</a:t>
                      </a:r>
                      <a:r>
                        <a:rPr sz="20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вопросы:</a:t>
                      </a:r>
                      <a:r>
                        <a:rPr sz="20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«Как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 Light"/>
                          <a:cs typeface="Calibri Light"/>
                        </a:rPr>
                        <a:t>ты</a:t>
                      </a:r>
                      <a:r>
                        <a:rPr sz="20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себя</a:t>
                      </a:r>
                      <a:r>
                        <a:rPr sz="20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чувствуешь?»,</a:t>
                      </a:r>
                      <a:r>
                        <a:rPr sz="20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«Хочешь</a:t>
                      </a:r>
                      <a:r>
                        <a:rPr sz="20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пить?»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330200" marR="527050" indent="-265430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120000"/>
                        <a:buFont typeface="Arial MT"/>
                        <a:buChar char="•"/>
                        <a:tabLst>
                          <a:tab pos="330200" algn="l"/>
                          <a:tab pos="330835" algn="l"/>
                        </a:tabLst>
                      </a:pPr>
                      <a:r>
                        <a:rPr sz="2000" dirty="0">
                          <a:latin typeface="Calibri Light"/>
                          <a:cs typeface="Calibri Light"/>
                        </a:rPr>
                        <a:t>Найти комфортное место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для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продолжения</a:t>
                      </a:r>
                      <a:r>
                        <a:rPr sz="20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разговора</a:t>
                      </a:r>
                      <a:r>
                        <a:rPr sz="20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с</a:t>
                      </a:r>
                      <a:r>
                        <a:rPr sz="20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ребенком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  <a:buFont typeface="Arial MT"/>
                        <a:buChar char="•"/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330200" indent="-265430">
                        <a:lnSpc>
                          <a:spcPct val="100000"/>
                        </a:lnSpc>
                        <a:buSzPct val="120000"/>
                        <a:buFont typeface="Arial MT"/>
                        <a:buChar char="•"/>
                        <a:tabLst>
                          <a:tab pos="330200" algn="l"/>
                          <a:tab pos="330835" algn="l"/>
                        </a:tabLst>
                      </a:pPr>
                      <a:r>
                        <a:rPr sz="2000" spc="-5" dirty="0">
                          <a:latin typeface="Calibri Light"/>
                          <a:cs typeface="Calibri Light"/>
                        </a:rPr>
                        <a:t>Поддерживать</a:t>
                      </a:r>
                      <a:r>
                        <a:rPr sz="20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возможность</a:t>
                      </a:r>
                      <a:r>
                        <a:rPr sz="20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испытывать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alibri Light"/>
                          <a:cs typeface="Calibri Light"/>
                        </a:rPr>
                        <a:t>негативные</a:t>
                      </a:r>
                      <a:r>
                        <a:rPr sz="20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эмоции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330200" marR="197485" indent="-265430">
                        <a:lnSpc>
                          <a:spcPct val="100200"/>
                        </a:lnSpc>
                        <a:buSzPct val="120000"/>
                        <a:buFont typeface="Arial MT"/>
                        <a:buChar char="•"/>
                        <a:tabLst>
                          <a:tab pos="330200" algn="l"/>
                          <a:tab pos="330835" algn="l"/>
                        </a:tabLst>
                      </a:pPr>
                      <a:r>
                        <a:rPr sz="2000" dirty="0">
                          <a:latin typeface="Calibri Light"/>
                          <a:cs typeface="Calibri Light"/>
                        </a:rPr>
                        <a:t>Для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стабилизации состояния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в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текущий </a:t>
                      </a:r>
                      <a:r>
                        <a:rPr sz="2000" spc="-4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момент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консультации предложить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самомассаж</a:t>
                      </a:r>
                      <a:r>
                        <a:rPr sz="20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пальцев,</a:t>
                      </a:r>
                      <a:r>
                        <a:rPr sz="20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spc="-5" dirty="0">
                          <a:latin typeface="Calibri Light"/>
                          <a:cs typeface="Calibri Light"/>
                        </a:rPr>
                        <a:t>мочек</a:t>
                      </a:r>
                      <a:r>
                        <a:rPr sz="20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000" dirty="0">
                          <a:latin typeface="Calibri Light"/>
                          <a:cs typeface="Calibri Light"/>
                        </a:rPr>
                        <a:t>ушей</a:t>
                      </a:r>
                      <a:endParaRPr sz="20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marL="352425" indent="-287020">
                        <a:lnSpc>
                          <a:spcPct val="100000"/>
                        </a:lnSpc>
                        <a:spcBef>
                          <a:spcPts val="2090"/>
                        </a:spcBef>
                        <a:buSzPct val="104347"/>
                        <a:buFont typeface="Arial MT"/>
                        <a:buChar char="•"/>
                        <a:tabLst>
                          <a:tab pos="352425" algn="l"/>
                          <a:tab pos="353060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говорить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резко,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52425" marR="494030">
                        <a:lnSpc>
                          <a:spcPct val="100000"/>
                        </a:lnSpc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выдергивать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обратившегося из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этого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состояния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52425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2425" algn="l"/>
                          <a:tab pos="353060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обесценивать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реакции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52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обратившегося: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«так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нельзя»,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«ты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52425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должен»,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«соберись»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  <a:p>
                      <a:pPr marL="409575" marR="403225" algn="ctr">
                        <a:lnSpc>
                          <a:spcPct val="100000"/>
                        </a:lnSpc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Помогаем в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комфортном </a:t>
                      </a:r>
                      <a:r>
                        <a:rPr sz="2300" spc="-509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режиме осознать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151765" marR="142240" algn="ctr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произошедшее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и вернуться в </a:t>
                      </a:r>
                      <a:r>
                        <a:rPr sz="2300" spc="-509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продуктивное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состояние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83185" marR="74930" indent="635" algn="ctr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Предотвращаем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возможное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появление аутодеструктивных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тенденций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89992" y="9862819"/>
            <a:ext cx="702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 Light"/>
                <a:cs typeface="Calibri Light"/>
              </a:rPr>
              <a:t>(6)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Зинченко,</a:t>
            </a:r>
            <a:r>
              <a:rPr sz="1200" dirty="0">
                <a:latin typeface="Calibri Light"/>
                <a:cs typeface="Calibri Light"/>
              </a:rPr>
              <a:t> 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Большой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психологический</a:t>
            </a:r>
            <a:r>
              <a:rPr sz="120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словарь</a:t>
            </a:r>
            <a:r>
              <a:rPr sz="1200" dirty="0">
                <a:latin typeface="Calibri Light"/>
                <a:cs typeface="Calibri Light"/>
              </a:rPr>
              <a:t> /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ред.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Б.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Мещеряков,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Зинченко.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</a:t>
            </a:r>
            <a:r>
              <a:rPr sz="1200" spc="-10" dirty="0">
                <a:latin typeface="Calibri Light"/>
                <a:cs typeface="Calibri Light"/>
              </a:rPr>
              <a:t>М.: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АСТ,</a:t>
            </a:r>
            <a:r>
              <a:rPr sz="1200" spc="-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2019.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- 816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c.</a:t>
            </a:r>
            <a:endParaRPr sz="12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1336" y="696213"/>
            <a:ext cx="119253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Segoe UI Light"/>
                <a:cs typeface="Segoe UI Light"/>
              </a:rPr>
              <a:t>П</a:t>
            </a:r>
            <a:r>
              <a:rPr sz="1700" spc="-5" dirty="0">
                <a:solidFill>
                  <a:srgbClr val="FFFFFF"/>
                </a:solidFill>
                <a:latin typeface="Segoe UI Light"/>
                <a:cs typeface="Segoe UI Light"/>
              </a:rPr>
              <a:t>А</a:t>
            </a:r>
            <a:r>
              <a:rPr sz="1700" dirty="0">
                <a:solidFill>
                  <a:srgbClr val="FFFFFF"/>
                </a:solidFill>
                <a:latin typeface="Segoe UI Light"/>
                <a:cs typeface="Segoe UI Light"/>
              </a:rPr>
              <a:t>НДЕМИИ</a:t>
            </a:r>
            <a:endParaRPr sz="1700">
              <a:latin typeface="Segoe UI Light"/>
              <a:cs typeface="Segoe U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063" y="420437"/>
            <a:ext cx="16071215" cy="126555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574415">
              <a:lnSpc>
                <a:spcPct val="100000"/>
              </a:lnSpc>
              <a:spcBef>
                <a:spcPts val="235"/>
              </a:spcBef>
            </a:pP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П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П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Х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Х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Л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Л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ОГ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Г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Ч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Ч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УЛ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УЛ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ЬТ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Ь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ТИ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РО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Р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А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А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Д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Д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ТЕ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Й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ТЕ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Й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П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ОД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П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Р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Д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Р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Т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ТК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РИ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З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К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Р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З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М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ЭМ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М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Ц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Э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М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НА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Ц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Л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И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Ь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А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М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Л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Ь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Н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ТО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М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Я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О</a:t>
            </a:r>
            <a:r>
              <a:rPr sz="2550" spc="-727" baseline="-9803" dirty="0">
                <a:solidFill>
                  <a:srgbClr val="FFFFFF"/>
                </a:solidFill>
                <a:latin typeface="Calibri Light"/>
                <a:cs typeface="Calibri Light"/>
              </a:rPr>
              <a:t>ИИ</a:t>
            </a:r>
            <a:r>
              <a:rPr sz="1700" spc="-484" dirty="0">
                <a:solidFill>
                  <a:srgbClr val="FFFFFF"/>
                </a:solidFill>
                <a:latin typeface="Segoe UI Light"/>
                <a:cs typeface="Segoe UI Light"/>
              </a:rPr>
              <a:t>СТОЯНИИ</a:t>
            </a:r>
            <a:r>
              <a:rPr sz="1700" spc="120" dirty="0">
                <a:solidFill>
                  <a:srgbClr val="FFFFFF"/>
                </a:solidFill>
                <a:latin typeface="Segoe UI Light"/>
                <a:cs typeface="Segoe UI Light"/>
              </a:rPr>
              <a:t> </a:t>
            </a:r>
            <a:r>
              <a:rPr sz="1700" dirty="0">
                <a:solidFill>
                  <a:srgbClr val="FFFFFF"/>
                </a:solidFill>
                <a:latin typeface="Segoe UI Light"/>
                <a:cs typeface="Segoe UI Light"/>
              </a:rPr>
              <a:t>В</a:t>
            </a:r>
            <a:r>
              <a:rPr sz="1700" spc="165" dirty="0">
                <a:solidFill>
                  <a:srgbClr val="FFFFFF"/>
                </a:solidFill>
                <a:latin typeface="Segoe UI Light"/>
                <a:cs typeface="Segoe UI Light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Segoe UI Light"/>
                <a:cs typeface="Segoe UI Light"/>
              </a:rPr>
              <a:t>ПЕРИОД</a:t>
            </a:r>
            <a:endParaRPr sz="1700">
              <a:latin typeface="Segoe UI Light"/>
              <a:cs typeface="Segoe UI Light"/>
            </a:endParaRPr>
          </a:p>
          <a:p>
            <a:pPr marL="38100" marR="704215">
              <a:lnSpc>
                <a:spcPct val="100299"/>
              </a:lnSpc>
              <a:spcBef>
                <a:spcPts val="240"/>
              </a:spcBef>
            </a:pP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АПАТИЯ</a:t>
            </a:r>
            <a:r>
              <a:rPr sz="3200" spc="1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dirty="0">
                <a:solidFill>
                  <a:srgbClr val="375F92"/>
                </a:solidFill>
                <a:latin typeface="Calibri Light"/>
                <a:cs typeface="Calibri Light"/>
              </a:rPr>
              <a:t>–</a:t>
            </a:r>
            <a:r>
              <a:rPr sz="3200" spc="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отсутствие</a:t>
            </a:r>
            <a:r>
              <a:rPr sz="2900" spc="1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стремления </a:t>
            </a:r>
            <a:r>
              <a:rPr sz="2900" dirty="0">
                <a:solidFill>
                  <a:srgbClr val="375F92"/>
                </a:solidFill>
                <a:latin typeface="Calibri Light"/>
                <a:cs typeface="Calibri Light"/>
              </a:rPr>
              <a:t>к</a:t>
            </a:r>
            <a:r>
              <a:rPr sz="2900" spc="-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какой-либо</a:t>
            </a:r>
            <a:r>
              <a:rPr sz="2900" spc="-1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деятельности, отсутствии</a:t>
            </a:r>
            <a:r>
              <a:rPr sz="2900" spc="-1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отрицательного</a:t>
            </a:r>
            <a:r>
              <a:rPr sz="2900" dirty="0">
                <a:solidFill>
                  <a:srgbClr val="375F92"/>
                </a:solidFill>
                <a:latin typeface="Calibri Light"/>
                <a:cs typeface="Calibri Light"/>
              </a:rPr>
              <a:t> и </a:t>
            </a:r>
            <a:r>
              <a:rPr sz="2900" spc="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spc="-65" dirty="0">
                <a:solidFill>
                  <a:srgbClr val="375F92"/>
                </a:solidFill>
                <a:latin typeface="Calibri Light"/>
                <a:cs typeface="Calibri Light"/>
              </a:rPr>
              <a:t>положите</a:t>
            </a:r>
            <a:r>
              <a:rPr sz="2550" spc="-97" baseline="45751" dirty="0">
                <a:solidFill>
                  <a:srgbClr val="375F92"/>
                </a:solidFill>
                <a:latin typeface="Segoe UI Light"/>
                <a:cs typeface="Segoe UI Light"/>
              </a:rPr>
              <a:t>6</a:t>
            </a:r>
            <a:r>
              <a:rPr sz="2900" spc="-65" dirty="0">
                <a:solidFill>
                  <a:srgbClr val="375F92"/>
                </a:solidFill>
                <a:latin typeface="Calibri Light"/>
                <a:cs typeface="Calibri Light"/>
              </a:rPr>
              <a:t>льного</a:t>
            </a:r>
            <a:r>
              <a:rPr sz="2900" spc="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dirty="0">
                <a:solidFill>
                  <a:srgbClr val="375F92"/>
                </a:solidFill>
                <a:latin typeface="Calibri Light"/>
                <a:cs typeface="Calibri Light"/>
              </a:rPr>
              <a:t>отношения к</a:t>
            </a:r>
            <a:r>
              <a:rPr sz="2900" spc="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действительности, отсутствии</a:t>
            </a:r>
            <a:r>
              <a:rPr sz="2900" spc="2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dirty="0">
                <a:solidFill>
                  <a:srgbClr val="375F92"/>
                </a:solidFill>
                <a:latin typeface="Calibri Light"/>
                <a:cs typeface="Calibri Light"/>
              </a:rPr>
              <a:t>внешних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эмоциональных</a:t>
            </a:r>
            <a:r>
              <a:rPr sz="2900" spc="-1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2900" spc="-5" dirty="0">
                <a:solidFill>
                  <a:srgbClr val="375F92"/>
                </a:solidFill>
                <a:latin typeface="Calibri Light"/>
                <a:cs typeface="Calibri Light"/>
              </a:rPr>
              <a:t>проявлений</a:t>
            </a:r>
            <a:endParaRPr sz="2900">
              <a:latin typeface="Calibri Light"/>
              <a:cs typeface="Calibri Ligh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17391" y="0"/>
            <a:ext cx="2070607" cy="136461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4586" y="677671"/>
            <a:ext cx="840613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u="heavy" spc="5" dirty="0">
                <a:solidFill>
                  <a:srgbClr val="52AB46"/>
                </a:solidFill>
                <a:uFill>
                  <a:solidFill>
                    <a:srgbClr val="52AB46"/>
                  </a:solidFill>
                </a:uFill>
              </a:rPr>
              <a:t>КУДА</a:t>
            </a:r>
            <a:r>
              <a:rPr sz="4200" u="heavy" spc="-45" dirty="0">
                <a:solidFill>
                  <a:srgbClr val="52AB46"/>
                </a:solidFill>
                <a:uFill>
                  <a:solidFill>
                    <a:srgbClr val="52AB46"/>
                  </a:solidFill>
                </a:uFill>
              </a:rPr>
              <a:t> </a:t>
            </a:r>
            <a:r>
              <a:rPr sz="4200" u="heavy" spc="-10" dirty="0">
                <a:solidFill>
                  <a:srgbClr val="52AB46"/>
                </a:solidFill>
                <a:uFill>
                  <a:solidFill>
                    <a:srgbClr val="52AB46"/>
                  </a:solidFill>
                </a:uFill>
              </a:rPr>
              <a:t>ОБРАТИТЬСЯ</a:t>
            </a:r>
            <a:r>
              <a:rPr sz="4200" u="heavy" spc="-50" dirty="0">
                <a:solidFill>
                  <a:srgbClr val="52AB46"/>
                </a:solidFill>
                <a:uFill>
                  <a:solidFill>
                    <a:srgbClr val="52AB46"/>
                  </a:solidFill>
                </a:uFill>
              </a:rPr>
              <a:t> </a:t>
            </a:r>
            <a:r>
              <a:rPr sz="4200" u="heavy" spc="5" dirty="0">
                <a:solidFill>
                  <a:srgbClr val="52AB46"/>
                </a:solidFill>
                <a:uFill>
                  <a:solidFill>
                    <a:srgbClr val="52AB46"/>
                  </a:solidFill>
                </a:uFill>
              </a:rPr>
              <a:t>ЗА</a:t>
            </a:r>
            <a:r>
              <a:rPr sz="4200" u="heavy" spc="-45" dirty="0">
                <a:solidFill>
                  <a:srgbClr val="52AB46"/>
                </a:solidFill>
                <a:uFill>
                  <a:solidFill>
                    <a:srgbClr val="52AB46"/>
                  </a:solidFill>
                </a:uFill>
              </a:rPr>
              <a:t> </a:t>
            </a:r>
            <a:r>
              <a:rPr sz="4200" u="heavy" dirty="0">
                <a:solidFill>
                  <a:srgbClr val="52AB46"/>
                </a:solidFill>
                <a:uFill>
                  <a:solidFill>
                    <a:srgbClr val="52AB46"/>
                  </a:solidFill>
                </a:uFill>
              </a:rPr>
              <a:t>ПОМОЩЬЮ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801725" y="1898141"/>
            <a:ext cx="6590665" cy="3290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7000"/>
              </a:lnSpc>
              <a:spcBef>
                <a:spcPts val="100"/>
              </a:spcBef>
            </a:pPr>
            <a:r>
              <a:rPr sz="3000" dirty="0">
                <a:latin typeface="Segoe UI Light"/>
                <a:cs typeface="Segoe UI Light"/>
              </a:rPr>
              <a:t>Горячая кризисная линия по </a:t>
            </a:r>
            <a:r>
              <a:rPr sz="3000" spc="-5" dirty="0">
                <a:latin typeface="Segoe UI Light"/>
                <a:cs typeface="Segoe UI Light"/>
              </a:rPr>
              <a:t>оказанию </a:t>
            </a:r>
            <a:r>
              <a:rPr sz="3000" spc="-810" dirty="0">
                <a:latin typeface="Segoe UI Light"/>
                <a:cs typeface="Segoe UI Light"/>
              </a:rPr>
              <a:t> </a:t>
            </a:r>
            <a:r>
              <a:rPr sz="3000" spc="-10" dirty="0">
                <a:latin typeface="Segoe UI Light"/>
                <a:cs typeface="Segoe UI Light"/>
              </a:rPr>
              <a:t>психологической</a:t>
            </a:r>
            <a:r>
              <a:rPr sz="3000" spc="-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помощи</a:t>
            </a:r>
            <a:endParaRPr sz="3000">
              <a:latin typeface="Segoe UI Light"/>
              <a:cs typeface="Segoe UI Light"/>
            </a:endParaRPr>
          </a:p>
          <a:p>
            <a:pPr marL="132715" marR="126364" algn="ctr">
              <a:lnSpc>
                <a:spcPct val="107000"/>
              </a:lnSpc>
            </a:pPr>
            <a:r>
              <a:rPr sz="3000" spc="-5" dirty="0">
                <a:latin typeface="Segoe UI Light"/>
                <a:cs typeface="Segoe UI Light"/>
              </a:rPr>
              <a:t>несовершеннолетним </a:t>
            </a:r>
            <a:r>
              <a:rPr sz="3000" dirty="0">
                <a:latin typeface="Segoe UI Light"/>
                <a:cs typeface="Segoe UI Light"/>
              </a:rPr>
              <a:t>и их </a:t>
            </a:r>
            <a:r>
              <a:rPr sz="3000" spc="-20" dirty="0">
                <a:latin typeface="Segoe UI Light"/>
                <a:cs typeface="Segoe UI Light"/>
              </a:rPr>
              <a:t>родителям </a:t>
            </a:r>
            <a:r>
              <a:rPr sz="3000" spc="-810" dirty="0">
                <a:latin typeface="Segoe UI Light"/>
                <a:cs typeface="Segoe UI Light"/>
              </a:rPr>
              <a:t> </a:t>
            </a:r>
            <a:r>
              <a:rPr sz="3000" spc="-15" dirty="0">
                <a:latin typeface="Segoe UI Light"/>
                <a:cs typeface="Segoe UI Light"/>
              </a:rPr>
              <a:t>(законным</a:t>
            </a:r>
            <a:r>
              <a:rPr sz="3000" spc="-10" dirty="0">
                <a:latin typeface="Segoe UI Light"/>
                <a:cs typeface="Segoe UI Light"/>
              </a:rPr>
              <a:t> представителям)</a:t>
            </a:r>
            <a:endParaRPr sz="3000">
              <a:latin typeface="Segoe UI Light"/>
              <a:cs typeface="Segoe UI Light"/>
            </a:endParaRPr>
          </a:p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3000" spc="-10" dirty="0">
                <a:latin typeface="Segoe UI Light"/>
                <a:cs typeface="Segoe UI Light"/>
              </a:rPr>
              <a:t>Министерства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просвещения</a:t>
            </a:r>
            <a:r>
              <a:rPr sz="3000" spc="-15" dirty="0">
                <a:latin typeface="Segoe UI Light"/>
                <a:cs typeface="Segoe UI Light"/>
              </a:rPr>
              <a:t> РФ</a:t>
            </a:r>
            <a:endParaRPr sz="3000">
              <a:latin typeface="Segoe UI Light"/>
              <a:cs typeface="Segoe UI Light"/>
            </a:endParaRPr>
          </a:p>
          <a:p>
            <a:pPr algn="ctr">
              <a:lnSpc>
                <a:spcPct val="100000"/>
              </a:lnSpc>
              <a:spcBef>
                <a:spcPts val="1400"/>
              </a:spcBef>
            </a:pPr>
            <a:r>
              <a:rPr sz="4200" dirty="0">
                <a:solidFill>
                  <a:srgbClr val="890001"/>
                </a:solidFill>
                <a:latin typeface="Segoe UI Light"/>
                <a:cs typeface="Segoe UI Light"/>
              </a:rPr>
              <a:t>8-800-600-31-14</a:t>
            </a:r>
            <a:endParaRPr sz="4200">
              <a:latin typeface="Segoe UI Light"/>
              <a:cs typeface="Segoe U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96776" y="1999502"/>
            <a:ext cx="4699000" cy="249174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0"/>
              </a:spcBef>
            </a:pPr>
            <a:r>
              <a:rPr sz="3000" spc="-5" dirty="0">
                <a:latin typeface="Segoe UI Light"/>
                <a:cs typeface="Segoe UI Light"/>
              </a:rPr>
              <a:t>Общероссийский</a:t>
            </a:r>
            <a:r>
              <a:rPr sz="3000" spc="-15" dirty="0">
                <a:latin typeface="Segoe UI Light"/>
                <a:cs typeface="Segoe UI Light"/>
              </a:rPr>
              <a:t> детский</a:t>
            </a:r>
            <a:endParaRPr sz="3000">
              <a:latin typeface="Segoe UI Light"/>
              <a:cs typeface="Segoe UI Light"/>
            </a:endParaRPr>
          </a:p>
          <a:p>
            <a:pPr marL="12065" marR="5080" algn="ctr">
              <a:lnSpc>
                <a:spcPct val="100000"/>
              </a:lnSpc>
              <a:spcBef>
                <a:spcPts val="1200"/>
              </a:spcBef>
            </a:pPr>
            <a:r>
              <a:rPr sz="3000" spc="-10" dirty="0">
                <a:latin typeface="Segoe UI Light"/>
                <a:cs typeface="Segoe UI Light"/>
              </a:rPr>
              <a:t>телефон</a:t>
            </a:r>
            <a:r>
              <a:rPr sz="3000" spc="-6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доверия</a:t>
            </a:r>
            <a:r>
              <a:rPr sz="3000" spc="-20" dirty="0">
                <a:latin typeface="Segoe UI Light"/>
                <a:cs typeface="Segoe UI Light"/>
              </a:rPr>
              <a:t> </a:t>
            </a:r>
            <a:r>
              <a:rPr sz="3000" spc="10" dirty="0">
                <a:latin typeface="Segoe UI Light"/>
                <a:cs typeface="Segoe UI Light"/>
              </a:rPr>
              <a:t>для</a:t>
            </a:r>
            <a:r>
              <a:rPr sz="3000" spc="-30" dirty="0">
                <a:latin typeface="Segoe UI Light"/>
                <a:cs typeface="Segoe UI Light"/>
              </a:rPr>
              <a:t> </a:t>
            </a:r>
            <a:r>
              <a:rPr sz="3000" spc="-15" dirty="0">
                <a:latin typeface="Segoe UI Light"/>
                <a:cs typeface="Segoe UI Light"/>
              </a:rPr>
              <a:t>детей, </a:t>
            </a:r>
            <a:r>
              <a:rPr sz="3000" spc="-810" dirty="0">
                <a:latin typeface="Segoe UI Light"/>
                <a:cs typeface="Segoe UI Light"/>
              </a:rPr>
              <a:t> </a:t>
            </a:r>
            <a:r>
              <a:rPr sz="3000" spc="-20" dirty="0">
                <a:latin typeface="Segoe UI Light"/>
                <a:cs typeface="Segoe UI Light"/>
              </a:rPr>
              <a:t>родителей</a:t>
            </a:r>
            <a:r>
              <a:rPr sz="3000" spc="5" dirty="0">
                <a:latin typeface="Segoe UI Light"/>
                <a:cs typeface="Segoe UI Light"/>
              </a:rPr>
              <a:t> </a:t>
            </a:r>
            <a:r>
              <a:rPr sz="3000" dirty="0">
                <a:latin typeface="Segoe UI Light"/>
                <a:cs typeface="Segoe UI Light"/>
              </a:rPr>
              <a:t>и</a:t>
            </a:r>
            <a:r>
              <a:rPr sz="3000" spc="-5" dirty="0">
                <a:latin typeface="Segoe UI Light"/>
                <a:cs typeface="Segoe UI Light"/>
              </a:rPr>
              <a:t> </a:t>
            </a:r>
            <a:r>
              <a:rPr sz="3000" spc="-25" dirty="0">
                <a:latin typeface="Segoe UI Light"/>
                <a:cs typeface="Segoe UI Light"/>
              </a:rPr>
              <a:t>педагогов</a:t>
            </a:r>
            <a:endParaRPr sz="3000">
              <a:latin typeface="Segoe UI Light"/>
              <a:cs typeface="Segoe UI Light"/>
            </a:endParaRPr>
          </a:p>
          <a:p>
            <a:pPr algn="ctr">
              <a:lnSpc>
                <a:spcPct val="100000"/>
              </a:lnSpc>
              <a:spcBef>
                <a:spcPts val="1175"/>
              </a:spcBef>
            </a:pPr>
            <a:r>
              <a:rPr sz="4200" dirty="0">
                <a:solidFill>
                  <a:srgbClr val="890001"/>
                </a:solidFill>
                <a:latin typeface="Segoe UI Light"/>
                <a:cs typeface="Segoe UI Light"/>
              </a:rPr>
              <a:t>8-800-2000-122</a:t>
            </a:r>
            <a:endParaRPr sz="4200">
              <a:latin typeface="Segoe UI Light"/>
              <a:cs typeface="Segoe UI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42668" y="225339"/>
            <a:ext cx="2086593" cy="122684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90104" y="4946919"/>
            <a:ext cx="2738774" cy="257502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688838" y="7687817"/>
            <a:ext cx="9281160" cy="164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48615" algn="ctr">
              <a:lnSpc>
                <a:spcPct val="100000"/>
              </a:lnSpc>
              <a:spcBef>
                <a:spcPts val="100"/>
              </a:spcBef>
            </a:pPr>
            <a:r>
              <a:rPr sz="30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  <a:hlinkClick r:id="rId4"/>
              </a:rPr>
              <a:t>childhelpline.ru</a:t>
            </a:r>
            <a:endParaRPr sz="3000">
              <a:latin typeface="Verdana"/>
              <a:cs typeface="Verdana"/>
            </a:endParaRPr>
          </a:p>
          <a:p>
            <a:pPr marL="12700" marR="5080" algn="ctr">
              <a:lnSpc>
                <a:spcPct val="100000"/>
              </a:lnSpc>
              <a:spcBef>
                <a:spcPts val="2675"/>
              </a:spcBef>
              <a:tabLst>
                <a:tab pos="4826000" algn="l"/>
              </a:tabLst>
            </a:pPr>
            <a:r>
              <a:rPr sz="1800" spc="5" dirty="0">
                <a:solidFill>
                  <a:srgbClr val="30859C"/>
                </a:solidFill>
                <a:latin typeface="Segoe UI Light"/>
                <a:cs typeface="Segoe UI Light"/>
              </a:rPr>
              <a:t>Сайт</a:t>
            </a:r>
            <a:r>
              <a:rPr sz="1800" spc="-20" dirty="0">
                <a:solidFill>
                  <a:srgbClr val="30859C"/>
                </a:solidFill>
                <a:latin typeface="Segoe UI Light"/>
                <a:cs typeface="Segoe UI Light"/>
              </a:rPr>
              <a:t> </a:t>
            </a:r>
            <a:r>
              <a:rPr sz="1800" spc="-10" dirty="0">
                <a:solidFill>
                  <a:srgbClr val="30859C"/>
                </a:solidFill>
                <a:latin typeface="Segoe UI Light"/>
                <a:cs typeface="Segoe UI Light"/>
              </a:rPr>
              <a:t>«Детский</a:t>
            </a:r>
            <a:r>
              <a:rPr sz="1800" spc="-25" dirty="0">
                <a:solidFill>
                  <a:srgbClr val="30859C"/>
                </a:solidFill>
                <a:latin typeface="Segoe UI Light"/>
                <a:cs typeface="Segoe UI Light"/>
              </a:rPr>
              <a:t> </a:t>
            </a:r>
            <a:r>
              <a:rPr sz="1800" spc="-5" dirty="0">
                <a:solidFill>
                  <a:srgbClr val="30859C"/>
                </a:solidFill>
                <a:latin typeface="Segoe UI Light"/>
                <a:cs typeface="Segoe UI Light"/>
              </a:rPr>
              <a:t>телефон</a:t>
            </a:r>
            <a:r>
              <a:rPr sz="1800" spc="-15" dirty="0">
                <a:solidFill>
                  <a:srgbClr val="30859C"/>
                </a:solidFill>
                <a:latin typeface="Segoe UI Light"/>
                <a:cs typeface="Segoe UI Light"/>
              </a:rPr>
              <a:t> </a:t>
            </a:r>
            <a:r>
              <a:rPr sz="1800" dirty="0">
                <a:solidFill>
                  <a:srgbClr val="30859C"/>
                </a:solidFill>
                <a:latin typeface="Segoe UI Light"/>
                <a:cs typeface="Segoe UI Light"/>
              </a:rPr>
              <a:t>доверия»</a:t>
            </a:r>
            <a:r>
              <a:rPr sz="1800" spc="490" dirty="0">
                <a:solidFill>
                  <a:srgbClr val="30859C"/>
                </a:solidFill>
                <a:latin typeface="Segoe UI Light"/>
                <a:cs typeface="Segoe UI Light"/>
              </a:rPr>
              <a:t> </a:t>
            </a:r>
            <a:r>
              <a:rPr sz="1800" spc="5" dirty="0">
                <a:solidFill>
                  <a:srgbClr val="30859C"/>
                </a:solidFill>
                <a:latin typeface="Segoe UI Light"/>
                <a:cs typeface="Segoe UI Light"/>
              </a:rPr>
              <a:t>ФКЦ</a:t>
            </a:r>
            <a:r>
              <a:rPr sz="1800" spc="-20" dirty="0">
                <a:solidFill>
                  <a:srgbClr val="30859C"/>
                </a:solidFill>
                <a:latin typeface="Segoe UI Light"/>
                <a:cs typeface="Segoe UI Light"/>
              </a:rPr>
              <a:t> </a:t>
            </a:r>
            <a:r>
              <a:rPr sz="1800" spc="5" dirty="0">
                <a:solidFill>
                  <a:srgbClr val="30859C"/>
                </a:solidFill>
                <a:latin typeface="Segoe UI Light"/>
                <a:cs typeface="Segoe UI Light"/>
              </a:rPr>
              <a:t>МГППУ	</a:t>
            </a:r>
            <a:r>
              <a:rPr sz="1800" spc="5" dirty="0">
                <a:latin typeface="Segoe UI Light"/>
                <a:cs typeface="Segoe UI Light"/>
              </a:rPr>
              <a:t>для</a:t>
            </a:r>
            <a:r>
              <a:rPr sz="1800" spc="-15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детей,</a:t>
            </a:r>
            <a:r>
              <a:rPr sz="1800" dirty="0">
                <a:latin typeface="Segoe UI Light"/>
                <a:cs typeface="Segoe UI Light"/>
              </a:rPr>
              <a:t> </a:t>
            </a:r>
            <a:r>
              <a:rPr sz="1800" spc="-15" dirty="0">
                <a:latin typeface="Segoe UI Light"/>
                <a:cs typeface="Segoe UI Light"/>
              </a:rPr>
              <a:t>подростков,</a:t>
            </a:r>
            <a:r>
              <a:rPr sz="1800" spc="10" dirty="0">
                <a:latin typeface="Segoe UI Light"/>
                <a:cs typeface="Segoe UI Light"/>
              </a:rPr>
              <a:t> </a:t>
            </a:r>
            <a:r>
              <a:rPr sz="1800" spc="-15" dirty="0">
                <a:latin typeface="Segoe UI Light"/>
                <a:cs typeface="Segoe UI Light"/>
              </a:rPr>
              <a:t>родителей</a:t>
            </a:r>
            <a:r>
              <a:rPr sz="1800" spc="10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(законных </a:t>
            </a:r>
            <a:r>
              <a:rPr sz="1800" spc="-480" dirty="0">
                <a:latin typeface="Segoe UI Light"/>
                <a:cs typeface="Segoe UI Light"/>
              </a:rPr>
              <a:t> </a:t>
            </a:r>
            <a:r>
              <a:rPr sz="1800" spc="-5" dirty="0">
                <a:latin typeface="Segoe UI Light"/>
                <a:cs typeface="Segoe UI Light"/>
              </a:rPr>
              <a:t>представителей)</a:t>
            </a:r>
            <a:endParaRPr sz="1800">
              <a:latin typeface="Segoe UI Light"/>
              <a:cs typeface="Segoe UI Light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latin typeface="Segoe UI Light"/>
                <a:cs typeface="Segoe UI Light"/>
              </a:rPr>
              <a:t>и</a:t>
            </a:r>
            <a:r>
              <a:rPr sz="1800" spc="-20" dirty="0">
                <a:latin typeface="Segoe UI Light"/>
                <a:cs typeface="Segoe UI Light"/>
              </a:rPr>
              <a:t> </a:t>
            </a:r>
            <a:r>
              <a:rPr sz="1800" spc="-10" dirty="0">
                <a:latin typeface="Segoe UI Light"/>
                <a:cs typeface="Segoe UI Light"/>
              </a:rPr>
              <a:t>педагогических</a:t>
            </a:r>
            <a:r>
              <a:rPr sz="1800" spc="-20" dirty="0">
                <a:latin typeface="Segoe UI Light"/>
                <a:cs typeface="Segoe UI Light"/>
              </a:rPr>
              <a:t> работников</a:t>
            </a:r>
            <a:endParaRPr sz="1800">
              <a:latin typeface="Segoe UI Light"/>
              <a:cs typeface="Segoe UI Light"/>
            </a:endParaRPr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9882" y="5620084"/>
            <a:ext cx="4652600" cy="4654417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0" y="313054"/>
            <a:ext cx="2645410" cy="0"/>
          </a:xfrm>
          <a:custGeom>
            <a:avLst/>
            <a:gdLst/>
            <a:ahLst/>
            <a:cxnLst/>
            <a:rect l="l" t="t" r="r" b="b"/>
            <a:pathLst>
              <a:path w="2645410">
                <a:moveTo>
                  <a:pt x="0" y="0"/>
                </a:moveTo>
                <a:lnTo>
                  <a:pt x="2645283" y="0"/>
                </a:lnTo>
              </a:path>
            </a:pathLst>
          </a:custGeom>
          <a:ln w="38100">
            <a:solidFill>
              <a:srgbClr val="52AB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574420"/>
            <a:ext cx="2645410" cy="0"/>
          </a:xfrm>
          <a:custGeom>
            <a:avLst/>
            <a:gdLst/>
            <a:ahLst/>
            <a:cxnLst/>
            <a:rect l="l" t="t" r="r" b="b"/>
            <a:pathLst>
              <a:path w="2645410">
                <a:moveTo>
                  <a:pt x="0" y="0"/>
                </a:moveTo>
                <a:lnTo>
                  <a:pt x="2645283" y="0"/>
                </a:lnTo>
              </a:path>
            </a:pathLst>
          </a:custGeom>
          <a:ln w="38100">
            <a:solidFill>
              <a:srgbClr val="52AB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868299"/>
            <a:ext cx="2645410" cy="0"/>
          </a:xfrm>
          <a:custGeom>
            <a:avLst/>
            <a:gdLst/>
            <a:ahLst/>
            <a:cxnLst/>
            <a:rect l="l" t="t" r="r" b="b"/>
            <a:pathLst>
              <a:path w="2645410">
                <a:moveTo>
                  <a:pt x="0" y="0"/>
                </a:moveTo>
                <a:lnTo>
                  <a:pt x="2645283" y="0"/>
                </a:lnTo>
              </a:path>
            </a:pathLst>
          </a:custGeom>
          <a:ln w="38100">
            <a:solidFill>
              <a:srgbClr val="52AB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1145921"/>
            <a:ext cx="2645410" cy="0"/>
          </a:xfrm>
          <a:custGeom>
            <a:avLst/>
            <a:gdLst/>
            <a:ahLst/>
            <a:cxnLst/>
            <a:rect l="l" t="t" r="r" b="b"/>
            <a:pathLst>
              <a:path w="2645410">
                <a:moveTo>
                  <a:pt x="0" y="0"/>
                </a:moveTo>
                <a:lnTo>
                  <a:pt x="2645283" y="0"/>
                </a:lnTo>
              </a:path>
            </a:pathLst>
          </a:custGeom>
          <a:ln w="38100">
            <a:solidFill>
              <a:srgbClr val="52AB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10480" y="169291"/>
            <a:ext cx="10276205" cy="141541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3193415" marR="5080" indent="-3181350">
              <a:lnSpc>
                <a:spcPts val="5180"/>
              </a:lnSpc>
              <a:spcBef>
                <a:spcPts val="755"/>
              </a:spcBef>
            </a:pPr>
            <a:r>
              <a:rPr sz="4800" spc="-5" dirty="0">
                <a:solidFill>
                  <a:srgbClr val="006FC0"/>
                </a:solidFill>
                <a:latin typeface="Calibri Light"/>
                <a:cs typeface="Calibri Light"/>
              </a:rPr>
              <a:t>Как понять, какая помощь сейчас </a:t>
            </a:r>
            <a:r>
              <a:rPr sz="4800" dirty="0">
                <a:solidFill>
                  <a:srgbClr val="006FC0"/>
                </a:solidFill>
                <a:latin typeface="Calibri Light"/>
                <a:cs typeface="Calibri Light"/>
              </a:rPr>
              <a:t>нужна </a:t>
            </a:r>
            <a:r>
              <a:rPr sz="4800" spc="-1075" dirty="0">
                <a:solidFill>
                  <a:srgbClr val="006FC0"/>
                </a:solidFill>
                <a:latin typeface="Calibri Light"/>
                <a:cs typeface="Calibri Light"/>
              </a:rPr>
              <a:t> </a:t>
            </a:r>
            <a:r>
              <a:rPr sz="4800" spc="-5" dirty="0">
                <a:solidFill>
                  <a:srgbClr val="006FC0"/>
                </a:solidFill>
                <a:latin typeface="Calibri Light"/>
                <a:cs typeface="Calibri Light"/>
              </a:rPr>
              <a:t>обучающимся?</a:t>
            </a:r>
            <a:endParaRPr sz="4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08191" y="1939544"/>
            <a:ext cx="6065520" cy="1939925"/>
          </a:xfrm>
          <a:prstGeom prst="rect">
            <a:avLst/>
          </a:prstGeom>
          <a:solidFill>
            <a:srgbClr val="D5DCE4"/>
          </a:solidFill>
          <a:ln w="12700">
            <a:solidFill>
              <a:srgbClr val="4170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8590" algn="ctr">
              <a:lnSpc>
                <a:spcPts val="3560"/>
              </a:lnSpc>
            </a:pPr>
            <a:r>
              <a:rPr sz="3200" spc="-25" dirty="0">
                <a:latin typeface="Calibri Light"/>
                <a:cs typeface="Calibri Light"/>
              </a:rPr>
              <a:t>Стрессовое</a:t>
            </a:r>
            <a:r>
              <a:rPr sz="3200" spc="-110" dirty="0">
                <a:latin typeface="Calibri Light"/>
                <a:cs typeface="Calibri Light"/>
              </a:rPr>
              <a:t> </a:t>
            </a:r>
            <a:r>
              <a:rPr sz="3200" spc="-25" dirty="0">
                <a:latin typeface="Calibri Light"/>
                <a:cs typeface="Calibri Light"/>
              </a:rPr>
              <a:t>событие</a:t>
            </a:r>
            <a:endParaRPr sz="3200">
              <a:latin typeface="Calibri Light"/>
              <a:cs typeface="Calibri Light"/>
            </a:endParaRPr>
          </a:p>
          <a:p>
            <a:pPr marL="148590" algn="ctr">
              <a:lnSpc>
                <a:spcPts val="3454"/>
              </a:lnSpc>
            </a:pPr>
            <a:r>
              <a:rPr sz="3200" dirty="0">
                <a:latin typeface="Calibri Light"/>
                <a:cs typeface="Calibri Light"/>
              </a:rPr>
              <a:t>Было</a:t>
            </a:r>
            <a:r>
              <a:rPr sz="3200" spc="-20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ли</a:t>
            </a:r>
            <a:r>
              <a:rPr sz="3200" spc="-20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угрожающее</a:t>
            </a:r>
            <a:r>
              <a:rPr sz="3200" spc="-10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жизни,</a:t>
            </a:r>
            <a:endParaRPr sz="3200">
              <a:latin typeface="Calibri Light"/>
              <a:cs typeface="Calibri Light"/>
            </a:endParaRPr>
          </a:p>
          <a:p>
            <a:pPr marL="253365" marR="99060" algn="ctr">
              <a:lnSpc>
                <a:spcPts val="3460"/>
              </a:lnSpc>
              <a:spcBef>
                <a:spcPts val="240"/>
              </a:spcBef>
            </a:pPr>
            <a:r>
              <a:rPr sz="3200" dirty="0">
                <a:latin typeface="Calibri Light"/>
                <a:cs typeface="Calibri Light"/>
              </a:rPr>
              <a:t>выходящее </a:t>
            </a:r>
            <a:r>
              <a:rPr sz="3200" spc="-5" dirty="0">
                <a:latin typeface="Calibri Light"/>
                <a:cs typeface="Calibri Light"/>
              </a:rPr>
              <a:t>за </a:t>
            </a:r>
            <a:r>
              <a:rPr sz="3200" dirty="0">
                <a:latin typeface="Calibri Light"/>
                <a:cs typeface="Calibri Light"/>
              </a:rPr>
              <a:t>рамки </a:t>
            </a:r>
            <a:r>
              <a:rPr sz="3200" spc="-5" dirty="0">
                <a:latin typeface="Calibri Light"/>
                <a:cs typeface="Calibri Light"/>
              </a:rPr>
              <a:t>привычного </a:t>
            </a:r>
            <a:r>
              <a:rPr sz="3200" spc="-710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опыта</a:t>
            </a:r>
            <a:r>
              <a:rPr sz="3200" spc="-10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событие?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08191" y="5621401"/>
            <a:ext cx="6065520" cy="1482725"/>
          </a:xfrm>
          <a:prstGeom prst="rect">
            <a:avLst/>
          </a:prstGeom>
          <a:solidFill>
            <a:srgbClr val="D5DCE4"/>
          </a:solidFill>
          <a:ln w="12700">
            <a:solidFill>
              <a:srgbClr val="41709C"/>
            </a:solidFill>
          </a:ln>
        </p:spPr>
        <p:txBody>
          <a:bodyPr vert="horz" wrap="square" lIns="0" tIns="189865" rIns="0" bIns="0" rtlCol="0">
            <a:spAutoFit/>
          </a:bodyPr>
          <a:lstStyle/>
          <a:p>
            <a:pPr marL="781685" indent="-306705">
              <a:lnSpc>
                <a:spcPct val="100000"/>
              </a:lnSpc>
              <a:spcBef>
                <a:spcPts val="1495"/>
              </a:spcBef>
              <a:buSzPct val="96875"/>
              <a:buAutoNum type="arabicPeriod"/>
              <a:tabLst>
                <a:tab pos="782320" algn="l"/>
              </a:tabLst>
            </a:pPr>
            <a:r>
              <a:rPr sz="3200" spc="-5" dirty="0">
                <a:latin typeface="Calibri Light"/>
                <a:cs typeface="Calibri Light"/>
              </a:rPr>
              <a:t>Когда произошло</a:t>
            </a:r>
            <a:r>
              <a:rPr sz="3200" spc="-20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событие?</a:t>
            </a:r>
            <a:endParaRPr sz="3200">
              <a:latin typeface="Calibri Light"/>
              <a:cs typeface="Calibri Light"/>
            </a:endParaRPr>
          </a:p>
          <a:p>
            <a:pPr marL="916305" indent="-307340">
              <a:lnSpc>
                <a:spcPct val="100000"/>
              </a:lnSpc>
              <a:spcBef>
                <a:spcPts val="915"/>
              </a:spcBef>
              <a:buSzPct val="96875"/>
              <a:buAutoNum type="arabicPeriod"/>
              <a:tabLst>
                <a:tab pos="916940" algn="l"/>
              </a:tabLst>
            </a:pPr>
            <a:r>
              <a:rPr sz="3200" spc="-5" dirty="0">
                <a:latin typeface="Calibri Light"/>
                <a:cs typeface="Calibri Light"/>
              </a:rPr>
              <a:t>Как</a:t>
            </a:r>
            <a:r>
              <a:rPr sz="3200" spc="-10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долго</a:t>
            </a:r>
            <a:r>
              <a:rPr sz="3200" spc="-25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продолжалось?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446889" y="4381537"/>
            <a:ext cx="5537200" cy="701675"/>
          </a:xfrm>
          <a:custGeom>
            <a:avLst/>
            <a:gdLst/>
            <a:ahLst/>
            <a:cxnLst/>
            <a:rect l="l" t="t" r="r" b="b"/>
            <a:pathLst>
              <a:path w="5537200" h="701675">
                <a:moveTo>
                  <a:pt x="5536818" y="0"/>
                </a:moveTo>
                <a:lnTo>
                  <a:pt x="0" y="0"/>
                </a:lnTo>
                <a:lnTo>
                  <a:pt x="0" y="701636"/>
                </a:lnTo>
                <a:lnTo>
                  <a:pt x="5536818" y="701636"/>
                </a:lnTo>
                <a:lnTo>
                  <a:pt x="5536818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108191" y="4418495"/>
            <a:ext cx="6065520" cy="664845"/>
          </a:xfrm>
          <a:prstGeom prst="rect">
            <a:avLst/>
          </a:prstGeom>
          <a:solidFill>
            <a:srgbClr val="D5DCE4"/>
          </a:solidFill>
          <a:ln w="12700">
            <a:solidFill>
              <a:srgbClr val="41709C"/>
            </a:solidFill>
          </a:ln>
        </p:spPr>
        <p:txBody>
          <a:bodyPr vert="horz" wrap="square" lIns="0" tIns="93980" rIns="0" bIns="0" rtlCol="0">
            <a:spAutoFit/>
          </a:bodyPr>
          <a:lstStyle/>
          <a:p>
            <a:pPr marL="22860" algn="ctr">
              <a:lnSpc>
                <a:spcPct val="100000"/>
              </a:lnSpc>
              <a:spcBef>
                <a:spcPts val="740"/>
              </a:spcBef>
            </a:pPr>
            <a:r>
              <a:rPr sz="3200" spc="5" dirty="0">
                <a:latin typeface="Calibri Light"/>
                <a:cs typeface="Calibri Light"/>
              </a:rPr>
              <a:t>ДА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446889" y="4381537"/>
            <a:ext cx="5537200" cy="701675"/>
          </a:xfrm>
          <a:prstGeom prst="rect">
            <a:avLst/>
          </a:prstGeom>
          <a:ln w="12700">
            <a:solidFill>
              <a:srgbClr val="41709C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marL="127000" algn="ctr">
              <a:lnSpc>
                <a:spcPct val="100000"/>
              </a:lnSpc>
              <a:spcBef>
                <a:spcPts val="600"/>
              </a:spcBef>
            </a:pPr>
            <a:r>
              <a:rPr sz="3200" spc="-5" dirty="0">
                <a:latin typeface="Calibri Light"/>
                <a:cs typeface="Calibri Light"/>
              </a:rPr>
              <a:t>НЕТ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494641" y="5621401"/>
            <a:ext cx="5488940" cy="1482725"/>
          </a:xfrm>
          <a:prstGeom prst="rect">
            <a:avLst/>
          </a:prstGeom>
          <a:solidFill>
            <a:srgbClr val="D5DCE4"/>
          </a:solidFill>
          <a:ln w="12700">
            <a:solidFill>
              <a:srgbClr val="41709C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3400">
              <a:latin typeface="Times New Roman"/>
              <a:cs typeface="Times New Roman"/>
            </a:endParaRPr>
          </a:p>
          <a:p>
            <a:pPr marR="88900" algn="ctr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latin typeface="Calibri Light"/>
                <a:cs typeface="Calibri Light"/>
              </a:rPr>
              <a:t>Другие</a:t>
            </a:r>
            <a:r>
              <a:rPr sz="3200" spc="-35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расстройства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494641" y="7832369"/>
            <a:ext cx="5473700" cy="2023110"/>
          </a:xfrm>
          <a:prstGeom prst="rect">
            <a:avLst/>
          </a:prstGeom>
          <a:solidFill>
            <a:srgbClr val="D5DCE4"/>
          </a:solidFill>
          <a:ln w="12700">
            <a:solidFill>
              <a:srgbClr val="41709C"/>
            </a:solidFill>
          </a:ln>
        </p:spPr>
        <p:txBody>
          <a:bodyPr vert="horz" wrap="square" lIns="0" tIns="103505" rIns="0" bIns="0" rtlCol="0">
            <a:spAutoFit/>
          </a:bodyPr>
          <a:lstStyle/>
          <a:p>
            <a:pPr marL="836294" marR="393065" indent="217804">
              <a:lnSpc>
                <a:spcPts val="3460"/>
              </a:lnSpc>
              <a:spcBef>
                <a:spcPts val="815"/>
              </a:spcBef>
              <a:buAutoNum type="arabicPeriod"/>
              <a:tabLst>
                <a:tab pos="1569085" algn="l"/>
                <a:tab pos="1569720" algn="l"/>
              </a:tabLst>
            </a:pPr>
            <a:r>
              <a:rPr sz="3200" spc="-5" dirty="0">
                <a:latin typeface="Calibri Light"/>
                <a:cs typeface="Calibri Light"/>
              </a:rPr>
              <a:t>Происходит или </a:t>
            </a:r>
            <a:r>
              <a:rPr sz="3200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происходило</a:t>
            </a:r>
            <a:r>
              <a:rPr sz="3200" spc="-40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в</a:t>
            </a:r>
            <a:r>
              <a:rPr sz="3200" spc="-15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прошлом</a:t>
            </a:r>
            <a:endParaRPr sz="3200">
              <a:latin typeface="Calibri Light"/>
              <a:cs typeface="Calibri Light"/>
            </a:endParaRPr>
          </a:p>
          <a:p>
            <a:pPr marL="1713864" indent="-515620">
              <a:lnSpc>
                <a:spcPts val="3210"/>
              </a:lnSpc>
              <a:buAutoNum type="arabicPeriod"/>
              <a:tabLst>
                <a:tab pos="1713864" algn="l"/>
                <a:tab pos="1714500" algn="l"/>
              </a:tabLst>
            </a:pPr>
            <a:r>
              <a:rPr sz="3200" spc="-5" dirty="0">
                <a:latin typeface="Calibri Light"/>
                <a:cs typeface="Calibri Light"/>
              </a:rPr>
              <a:t>Неоднократно</a:t>
            </a:r>
            <a:endParaRPr sz="3200">
              <a:latin typeface="Calibri Light"/>
              <a:cs typeface="Calibri Light"/>
            </a:endParaRPr>
          </a:p>
          <a:p>
            <a:pPr marR="65405" algn="ctr">
              <a:lnSpc>
                <a:spcPts val="3650"/>
              </a:lnSpc>
            </a:pPr>
            <a:r>
              <a:rPr sz="3200" spc="-20" dirty="0">
                <a:solidFill>
                  <a:srgbClr val="FF0000"/>
                </a:solidFill>
                <a:latin typeface="Calibri Light"/>
                <a:cs typeface="Calibri Light"/>
              </a:rPr>
              <a:t>К-ПТСР</a:t>
            </a:r>
            <a:endParaRPr sz="3200">
              <a:latin typeface="Calibri Light"/>
              <a:cs typeface="Calibri Ligh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101841" y="7794142"/>
            <a:ext cx="5883275" cy="2042160"/>
            <a:chOff x="6101841" y="7794142"/>
            <a:chExt cx="5883275" cy="2042160"/>
          </a:xfrm>
        </p:grpSpPr>
        <p:sp>
          <p:nvSpPr>
            <p:cNvPr id="11" name="object 11"/>
            <p:cNvSpPr/>
            <p:nvPr/>
          </p:nvSpPr>
          <p:spPr>
            <a:xfrm>
              <a:off x="6108191" y="7800492"/>
              <a:ext cx="5870575" cy="2029460"/>
            </a:xfrm>
            <a:custGeom>
              <a:avLst/>
              <a:gdLst/>
              <a:ahLst/>
              <a:cxnLst/>
              <a:rect l="l" t="t" r="r" b="b"/>
              <a:pathLst>
                <a:path w="5870575" h="2029459">
                  <a:moveTo>
                    <a:pt x="5870194" y="0"/>
                  </a:moveTo>
                  <a:lnTo>
                    <a:pt x="0" y="0"/>
                  </a:lnTo>
                  <a:lnTo>
                    <a:pt x="0" y="2028952"/>
                  </a:lnTo>
                  <a:lnTo>
                    <a:pt x="5870194" y="2028952"/>
                  </a:lnTo>
                  <a:lnTo>
                    <a:pt x="5870194" y="0"/>
                  </a:lnTo>
                  <a:close/>
                </a:path>
              </a:pathLst>
            </a:custGeom>
            <a:solidFill>
              <a:srgbClr val="D5DC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108191" y="7800492"/>
              <a:ext cx="5870575" cy="2029460"/>
            </a:xfrm>
            <a:custGeom>
              <a:avLst/>
              <a:gdLst/>
              <a:ahLst/>
              <a:cxnLst/>
              <a:rect l="l" t="t" r="r" b="b"/>
              <a:pathLst>
                <a:path w="5870575" h="2029459">
                  <a:moveTo>
                    <a:pt x="0" y="2028952"/>
                  </a:moveTo>
                  <a:lnTo>
                    <a:pt x="5870194" y="2028952"/>
                  </a:lnTo>
                  <a:lnTo>
                    <a:pt x="5870194" y="0"/>
                  </a:lnTo>
                  <a:lnTo>
                    <a:pt x="0" y="0"/>
                  </a:lnTo>
                  <a:lnTo>
                    <a:pt x="0" y="2028952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108317" y="7868157"/>
            <a:ext cx="3986529" cy="953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indent="-515620">
              <a:lnSpc>
                <a:spcPts val="3650"/>
              </a:lnSpc>
              <a:spcBef>
                <a:spcPts val="1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latin typeface="Calibri Light"/>
                <a:cs typeface="Calibri Light"/>
              </a:rPr>
              <a:t>Более</a:t>
            </a:r>
            <a:r>
              <a:rPr sz="3200" spc="-15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месяца</a:t>
            </a:r>
            <a:r>
              <a:rPr sz="3200" spc="-40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назад</a:t>
            </a:r>
            <a:endParaRPr sz="3200">
              <a:latin typeface="Calibri Light"/>
              <a:cs typeface="Calibri Light"/>
            </a:endParaRPr>
          </a:p>
          <a:p>
            <a:pPr marL="1207135" indent="-515620">
              <a:lnSpc>
                <a:spcPts val="3650"/>
              </a:lnSpc>
              <a:buAutoNum type="arabicPeriod"/>
              <a:tabLst>
                <a:tab pos="1207135" algn="l"/>
                <a:tab pos="1207770" algn="l"/>
              </a:tabLst>
            </a:pPr>
            <a:r>
              <a:rPr sz="3200" dirty="0">
                <a:latin typeface="Calibri Light"/>
                <a:cs typeface="Calibri Light"/>
              </a:rPr>
              <a:t>Однократно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658225" y="9185249"/>
            <a:ext cx="89026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5" dirty="0">
                <a:solidFill>
                  <a:srgbClr val="FF0000"/>
                </a:solidFill>
                <a:latin typeface="Calibri Light"/>
                <a:cs typeface="Calibri Light"/>
              </a:rPr>
              <a:t>П</a:t>
            </a:r>
            <a:r>
              <a:rPr sz="3200" spc="-15" dirty="0">
                <a:solidFill>
                  <a:srgbClr val="FF0000"/>
                </a:solidFill>
                <a:latin typeface="Calibri Light"/>
                <a:cs typeface="Calibri Light"/>
              </a:rPr>
              <a:t>Т</a:t>
            </a:r>
            <a:r>
              <a:rPr sz="3200" spc="-25" dirty="0">
                <a:solidFill>
                  <a:srgbClr val="FF0000"/>
                </a:solidFill>
                <a:latin typeface="Calibri Light"/>
                <a:cs typeface="Calibri Light"/>
              </a:rPr>
              <a:t>С</a:t>
            </a:r>
            <a:r>
              <a:rPr sz="3200" dirty="0">
                <a:solidFill>
                  <a:srgbClr val="FF0000"/>
                </a:solidFill>
                <a:latin typeface="Calibri Light"/>
                <a:cs typeface="Calibri Light"/>
              </a:rPr>
              <a:t>Р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4677" y="7832369"/>
            <a:ext cx="5361305" cy="1997075"/>
          </a:xfrm>
          <a:prstGeom prst="rect">
            <a:avLst/>
          </a:prstGeom>
          <a:solidFill>
            <a:srgbClr val="D5DCE4"/>
          </a:solidFill>
          <a:ln w="12700">
            <a:solidFill>
              <a:srgbClr val="41709C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1132840" indent="-515620">
              <a:lnSpc>
                <a:spcPts val="3650"/>
              </a:lnSpc>
              <a:spcBef>
                <a:spcPts val="130"/>
              </a:spcBef>
              <a:buAutoNum type="arabicPeriod"/>
              <a:tabLst>
                <a:tab pos="1132840" algn="l"/>
                <a:tab pos="1133475" algn="l"/>
              </a:tabLst>
            </a:pPr>
            <a:r>
              <a:rPr sz="3200" dirty="0">
                <a:latin typeface="Calibri Light"/>
                <a:cs typeface="Calibri Light"/>
              </a:rPr>
              <a:t>Менее</a:t>
            </a:r>
            <a:r>
              <a:rPr sz="3200" spc="-15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месяца</a:t>
            </a:r>
            <a:r>
              <a:rPr sz="3200" spc="-15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назад</a:t>
            </a:r>
            <a:endParaRPr sz="3200">
              <a:latin typeface="Calibri Light"/>
              <a:cs typeface="Calibri Light"/>
            </a:endParaRPr>
          </a:p>
          <a:p>
            <a:pPr marL="1082675" marR="1105535" indent="280035">
              <a:lnSpc>
                <a:spcPts val="3460"/>
              </a:lnSpc>
              <a:spcBef>
                <a:spcPts val="245"/>
              </a:spcBef>
              <a:buAutoNum type="arabicPeriod"/>
              <a:tabLst>
                <a:tab pos="1878330" algn="l"/>
                <a:tab pos="1878964" algn="l"/>
              </a:tabLst>
            </a:pPr>
            <a:r>
              <a:rPr sz="3200" spc="-5" dirty="0">
                <a:latin typeface="Calibri Light"/>
                <a:cs typeface="Calibri Light"/>
              </a:rPr>
              <a:t>Однократно </a:t>
            </a:r>
            <a:r>
              <a:rPr sz="3200" dirty="0">
                <a:latin typeface="Calibri Light"/>
                <a:cs typeface="Calibri Light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 Light"/>
                <a:cs typeface="Calibri Light"/>
              </a:rPr>
              <a:t>Острое</a:t>
            </a:r>
            <a:r>
              <a:rPr sz="3200" spc="-13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 Light"/>
                <a:cs typeface="Calibri Light"/>
              </a:rPr>
              <a:t>стрессовое</a:t>
            </a:r>
            <a:endParaRPr sz="3200">
              <a:latin typeface="Calibri Light"/>
              <a:cs typeface="Calibri Light"/>
            </a:endParaRPr>
          </a:p>
          <a:p>
            <a:pPr marL="1543050">
              <a:lnSpc>
                <a:spcPts val="3400"/>
              </a:lnSpc>
            </a:pPr>
            <a:r>
              <a:rPr sz="3200" spc="-25" dirty="0">
                <a:solidFill>
                  <a:srgbClr val="FF0000"/>
                </a:solidFill>
                <a:latin typeface="Calibri Light"/>
                <a:cs typeface="Calibri Light"/>
              </a:rPr>
              <a:t>расстройство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089136" y="3873118"/>
            <a:ext cx="6191250" cy="1652905"/>
          </a:xfrm>
          <a:custGeom>
            <a:avLst/>
            <a:gdLst/>
            <a:ahLst/>
            <a:cxnLst/>
            <a:rect l="l" t="t" r="r" b="b"/>
            <a:pathLst>
              <a:path w="6191250" h="1652904">
                <a:moveTo>
                  <a:pt x="103378" y="1563751"/>
                </a:moveTo>
                <a:lnTo>
                  <a:pt x="102362" y="1559814"/>
                </a:lnTo>
                <a:lnTo>
                  <a:pt x="99314" y="1558036"/>
                </a:lnTo>
                <a:lnTo>
                  <a:pt x="96266" y="1556385"/>
                </a:lnTo>
                <a:lnTo>
                  <a:pt x="92456" y="1557401"/>
                </a:lnTo>
                <a:lnTo>
                  <a:pt x="90678" y="1560322"/>
                </a:lnTo>
                <a:lnTo>
                  <a:pt x="58039" y="1616278"/>
                </a:lnTo>
                <a:lnTo>
                  <a:pt x="58039" y="1210056"/>
                </a:lnTo>
                <a:lnTo>
                  <a:pt x="45339" y="1210056"/>
                </a:lnTo>
                <a:lnTo>
                  <a:pt x="45339" y="1616278"/>
                </a:lnTo>
                <a:lnTo>
                  <a:pt x="12700" y="1560322"/>
                </a:lnTo>
                <a:lnTo>
                  <a:pt x="10922" y="1557401"/>
                </a:lnTo>
                <a:lnTo>
                  <a:pt x="7112" y="1556385"/>
                </a:lnTo>
                <a:lnTo>
                  <a:pt x="4064" y="1558036"/>
                </a:lnTo>
                <a:lnTo>
                  <a:pt x="1016" y="1559814"/>
                </a:lnTo>
                <a:lnTo>
                  <a:pt x="0" y="1563751"/>
                </a:lnTo>
                <a:lnTo>
                  <a:pt x="51689" y="1652397"/>
                </a:lnTo>
                <a:lnTo>
                  <a:pt x="59016" y="1639824"/>
                </a:lnTo>
                <a:lnTo>
                  <a:pt x="103378" y="1563751"/>
                </a:lnTo>
                <a:close/>
              </a:path>
              <a:path w="6191250" h="1652904">
                <a:moveTo>
                  <a:pt x="6102604" y="508381"/>
                </a:moveTo>
                <a:lnTo>
                  <a:pt x="6021451" y="451485"/>
                </a:lnTo>
                <a:lnTo>
                  <a:pt x="6018530" y="449580"/>
                </a:lnTo>
                <a:lnTo>
                  <a:pt x="6014593" y="450215"/>
                </a:lnTo>
                <a:lnTo>
                  <a:pt x="6012561" y="453136"/>
                </a:lnTo>
                <a:lnTo>
                  <a:pt x="6010529" y="455930"/>
                </a:lnTo>
                <a:lnTo>
                  <a:pt x="6011291" y="459994"/>
                </a:lnTo>
                <a:lnTo>
                  <a:pt x="6014085" y="461899"/>
                </a:lnTo>
                <a:lnTo>
                  <a:pt x="6067082" y="499071"/>
                </a:lnTo>
                <a:lnTo>
                  <a:pt x="52197" y="0"/>
                </a:lnTo>
                <a:lnTo>
                  <a:pt x="51689" y="6286"/>
                </a:lnTo>
                <a:lnTo>
                  <a:pt x="45339" y="6477"/>
                </a:lnTo>
                <a:lnTo>
                  <a:pt x="59486" y="472643"/>
                </a:lnTo>
                <a:lnTo>
                  <a:pt x="25057" y="417449"/>
                </a:lnTo>
                <a:lnTo>
                  <a:pt x="23368" y="414655"/>
                </a:lnTo>
                <a:lnTo>
                  <a:pt x="19431" y="413766"/>
                </a:lnTo>
                <a:lnTo>
                  <a:pt x="16383" y="415671"/>
                </a:lnTo>
                <a:lnTo>
                  <a:pt x="13462" y="417449"/>
                </a:lnTo>
                <a:lnTo>
                  <a:pt x="12573" y="421386"/>
                </a:lnTo>
                <a:lnTo>
                  <a:pt x="14478" y="424307"/>
                </a:lnTo>
                <a:lnTo>
                  <a:pt x="66929" y="508381"/>
                </a:lnTo>
                <a:lnTo>
                  <a:pt x="73634" y="496062"/>
                </a:lnTo>
                <a:lnTo>
                  <a:pt x="114300" y="421386"/>
                </a:lnTo>
                <a:lnTo>
                  <a:pt x="115951" y="418211"/>
                </a:lnTo>
                <a:lnTo>
                  <a:pt x="114808" y="414401"/>
                </a:lnTo>
                <a:lnTo>
                  <a:pt x="111760" y="412750"/>
                </a:lnTo>
                <a:lnTo>
                  <a:pt x="108585" y="411099"/>
                </a:lnTo>
                <a:lnTo>
                  <a:pt x="104775" y="412242"/>
                </a:lnTo>
                <a:lnTo>
                  <a:pt x="72174" y="472135"/>
                </a:lnTo>
                <a:lnTo>
                  <a:pt x="58254" y="13296"/>
                </a:lnTo>
                <a:lnTo>
                  <a:pt x="6066129" y="511784"/>
                </a:lnTo>
                <a:lnTo>
                  <a:pt x="6004560" y="541147"/>
                </a:lnTo>
                <a:lnTo>
                  <a:pt x="6003163" y="544957"/>
                </a:lnTo>
                <a:lnTo>
                  <a:pt x="6004687" y="548132"/>
                </a:lnTo>
                <a:lnTo>
                  <a:pt x="6006211" y="551180"/>
                </a:lnTo>
                <a:lnTo>
                  <a:pt x="6010021" y="552577"/>
                </a:lnTo>
                <a:lnTo>
                  <a:pt x="6091428" y="513715"/>
                </a:lnTo>
                <a:lnTo>
                  <a:pt x="6102604" y="508381"/>
                </a:lnTo>
                <a:close/>
              </a:path>
              <a:path w="6191250" h="1652904">
                <a:moveTo>
                  <a:pt x="6190869" y="1561846"/>
                </a:moveTo>
                <a:lnTo>
                  <a:pt x="6189726" y="1558036"/>
                </a:lnTo>
                <a:lnTo>
                  <a:pt x="6186551" y="1556385"/>
                </a:lnTo>
                <a:lnTo>
                  <a:pt x="6183503" y="1554734"/>
                </a:lnTo>
                <a:lnTo>
                  <a:pt x="6179693" y="1555877"/>
                </a:lnTo>
                <a:lnTo>
                  <a:pt x="6178042" y="1559052"/>
                </a:lnTo>
                <a:lnTo>
                  <a:pt x="6147447" y="1616125"/>
                </a:lnTo>
                <a:lnTo>
                  <a:pt x="6132449" y="1209802"/>
                </a:lnTo>
                <a:lnTo>
                  <a:pt x="6119749" y="1210310"/>
                </a:lnTo>
                <a:lnTo>
                  <a:pt x="6134747" y="1616595"/>
                </a:lnTo>
                <a:lnTo>
                  <a:pt x="6100064" y="1561846"/>
                </a:lnTo>
                <a:lnTo>
                  <a:pt x="6098286" y="1558925"/>
                </a:lnTo>
                <a:lnTo>
                  <a:pt x="6094349" y="1558036"/>
                </a:lnTo>
                <a:lnTo>
                  <a:pt x="6091301" y="1559941"/>
                </a:lnTo>
                <a:lnTo>
                  <a:pt x="6088380" y="1561846"/>
                </a:lnTo>
                <a:lnTo>
                  <a:pt x="6087491" y="1565656"/>
                </a:lnTo>
                <a:lnTo>
                  <a:pt x="6089396" y="1568704"/>
                </a:lnTo>
                <a:lnTo>
                  <a:pt x="6142482" y="1652397"/>
                </a:lnTo>
                <a:lnTo>
                  <a:pt x="6149060" y="1640078"/>
                </a:lnTo>
                <a:lnTo>
                  <a:pt x="6189218" y="1565021"/>
                </a:lnTo>
                <a:lnTo>
                  <a:pt x="6190869" y="1561846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975991" y="7097776"/>
            <a:ext cx="12418695" cy="744855"/>
          </a:xfrm>
          <a:custGeom>
            <a:avLst/>
            <a:gdLst/>
            <a:ahLst/>
            <a:cxnLst/>
            <a:rect l="l" t="t" r="r" b="b"/>
            <a:pathLst>
              <a:path w="12418694" h="744854">
                <a:moveTo>
                  <a:pt x="12418695" y="702818"/>
                </a:moveTo>
                <a:lnTo>
                  <a:pt x="12339066" y="643636"/>
                </a:lnTo>
                <a:lnTo>
                  <a:pt x="12336272" y="641604"/>
                </a:lnTo>
                <a:lnTo>
                  <a:pt x="12332335" y="642112"/>
                </a:lnTo>
                <a:lnTo>
                  <a:pt x="12330176" y="645033"/>
                </a:lnTo>
                <a:lnTo>
                  <a:pt x="12328144" y="647827"/>
                </a:lnTo>
                <a:lnTo>
                  <a:pt x="12328652" y="651764"/>
                </a:lnTo>
                <a:lnTo>
                  <a:pt x="12331573" y="653796"/>
                </a:lnTo>
                <a:lnTo>
                  <a:pt x="12383414" y="692442"/>
                </a:lnTo>
                <a:lnTo>
                  <a:pt x="6165596" y="0"/>
                </a:lnTo>
                <a:lnTo>
                  <a:pt x="6164821" y="6324"/>
                </a:lnTo>
                <a:lnTo>
                  <a:pt x="6164072" y="0"/>
                </a:lnTo>
                <a:lnTo>
                  <a:pt x="35140" y="692404"/>
                </a:lnTo>
                <a:lnTo>
                  <a:pt x="25019" y="699960"/>
                </a:lnTo>
                <a:lnTo>
                  <a:pt x="30873" y="695579"/>
                </a:lnTo>
                <a:lnTo>
                  <a:pt x="35140" y="692404"/>
                </a:lnTo>
                <a:lnTo>
                  <a:pt x="86995" y="653669"/>
                </a:lnTo>
                <a:lnTo>
                  <a:pt x="89789" y="651637"/>
                </a:lnTo>
                <a:lnTo>
                  <a:pt x="90424" y="647700"/>
                </a:lnTo>
                <a:lnTo>
                  <a:pt x="88265" y="644779"/>
                </a:lnTo>
                <a:lnTo>
                  <a:pt x="86233" y="641985"/>
                </a:lnTo>
                <a:lnTo>
                  <a:pt x="82296" y="641477"/>
                </a:lnTo>
                <a:lnTo>
                  <a:pt x="79375" y="643509"/>
                </a:lnTo>
                <a:lnTo>
                  <a:pt x="0" y="702818"/>
                </a:lnTo>
                <a:lnTo>
                  <a:pt x="93853" y="744220"/>
                </a:lnTo>
                <a:lnTo>
                  <a:pt x="97663" y="742696"/>
                </a:lnTo>
                <a:lnTo>
                  <a:pt x="100457" y="736346"/>
                </a:lnTo>
                <a:lnTo>
                  <a:pt x="98933" y="732536"/>
                </a:lnTo>
                <a:lnTo>
                  <a:pt x="42468" y="707644"/>
                </a:lnTo>
                <a:lnTo>
                  <a:pt x="36423" y="704989"/>
                </a:lnTo>
                <a:lnTo>
                  <a:pt x="12827" y="707644"/>
                </a:lnTo>
                <a:lnTo>
                  <a:pt x="22936" y="706501"/>
                </a:lnTo>
                <a:lnTo>
                  <a:pt x="36423" y="704989"/>
                </a:lnTo>
                <a:lnTo>
                  <a:pt x="6158484" y="13385"/>
                </a:lnTo>
                <a:lnTo>
                  <a:pt x="6158484" y="666699"/>
                </a:lnTo>
                <a:lnTo>
                  <a:pt x="6124067" y="607695"/>
                </a:lnTo>
                <a:lnTo>
                  <a:pt x="6120257" y="606679"/>
                </a:lnTo>
                <a:lnTo>
                  <a:pt x="6114161" y="610235"/>
                </a:lnTo>
                <a:lnTo>
                  <a:pt x="6113145" y="614172"/>
                </a:lnTo>
                <a:lnTo>
                  <a:pt x="6164834" y="702818"/>
                </a:lnTo>
                <a:lnTo>
                  <a:pt x="6172162" y="690245"/>
                </a:lnTo>
                <a:lnTo>
                  <a:pt x="6216523" y="614172"/>
                </a:lnTo>
                <a:lnTo>
                  <a:pt x="6215507" y="610235"/>
                </a:lnTo>
                <a:lnTo>
                  <a:pt x="6209411" y="606679"/>
                </a:lnTo>
                <a:lnTo>
                  <a:pt x="6205601" y="607695"/>
                </a:lnTo>
                <a:lnTo>
                  <a:pt x="6171184" y="666699"/>
                </a:lnTo>
                <a:lnTo>
                  <a:pt x="6171184" y="13373"/>
                </a:lnTo>
                <a:lnTo>
                  <a:pt x="12382005" y="705129"/>
                </a:lnTo>
                <a:lnTo>
                  <a:pt x="12322937" y="731266"/>
                </a:lnTo>
                <a:lnTo>
                  <a:pt x="12319635" y="732790"/>
                </a:lnTo>
                <a:lnTo>
                  <a:pt x="12318238" y="736473"/>
                </a:lnTo>
                <a:lnTo>
                  <a:pt x="12319635" y="739648"/>
                </a:lnTo>
                <a:lnTo>
                  <a:pt x="12321032" y="742950"/>
                </a:lnTo>
                <a:lnTo>
                  <a:pt x="12324842" y="744347"/>
                </a:lnTo>
                <a:lnTo>
                  <a:pt x="12407494" y="707771"/>
                </a:lnTo>
                <a:lnTo>
                  <a:pt x="12418695" y="702818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11823" y="5525515"/>
            <a:ext cx="5357495" cy="1570355"/>
          </a:xfrm>
          <a:prstGeom prst="rect">
            <a:avLst/>
          </a:prstGeom>
          <a:solidFill>
            <a:srgbClr val="D5DCE4"/>
          </a:solidFill>
          <a:ln w="12700">
            <a:solidFill>
              <a:srgbClr val="41709C"/>
            </a:solidFill>
          </a:ln>
        </p:spPr>
        <p:txBody>
          <a:bodyPr vert="horz" wrap="square" lIns="0" tIns="19050" rIns="0" bIns="0" rtlCol="0">
            <a:spAutoFit/>
          </a:bodyPr>
          <a:lstStyle/>
          <a:p>
            <a:pPr marL="1010919" indent="-515620">
              <a:lnSpc>
                <a:spcPts val="3650"/>
              </a:lnSpc>
              <a:spcBef>
                <a:spcPts val="150"/>
              </a:spcBef>
              <a:buAutoNum type="arabicPeriod"/>
              <a:tabLst>
                <a:tab pos="1010919" algn="l"/>
                <a:tab pos="1011555" algn="l"/>
              </a:tabLst>
            </a:pPr>
            <a:r>
              <a:rPr sz="3200" dirty="0">
                <a:latin typeface="Calibri Light"/>
                <a:cs typeface="Calibri Light"/>
              </a:rPr>
              <a:t>Менее</a:t>
            </a:r>
            <a:r>
              <a:rPr sz="3200" spc="-15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2-3</a:t>
            </a:r>
            <a:r>
              <a:rPr sz="3200" spc="-10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дней</a:t>
            </a:r>
            <a:r>
              <a:rPr sz="3200" spc="-20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назад</a:t>
            </a:r>
            <a:endParaRPr sz="3200">
              <a:latin typeface="Calibri Light"/>
              <a:cs typeface="Calibri Light"/>
            </a:endParaRPr>
          </a:p>
          <a:p>
            <a:pPr marL="521970" marR="538480" indent="840740">
              <a:lnSpc>
                <a:spcPts val="3460"/>
              </a:lnSpc>
              <a:spcBef>
                <a:spcPts val="240"/>
              </a:spcBef>
              <a:buAutoNum type="arabicPeriod"/>
              <a:tabLst>
                <a:tab pos="1878330" algn="l"/>
                <a:tab pos="1878964" algn="l"/>
              </a:tabLst>
            </a:pPr>
            <a:r>
              <a:rPr sz="3200" dirty="0">
                <a:latin typeface="Calibri Light"/>
                <a:cs typeface="Calibri Light"/>
              </a:rPr>
              <a:t>Однократно </a:t>
            </a:r>
            <a:r>
              <a:rPr sz="3200" spc="5" dirty="0">
                <a:latin typeface="Calibri Light"/>
                <a:cs typeface="Calibri Light"/>
              </a:rPr>
              <a:t> </a:t>
            </a:r>
            <a:r>
              <a:rPr sz="3200" spc="-20" dirty="0">
                <a:solidFill>
                  <a:srgbClr val="FF0000"/>
                </a:solidFill>
                <a:latin typeface="Calibri Light"/>
                <a:cs typeface="Calibri Light"/>
              </a:rPr>
              <a:t>Острая</a:t>
            </a:r>
            <a:r>
              <a:rPr sz="3200" spc="-10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libri Light"/>
                <a:cs typeface="Calibri Light"/>
              </a:rPr>
              <a:t>реакция</a:t>
            </a:r>
            <a:r>
              <a:rPr sz="3200" spc="-9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libri Light"/>
                <a:cs typeface="Calibri Light"/>
              </a:rPr>
              <a:t>на</a:t>
            </a:r>
            <a:r>
              <a:rPr sz="3200" spc="-8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3200" spc="-20" dirty="0">
                <a:solidFill>
                  <a:srgbClr val="FF0000"/>
                </a:solidFill>
                <a:latin typeface="Calibri Light"/>
                <a:cs typeface="Calibri Light"/>
              </a:rPr>
              <a:t>стресс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705855" y="6311010"/>
            <a:ext cx="402590" cy="103505"/>
          </a:xfrm>
          <a:custGeom>
            <a:avLst/>
            <a:gdLst/>
            <a:ahLst/>
            <a:cxnLst/>
            <a:rect l="l" t="t" r="r" b="b"/>
            <a:pathLst>
              <a:path w="402589" h="103504">
                <a:moveTo>
                  <a:pt x="88646" y="0"/>
                </a:moveTo>
                <a:lnTo>
                  <a:pt x="0" y="51688"/>
                </a:lnTo>
                <a:lnTo>
                  <a:pt x="88646" y="103377"/>
                </a:lnTo>
                <a:lnTo>
                  <a:pt x="92456" y="102362"/>
                </a:lnTo>
                <a:lnTo>
                  <a:pt x="96012" y="96265"/>
                </a:lnTo>
                <a:lnTo>
                  <a:pt x="94996" y="92455"/>
                </a:lnTo>
                <a:lnTo>
                  <a:pt x="35995" y="58038"/>
                </a:lnTo>
                <a:lnTo>
                  <a:pt x="12573" y="58038"/>
                </a:lnTo>
                <a:lnTo>
                  <a:pt x="12573" y="45338"/>
                </a:lnTo>
                <a:lnTo>
                  <a:pt x="35995" y="45338"/>
                </a:lnTo>
                <a:lnTo>
                  <a:pt x="94996" y="10922"/>
                </a:lnTo>
                <a:lnTo>
                  <a:pt x="96012" y="7112"/>
                </a:lnTo>
                <a:lnTo>
                  <a:pt x="92456" y="1015"/>
                </a:lnTo>
                <a:lnTo>
                  <a:pt x="88646" y="0"/>
                </a:lnTo>
                <a:close/>
              </a:path>
              <a:path w="402589" h="103504">
                <a:moveTo>
                  <a:pt x="35995" y="45338"/>
                </a:moveTo>
                <a:lnTo>
                  <a:pt x="12573" y="45338"/>
                </a:lnTo>
                <a:lnTo>
                  <a:pt x="12573" y="58038"/>
                </a:lnTo>
                <a:lnTo>
                  <a:pt x="35995" y="58038"/>
                </a:lnTo>
                <a:lnTo>
                  <a:pt x="34471" y="57150"/>
                </a:lnTo>
                <a:lnTo>
                  <a:pt x="15748" y="57150"/>
                </a:lnTo>
                <a:lnTo>
                  <a:pt x="15748" y="46227"/>
                </a:lnTo>
                <a:lnTo>
                  <a:pt x="34471" y="46227"/>
                </a:lnTo>
                <a:lnTo>
                  <a:pt x="35995" y="45338"/>
                </a:lnTo>
                <a:close/>
              </a:path>
              <a:path w="402589" h="103504">
                <a:moveTo>
                  <a:pt x="402336" y="45338"/>
                </a:moveTo>
                <a:lnTo>
                  <a:pt x="35995" y="45338"/>
                </a:lnTo>
                <a:lnTo>
                  <a:pt x="25109" y="51688"/>
                </a:lnTo>
                <a:lnTo>
                  <a:pt x="35995" y="58038"/>
                </a:lnTo>
                <a:lnTo>
                  <a:pt x="402336" y="58038"/>
                </a:lnTo>
                <a:lnTo>
                  <a:pt x="402336" y="45338"/>
                </a:lnTo>
                <a:close/>
              </a:path>
              <a:path w="402589" h="103504">
                <a:moveTo>
                  <a:pt x="15748" y="46227"/>
                </a:moveTo>
                <a:lnTo>
                  <a:pt x="15748" y="57150"/>
                </a:lnTo>
                <a:lnTo>
                  <a:pt x="25109" y="51688"/>
                </a:lnTo>
                <a:lnTo>
                  <a:pt x="15748" y="46227"/>
                </a:lnTo>
                <a:close/>
              </a:path>
              <a:path w="402589" h="103504">
                <a:moveTo>
                  <a:pt x="25109" y="51688"/>
                </a:moveTo>
                <a:lnTo>
                  <a:pt x="15748" y="57150"/>
                </a:lnTo>
                <a:lnTo>
                  <a:pt x="34471" y="57150"/>
                </a:lnTo>
                <a:lnTo>
                  <a:pt x="25109" y="51688"/>
                </a:lnTo>
                <a:close/>
              </a:path>
              <a:path w="402589" h="103504">
                <a:moveTo>
                  <a:pt x="34471" y="46227"/>
                </a:moveTo>
                <a:lnTo>
                  <a:pt x="15748" y="46227"/>
                </a:lnTo>
                <a:lnTo>
                  <a:pt x="25109" y="51688"/>
                </a:lnTo>
                <a:lnTo>
                  <a:pt x="34471" y="46227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31824" y="217349"/>
            <a:ext cx="2014441" cy="1183349"/>
          </a:xfrm>
          <a:prstGeom prst="rect">
            <a:avLst/>
          </a:prstGeom>
        </p:spPr>
      </p:pic>
      <p:grpSp>
        <p:nvGrpSpPr>
          <p:cNvPr id="21" name="object 21"/>
          <p:cNvGrpSpPr/>
          <p:nvPr/>
        </p:nvGrpSpPr>
        <p:grpSpPr>
          <a:xfrm>
            <a:off x="-3174" y="0"/>
            <a:ext cx="2973705" cy="5303520"/>
            <a:chOff x="-3174" y="0"/>
            <a:chExt cx="2973705" cy="5303520"/>
          </a:xfrm>
        </p:grpSpPr>
        <p:sp>
          <p:nvSpPr>
            <p:cNvPr id="22" name="object 22"/>
            <p:cNvSpPr/>
            <p:nvPr/>
          </p:nvSpPr>
          <p:spPr>
            <a:xfrm>
              <a:off x="0" y="0"/>
              <a:ext cx="2305685" cy="4916805"/>
            </a:xfrm>
            <a:custGeom>
              <a:avLst/>
              <a:gdLst/>
              <a:ahLst/>
              <a:cxnLst/>
              <a:rect l="l" t="t" r="r" b="b"/>
              <a:pathLst>
                <a:path w="2305685" h="4916805">
                  <a:moveTo>
                    <a:pt x="1143972" y="0"/>
                  </a:moveTo>
                  <a:lnTo>
                    <a:pt x="0" y="0"/>
                  </a:lnTo>
                  <a:lnTo>
                    <a:pt x="0" y="4916344"/>
                  </a:lnTo>
                  <a:lnTo>
                    <a:pt x="65673" y="4901832"/>
                  </a:lnTo>
                  <a:lnTo>
                    <a:pt x="111451" y="4890643"/>
                  </a:lnTo>
                  <a:lnTo>
                    <a:pt x="156947" y="4878697"/>
                  </a:lnTo>
                  <a:lnTo>
                    <a:pt x="202154" y="4866002"/>
                  </a:lnTo>
                  <a:lnTo>
                    <a:pt x="247066" y="4852565"/>
                  </a:lnTo>
                  <a:lnTo>
                    <a:pt x="291676" y="4838396"/>
                  </a:lnTo>
                  <a:lnTo>
                    <a:pt x="335978" y="4823501"/>
                  </a:lnTo>
                  <a:lnTo>
                    <a:pt x="379965" y="4807888"/>
                  </a:lnTo>
                  <a:lnTo>
                    <a:pt x="423630" y="4791566"/>
                  </a:lnTo>
                  <a:lnTo>
                    <a:pt x="466968" y="4774543"/>
                  </a:lnTo>
                  <a:lnTo>
                    <a:pt x="509971" y="4756826"/>
                  </a:lnTo>
                  <a:lnTo>
                    <a:pt x="552633" y="4738423"/>
                  </a:lnTo>
                  <a:lnTo>
                    <a:pt x="594948" y="4719343"/>
                  </a:lnTo>
                  <a:lnTo>
                    <a:pt x="636909" y="4699593"/>
                  </a:lnTo>
                  <a:lnTo>
                    <a:pt x="678509" y="4679182"/>
                  </a:lnTo>
                  <a:lnTo>
                    <a:pt x="719742" y="4658116"/>
                  </a:lnTo>
                  <a:lnTo>
                    <a:pt x="760602" y="4636405"/>
                  </a:lnTo>
                  <a:lnTo>
                    <a:pt x="801081" y="4614056"/>
                  </a:lnTo>
                  <a:lnTo>
                    <a:pt x="841174" y="4591077"/>
                  </a:lnTo>
                  <a:lnTo>
                    <a:pt x="880874" y="4567476"/>
                  </a:lnTo>
                  <a:lnTo>
                    <a:pt x="920174" y="4543262"/>
                  </a:lnTo>
                  <a:lnTo>
                    <a:pt x="959068" y="4518441"/>
                  </a:lnTo>
                  <a:lnTo>
                    <a:pt x="997549" y="4493022"/>
                  </a:lnTo>
                  <a:lnTo>
                    <a:pt x="1035611" y="4467012"/>
                  </a:lnTo>
                  <a:lnTo>
                    <a:pt x="1073247" y="4440421"/>
                  </a:lnTo>
                  <a:lnTo>
                    <a:pt x="1110451" y="4413255"/>
                  </a:lnTo>
                  <a:lnTo>
                    <a:pt x="1147216" y="4385523"/>
                  </a:lnTo>
                  <a:lnTo>
                    <a:pt x="1183535" y="4357233"/>
                  </a:lnTo>
                  <a:lnTo>
                    <a:pt x="1219403" y="4328392"/>
                  </a:lnTo>
                  <a:lnTo>
                    <a:pt x="1254812" y="4299009"/>
                  </a:lnTo>
                  <a:lnTo>
                    <a:pt x="1289756" y="4269092"/>
                  </a:lnTo>
                  <a:lnTo>
                    <a:pt x="1324229" y="4238648"/>
                  </a:lnTo>
                  <a:lnTo>
                    <a:pt x="1358224" y="4207685"/>
                  </a:lnTo>
                  <a:lnTo>
                    <a:pt x="1391734" y="4176211"/>
                  </a:lnTo>
                  <a:lnTo>
                    <a:pt x="1424753" y="4144235"/>
                  </a:lnTo>
                  <a:lnTo>
                    <a:pt x="1457275" y="4111765"/>
                  </a:lnTo>
                  <a:lnTo>
                    <a:pt x="1489293" y="4078807"/>
                  </a:lnTo>
                  <a:lnTo>
                    <a:pt x="1520800" y="4045371"/>
                  </a:lnTo>
                  <a:lnTo>
                    <a:pt x="1551789" y="4011463"/>
                  </a:lnTo>
                  <a:lnTo>
                    <a:pt x="1582255" y="3977093"/>
                  </a:lnTo>
                  <a:lnTo>
                    <a:pt x="1612191" y="3942268"/>
                  </a:lnTo>
                  <a:lnTo>
                    <a:pt x="1641590" y="3906996"/>
                  </a:lnTo>
                  <a:lnTo>
                    <a:pt x="1670446" y="3871284"/>
                  </a:lnTo>
                  <a:lnTo>
                    <a:pt x="1698752" y="3835142"/>
                  </a:lnTo>
                  <a:lnTo>
                    <a:pt x="1726502" y="3798577"/>
                  </a:lnTo>
                  <a:lnTo>
                    <a:pt x="1753689" y="3761596"/>
                  </a:lnTo>
                  <a:lnTo>
                    <a:pt x="1780307" y="3724208"/>
                  </a:lnTo>
                  <a:lnTo>
                    <a:pt x="1806348" y="3686420"/>
                  </a:lnTo>
                  <a:lnTo>
                    <a:pt x="1831807" y="3648242"/>
                  </a:lnTo>
                  <a:lnTo>
                    <a:pt x="1856678" y="3609680"/>
                  </a:lnTo>
                  <a:lnTo>
                    <a:pt x="1880953" y="3570742"/>
                  </a:lnTo>
                  <a:lnTo>
                    <a:pt x="1904625" y="3531437"/>
                  </a:lnTo>
                  <a:lnTo>
                    <a:pt x="1927690" y="3491773"/>
                  </a:lnTo>
                  <a:lnTo>
                    <a:pt x="1950139" y="3451756"/>
                  </a:lnTo>
                  <a:lnTo>
                    <a:pt x="1971967" y="3411397"/>
                  </a:lnTo>
                  <a:lnTo>
                    <a:pt x="1993166" y="3370701"/>
                  </a:lnTo>
                  <a:lnTo>
                    <a:pt x="2013731" y="3329678"/>
                  </a:lnTo>
                  <a:lnTo>
                    <a:pt x="2033655" y="3288335"/>
                  </a:lnTo>
                  <a:lnTo>
                    <a:pt x="2052931" y="3246680"/>
                  </a:lnTo>
                  <a:lnTo>
                    <a:pt x="2071553" y="3204721"/>
                  </a:lnTo>
                  <a:lnTo>
                    <a:pt x="2089514" y="3162466"/>
                  </a:lnTo>
                  <a:lnTo>
                    <a:pt x="2106808" y="3119924"/>
                  </a:lnTo>
                  <a:lnTo>
                    <a:pt x="2123428" y="3077101"/>
                  </a:lnTo>
                  <a:lnTo>
                    <a:pt x="2139368" y="3034006"/>
                  </a:lnTo>
                  <a:lnTo>
                    <a:pt x="2154621" y="2990647"/>
                  </a:lnTo>
                  <a:lnTo>
                    <a:pt x="2169180" y="2947032"/>
                  </a:lnTo>
                  <a:lnTo>
                    <a:pt x="2183040" y="2903169"/>
                  </a:lnTo>
                  <a:lnTo>
                    <a:pt x="2196193" y="2859065"/>
                  </a:lnTo>
                  <a:lnTo>
                    <a:pt x="2208633" y="2814729"/>
                  </a:lnTo>
                  <a:lnTo>
                    <a:pt x="2220354" y="2770169"/>
                  </a:lnTo>
                  <a:lnTo>
                    <a:pt x="2231349" y="2725392"/>
                  </a:lnTo>
                  <a:lnTo>
                    <a:pt x="2241611" y="2680407"/>
                  </a:lnTo>
                  <a:lnTo>
                    <a:pt x="2251134" y="2635221"/>
                  </a:lnTo>
                  <a:lnTo>
                    <a:pt x="2259912" y="2589843"/>
                  </a:lnTo>
                  <a:lnTo>
                    <a:pt x="2267938" y="2544280"/>
                  </a:lnTo>
                  <a:lnTo>
                    <a:pt x="2275205" y="2498541"/>
                  </a:lnTo>
                  <a:lnTo>
                    <a:pt x="2281706" y="2452632"/>
                  </a:lnTo>
                  <a:lnTo>
                    <a:pt x="2287436" y="2406563"/>
                  </a:lnTo>
                  <a:lnTo>
                    <a:pt x="2292388" y="2360342"/>
                  </a:lnTo>
                  <a:lnTo>
                    <a:pt x="2296555" y="2313975"/>
                  </a:lnTo>
                  <a:lnTo>
                    <a:pt x="2299931" y="2267471"/>
                  </a:lnTo>
                  <a:lnTo>
                    <a:pt x="2302509" y="2220839"/>
                  </a:lnTo>
                  <a:lnTo>
                    <a:pt x="2304283" y="2174085"/>
                  </a:lnTo>
                  <a:lnTo>
                    <a:pt x="2305246" y="2127219"/>
                  </a:lnTo>
                  <a:lnTo>
                    <a:pt x="2305391" y="2080247"/>
                  </a:lnTo>
                  <a:lnTo>
                    <a:pt x="2304713" y="2033179"/>
                  </a:lnTo>
                  <a:lnTo>
                    <a:pt x="2303204" y="1986021"/>
                  </a:lnTo>
                  <a:lnTo>
                    <a:pt x="2300859" y="1938781"/>
                  </a:lnTo>
                  <a:lnTo>
                    <a:pt x="2297539" y="1889795"/>
                  </a:lnTo>
                  <a:lnTo>
                    <a:pt x="2293335" y="1841139"/>
                  </a:lnTo>
                  <a:lnTo>
                    <a:pt x="2288253" y="1792820"/>
                  </a:lnTo>
                  <a:lnTo>
                    <a:pt x="2282301" y="1744846"/>
                  </a:lnTo>
                  <a:lnTo>
                    <a:pt x="2275488" y="1697224"/>
                  </a:lnTo>
                  <a:lnTo>
                    <a:pt x="2267822" y="1649962"/>
                  </a:lnTo>
                  <a:lnTo>
                    <a:pt x="2259310" y="1603067"/>
                  </a:lnTo>
                  <a:lnTo>
                    <a:pt x="2249961" y="1556546"/>
                  </a:lnTo>
                  <a:lnTo>
                    <a:pt x="2239782" y="1510407"/>
                  </a:lnTo>
                  <a:lnTo>
                    <a:pt x="2228782" y="1464657"/>
                  </a:lnTo>
                  <a:lnTo>
                    <a:pt x="2216968" y="1419303"/>
                  </a:lnTo>
                  <a:lnTo>
                    <a:pt x="2204349" y="1374353"/>
                  </a:lnTo>
                  <a:lnTo>
                    <a:pt x="2190931" y="1329814"/>
                  </a:lnTo>
                  <a:lnTo>
                    <a:pt x="2176725" y="1285694"/>
                  </a:lnTo>
                  <a:lnTo>
                    <a:pt x="2161736" y="1242000"/>
                  </a:lnTo>
                  <a:lnTo>
                    <a:pt x="2145974" y="1198738"/>
                  </a:lnTo>
                  <a:lnTo>
                    <a:pt x="2129446" y="1155918"/>
                  </a:lnTo>
                  <a:lnTo>
                    <a:pt x="2112161" y="1113545"/>
                  </a:lnTo>
                  <a:lnTo>
                    <a:pt x="2094125" y="1071628"/>
                  </a:lnTo>
                  <a:lnTo>
                    <a:pt x="2075348" y="1030173"/>
                  </a:lnTo>
                  <a:lnTo>
                    <a:pt x="2055837" y="989189"/>
                  </a:lnTo>
                  <a:lnTo>
                    <a:pt x="2035600" y="948682"/>
                  </a:lnTo>
                  <a:lnTo>
                    <a:pt x="2014645" y="908660"/>
                  </a:lnTo>
                  <a:lnTo>
                    <a:pt x="1992981" y="869129"/>
                  </a:lnTo>
                  <a:lnTo>
                    <a:pt x="1970614" y="830099"/>
                  </a:lnTo>
                  <a:lnTo>
                    <a:pt x="1947553" y="791575"/>
                  </a:lnTo>
                  <a:lnTo>
                    <a:pt x="1923807" y="753566"/>
                  </a:lnTo>
                  <a:lnTo>
                    <a:pt x="1899382" y="716078"/>
                  </a:lnTo>
                  <a:lnTo>
                    <a:pt x="1874288" y="679119"/>
                  </a:lnTo>
                  <a:lnTo>
                    <a:pt x="1848531" y="642697"/>
                  </a:lnTo>
                  <a:lnTo>
                    <a:pt x="1822120" y="606818"/>
                  </a:lnTo>
                  <a:lnTo>
                    <a:pt x="1795063" y="571490"/>
                  </a:lnTo>
                  <a:lnTo>
                    <a:pt x="1767368" y="536721"/>
                  </a:lnTo>
                  <a:lnTo>
                    <a:pt x="1739043" y="502518"/>
                  </a:lnTo>
                  <a:lnTo>
                    <a:pt x="1710096" y="468888"/>
                  </a:lnTo>
                  <a:lnTo>
                    <a:pt x="1680534" y="435838"/>
                  </a:lnTo>
                  <a:lnTo>
                    <a:pt x="1650367" y="403376"/>
                  </a:lnTo>
                  <a:lnTo>
                    <a:pt x="1619601" y="371510"/>
                  </a:lnTo>
                  <a:lnTo>
                    <a:pt x="1588244" y="340246"/>
                  </a:lnTo>
                  <a:lnTo>
                    <a:pt x="1556306" y="309592"/>
                  </a:lnTo>
                  <a:lnTo>
                    <a:pt x="1523793" y="279556"/>
                  </a:lnTo>
                  <a:lnTo>
                    <a:pt x="1490713" y="250144"/>
                  </a:lnTo>
                  <a:lnTo>
                    <a:pt x="1457076" y="221365"/>
                  </a:lnTo>
                  <a:lnTo>
                    <a:pt x="1422888" y="193225"/>
                  </a:lnTo>
                  <a:lnTo>
                    <a:pt x="1388157" y="165732"/>
                  </a:lnTo>
                  <a:lnTo>
                    <a:pt x="1352892" y="138893"/>
                  </a:lnTo>
                  <a:lnTo>
                    <a:pt x="1317101" y="112715"/>
                  </a:lnTo>
                  <a:lnTo>
                    <a:pt x="1280790" y="87207"/>
                  </a:lnTo>
                  <a:lnTo>
                    <a:pt x="1243970" y="62375"/>
                  </a:lnTo>
                  <a:lnTo>
                    <a:pt x="1206647" y="38226"/>
                  </a:lnTo>
                  <a:lnTo>
                    <a:pt x="1168829" y="14769"/>
                  </a:lnTo>
                  <a:lnTo>
                    <a:pt x="1143972" y="0"/>
                  </a:lnTo>
                  <a:close/>
                </a:path>
              </a:pathLst>
            </a:custGeom>
            <a:solidFill>
              <a:srgbClr val="8BC53D">
                <a:alpha val="3607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0"/>
              <a:ext cx="2305685" cy="4916805"/>
            </a:xfrm>
            <a:custGeom>
              <a:avLst/>
              <a:gdLst/>
              <a:ahLst/>
              <a:cxnLst/>
              <a:rect l="l" t="t" r="r" b="b"/>
              <a:pathLst>
                <a:path w="2305685" h="4916805">
                  <a:moveTo>
                    <a:pt x="0" y="4916344"/>
                  </a:moveTo>
                  <a:lnTo>
                    <a:pt x="65673" y="4901832"/>
                  </a:lnTo>
                  <a:lnTo>
                    <a:pt x="111451" y="4890643"/>
                  </a:lnTo>
                  <a:lnTo>
                    <a:pt x="156947" y="4878697"/>
                  </a:lnTo>
                  <a:lnTo>
                    <a:pt x="202154" y="4866002"/>
                  </a:lnTo>
                  <a:lnTo>
                    <a:pt x="247066" y="4852565"/>
                  </a:lnTo>
                  <a:lnTo>
                    <a:pt x="291676" y="4838396"/>
                  </a:lnTo>
                  <a:lnTo>
                    <a:pt x="335978" y="4823501"/>
                  </a:lnTo>
                  <a:lnTo>
                    <a:pt x="379965" y="4807888"/>
                  </a:lnTo>
                  <a:lnTo>
                    <a:pt x="423630" y="4791566"/>
                  </a:lnTo>
                  <a:lnTo>
                    <a:pt x="466968" y="4774543"/>
                  </a:lnTo>
                  <a:lnTo>
                    <a:pt x="509971" y="4756826"/>
                  </a:lnTo>
                  <a:lnTo>
                    <a:pt x="552633" y="4738423"/>
                  </a:lnTo>
                  <a:lnTo>
                    <a:pt x="594948" y="4719343"/>
                  </a:lnTo>
                  <a:lnTo>
                    <a:pt x="636909" y="4699593"/>
                  </a:lnTo>
                  <a:lnTo>
                    <a:pt x="678509" y="4679182"/>
                  </a:lnTo>
                  <a:lnTo>
                    <a:pt x="719742" y="4658116"/>
                  </a:lnTo>
                  <a:lnTo>
                    <a:pt x="760602" y="4636405"/>
                  </a:lnTo>
                  <a:lnTo>
                    <a:pt x="801081" y="4614056"/>
                  </a:lnTo>
                  <a:lnTo>
                    <a:pt x="841174" y="4591077"/>
                  </a:lnTo>
                  <a:lnTo>
                    <a:pt x="880874" y="4567476"/>
                  </a:lnTo>
                  <a:lnTo>
                    <a:pt x="920174" y="4543262"/>
                  </a:lnTo>
                  <a:lnTo>
                    <a:pt x="959068" y="4518441"/>
                  </a:lnTo>
                  <a:lnTo>
                    <a:pt x="997549" y="4493022"/>
                  </a:lnTo>
                  <a:lnTo>
                    <a:pt x="1035611" y="4467012"/>
                  </a:lnTo>
                  <a:lnTo>
                    <a:pt x="1073247" y="4440421"/>
                  </a:lnTo>
                  <a:lnTo>
                    <a:pt x="1110451" y="4413255"/>
                  </a:lnTo>
                  <a:lnTo>
                    <a:pt x="1147216" y="4385523"/>
                  </a:lnTo>
                  <a:lnTo>
                    <a:pt x="1183535" y="4357233"/>
                  </a:lnTo>
                  <a:lnTo>
                    <a:pt x="1219403" y="4328392"/>
                  </a:lnTo>
                  <a:lnTo>
                    <a:pt x="1254812" y="4299009"/>
                  </a:lnTo>
                  <a:lnTo>
                    <a:pt x="1289756" y="4269092"/>
                  </a:lnTo>
                  <a:lnTo>
                    <a:pt x="1324229" y="4238648"/>
                  </a:lnTo>
                  <a:lnTo>
                    <a:pt x="1358224" y="4207685"/>
                  </a:lnTo>
                  <a:lnTo>
                    <a:pt x="1391734" y="4176211"/>
                  </a:lnTo>
                  <a:lnTo>
                    <a:pt x="1424753" y="4144235"/>
                  </a:lnTo>
                  <a:lnTo>
                    <a:pt x="1457275" y="4111765"/>
                  </a:lnTo>
                  <a:lnTo>
                    <a:pt x="1489293" y="4078807"/>
                  </a:lnTo>
                  <a:lnTo>
                    <a:pt x="1520800" y="4045371"/>
                  </a:lnTo>
                  <a:lnTo>
                    <a:pt x="1551789" y="4011463"/>
                  </a:lnTo>
                  <a:lnTo>
                    <a:pt x="1582255" y="3977093"/>
                  </a:lnTo>
                  <a:lnTo>
                    <a:pt x="1612191" y="3942268"/>
                  </a:lnTo>
                  <a:lnTo>
                    <a:pt x="1641590" y="3906996"/>
                  </a:lnTo>
                  <a:lnTo>
                    <a:pt x="1670446" y="3871284"/>
                  </a:lnTo>
                  <a:lnTo>
                    <a:pt x="1698752" y="3835142"/>
                  </a:lnTo>
                  <a:lnTo>
                    <a:pt x="1726502" y="3798577"/>
                  </a:lnTo>
                  <a:lnTo>
                    <a:pt x="1753689" y="3761596"/>
                  </a:lnTo>
                  <a:lnTo>
                    <a:pt x="1780307" y="3724208"/>
                  </a:lnTo>
                  <a:lnTo>
                    <a:pt x="1806348" y="3686420"/>
                  </a:lnTo>
                  <a:lnTo>
                    <a:pt x="1831807" y="3648242"/>
                  </a:lnTo>
                  <a:lnTo>
                    <a:pt x="1856678" y="3609680"/>
                  </a:lnTo>
                  <a:lnTo>
                    <a:pt x="1880953" y="3570742"/>
                  </a:lnTo>
                  <a:lnTo>
                    <a:pt x="1904625" y="3531437"/>
                  </a:lnTo>
                  <a:lnTo>
                    <a:pt x="1927690" y="3491773"/>
                  </a:lnTo>
                  <a:lnTo>
                    <a:pt x="1950139" y="3451756"/>
                  </a:lnTo>
                  <a:lnTo>
                    <a:pt x="1971967" y="3411397"/>
                  </a:lnTo>
                  <a:lnTo>
                    <a:pt x="1993166" y="3370701"/>
                  </a:lnTo>
                  <a:lnTo>
                    <a:pt x="2013731" y="3329678"/>
                  </a:lnTo>
                  <a:lnTo>
                    <a:pt x="2033655" y="3288335"/>
                  </a:lnTo>
                  <a:lnTo>
                    <a:pt x="2052931" y="3246680"/>
                  </a:lnTo>
                  <a:lnTo>
                    <a:pt x="2071553" y="3204721"/>
                  </a:lnTo>
                  <a:lnTo>
                    <a:pt x="2089514" y="3162466"/>
                  </a:lnTo>
                  <a:lnTo>
                    <a:pt x="2106808" y="3119924"/>
                  </a:lnTo>
                  <a:lnTo>
                    <a:pt x="2123428" y="3077101"/>
                  </a:lnTo>
                  <a:lnTo>
                    <a:pt x="2139368" y="3034006"/>
                  </a:lnTo>
                  <a:lnTo>
                    <a:pt x="2154621" y="2990647"/>
                  </a:lnTo>
                  <a:lnTo>
                    <a:pt x="2169180" y="2947032"/>
                  </a:lnTo>
                  <a:lnTo>
                    <a:pt x="2183040" y="2903169"/>
                  </a:lnTo>
                  <a:lnTo>
                    <a:pt x="2196193" y="2859065"/>
                  </a:lnTo>
                  <a:lnTo>
                    <a:pt x="2208633" y="2814729"/>
                  </a:lnTo>
                  <a:lnTo>
                    <a:pt x="2220354" y="2770169"/>
                  </a:lnTo>
                  <a:lnTo>
                    <a:pt x="2231349" y="2725392"/>
                  </a:lnTo>
                  <a:lnTo>
                    <a:pt x="2241611" y="2680407"/>
                  </a:lnTo>
                  <a:lnTo>
                    <a:pt x="2251134" y="2635221"/>
                  </a:lnTo>
                  <a:lnTo>
                    <a:pt x="2259912" y="2589843"/>
                  </a:lnTo>
                  <a:lnTo>
                    <a:pt x="2267938" y="2544280"/>
                  </a:lnTo>
                  <a:lnTo>
                    <a:pt x="2275205" y="2498541"/>
                  </a:lnTo>
                  <a:lnTo>
                    <a:pt x="2281706" y="2452632"/>
                  </a:lnTo>
                  <a:lnTo>
                    <a:pt x="2287436" y="2406563"/>
                  </a:lnTo>
                  <a:lnTo>
                    <a:pt x="2292388" y="2360342"/>
                  </a:lnTo>
                  <a:lnTo>
                    <a:pt x="2296555" y="2313975"/>
                  </a:lnTo>
                  <a:lnTo>
                    <a:pt x="2299931" y="2267471"/>
                  </a:lnTo>
                  <a:lnTo>
                    <a:pt x="2302509" y="2220839"/>
                  </a:lnTo>
                  <a:lnTo>
                    <a:pt x="2304283" y="2174085"/>
                  </a:lnTo>
                  <a:lnTo>
                    <a:pt x="2305246" y="2127219"/>
                  </a:lnTo>
                  <a:lnTo>
                    <a:pt x="2305391" y="2080247"/>
                  </a:lnTo>
                  <a:lnTo>
                    <a:pt x="2304713" y="2033179"/>
                  </a:lnTo>
                  <a:lnTo>
                    <a:pt x="2303204" y="1986021"/>
                  </a:lnTo>
                  <a:lnTo>
                    <a:pt x="2300858" y="1938781"/>
                  </a:lnTo>
                  <a:lnTo>
                    <a:pt x="2297539" y="1889795"/>
                  </a:lnTo>
                  <a:lnTo>
                    <a:pt x="2293335" y="1841139"/>
                  </a:lnTo>
                  <a:lnTo>
                    <a:pt x="2288253" y="1792820"/>
                  </a:lnTo>
                  <a:lnTo>
                    <a:pt x="2282301" y="1744846"/>
                  </a:lnTo>
                  <a:lnTo>
                    <a:pt x="2275488" y="1697224"/>
                  </a:lnTo>
                  <a:lnTo>
                    <a:pt x="2267822" y="1649962"/>
                  </a:lnTo>
                  <a:lnTo>
                    <a:pt x="2259310" y="1603067"/>
                  </a:lnTo>
                  <a:lnTo>
                    <a:pt x="2249961" y="1556546"/>
                  </a:lnTo>
                  <a:lnTo>
                    <a:pt x="2239782" y="1510407"/>
                  </a:lnTo>
                  <a:lnTo>
                    <a:pt x="2228782" y="1464657"/>
                  </a:lnTo>
                  <a:lnTo>
                    <a:pt x="2216968" y="1419303"/>
                  </a:lnTo>
                  <a:lnTo>
                    <a:pt x="2204349" y="1374353"/>
                  </a:lnTo>
                  <a:lnTo>
                    <a:pt x="2190931" y="1329814"/>
                  </a:lnTo>
                  <a:lnTo>
                    <a:pt x="2176725" y="1285694"/>
                  </a:lnTo>
                  <a:lnTo>
                    <a:pt x="2161736" y="1242000"/>
                  </a:lnTo>
                  <a:lnTo>
                    <a:pt x="2145974" y="1198738"/>
                  </a:lnTo>
                  <a:lnTo>
                    <a:pt x="2129446" y="1155918"/>
                  </a:lnTo>
                  <a:lnTo>
                    <a:pt x="2112161" y="1113545"/>
                  </a:lnTo>
                  <a:lnTo>
                    <a:pt x="2094125" y="1071628"/>
                  </a:lnTo>
                  <a:lnTo>
                    <a:pt x="2075348" y="1030173"/>
                  </a:lnTo>
                  <a:lnTo>
                    <a:pt x="2055837" y="989189"/>
                  </a:lnTo>
                  <a:lnTo>
                    <a:pt x="2035600" y="948682"/>
                  </a:lnTo>
                  <a:lnTo>
                    <a:pt x="2014645" y="908660"/>
                  </a:lnTo>
                  <a:lnTo>
                    <a:pt x="1992981" y="869129"/>
                  </a:lnTo>
                  <a:lnTo>
                    <a:pt x="1970614" y="830099"/>
                  </a:lnTo>
                  <a:lnTo>
                    <a:pt x="1947553" y="791575"/>
                  </a:lnTo>
                  <a:lnTo>
                    <a:pt x="1923807" y="753566"/>
                  </a:lnTo>
                  <a:lnTo>
                    <a:pt x="1899382" y="716078"/>
                  </a:lnTo>
                  <a:lnTo>
                    <a:pt x="1874288" y="679119"/>
                  </a:lnTo>
                  <a:lnTo>
                    <a:pt x="1848531" y="642697"/>
                  </a:lnTo>
                  <a:lnTo>
                    <a:pt x="1822120" y="606818"/>
                  </a:lnTo>
                  <a:lnTo>
                    <a:pt x="1795063" y="571490"/>
                  </a:lnTo>
                  <a:lnTo>
                    <a:pt x="1767368" y="536721"/>
                  </a:lnTo>
                  <a:lnTo>
                    <a:pt x="1739043" y="502518"/>
                  </a:lnTo>
                  <a:lnTo>
                    <a:pt x="1710096" y="468888"/>
                  </a:lnTo>
                  <a:lnTo>
                    <a:pt x="1680534" y="435838"/>
                  </a:lnTo>
                  <a:lnTo>
                    <a:pt x="1650367" y="403376"/>
                  </a:lnTo>
                  <a:lnTo>
                    <a:pt x="1619601" y="371510"/>
                  </a:lnTo>
                  <a:lnTo>
                    <a:pt x="1588244" y="340246"/>
                  </a:lnTo>
                  <a:lnTo>
                    <a:pt x="1556306" y="309592"/>
                  </a:lnTo>
                  <a:lnTo>
                    <a:pt x="1523793" y="279556"/>
                  </a:lnTo>
                  <a:lnTo>
                    <a:pt x="1490713" y="250144"/>
                  </a:lnTo>
                  <a:lnTo>
                    <a:pt x="1457076" y="221365"/>
                  </a:lnTo>
                  <a:lnTo>
                    <a:pt x="1422888" y="193225"/>
                  </a:lnTo>
                  <a:lnTo>
                    <a:pt x="1388157" y="165732"/>
                  </a:lnTo>
                  <a:lnTo>
                    <a:pt x="1352892" y="138893"/>
                  </a:lnTo>
                  <a:lnTo>
                    <a:pt x="1317100" y="112715"/>
                  </a:lnTo>
                  <a:lnTo>
                    <a:pt x="1280790" y="87207"/>
                  </a:lnTo>
                  <a:lnTo>
                    <a:pt x="1243970" y="62375"/>
                  </a:lnTo>
                  <a:lnTo>
                    <a:pt x="1206647" y="38226"/>
                  </a:lnTo>
                  <a:lnTo>
                    <a:pt x="1168829" y="14769"/>
                  </a:lnTo>
                  <a:lnTo>
                    <a:pt x="1143972" y="0"/>
                  </a:lnTo>
                </a:path>
              </a:pathLst>
            </a:custGeom>
            <a:ln w="6349">
              <a:solidFill>
                <a:srgbClr val="ADD2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8427" y="0"/>
              <a:ext cx="2795905" cy="5290820"/>
            </a:xfrm>
            <a:custGeom>
              <a:avLst/>
              <a:gdLst/>
              <a:ahLst/>
              <a:cxnLst/>
              <a:rect l="l" t="t" r="r" b="b"/>
              <a:pathLst>
                <a:path w="2795905" h="5290820">
                  <a:moveTo>
                    <a:pt x="0" y="5290312"/>
                  </a:moveTo>
                  <a:lnTo>
                    <a:pt x="47572" y="5284358"/>
                  </a:lnTo>
                  <a:lnTo>
                    <a:pt x="94921" y="5277679"/>
                  </a:lnTo>
                  <a:lnTo>
                    <a:pt x="142039" y="5270281"/>
                  </a:lnTo>
                  <a:lnTo>
                    <a:pt x="188922" y="5262171"/>
                  </a:lnTo>
                  <a:lnTo>
                    <a:pt x="235565" y="5253354"/>
                  </a:lnTo>
                  <a:lnTo>
                    <a:pt x="281963" y="5243837"/>
                  </a:lnTo>
                  <a:lnTo>
                    <a:pt x="328109" y="5233627"/>
                  </a:lnTo>
                  <a:lnTo>
                    <a:pt x="374000" y="5222728"/>
                  </a:lnTo>
                  <a:lnTo>
                    <a:pt x="419628" y="5211149"/>
                  </a:lnTo>
                  <a:lnTo>
                    <a:pt x="464991" y="5198894"/>
                  </a:lnTo>
                  <a:lnTo>
                    <a:pt x="510081" y="5185971"/>
                  </a:lnTo>
                  <a:lnTo>
                    <a:pt x="554894" y="5172385"/>
                  </a:lnTo>
                  <a:lnTo>
                    <a:pt x="599425" y="5158143"/>
                  </a:lnTo>
                  <a:lnTo>
                    <a:pt x="643668" y="5143250"/>
                  </a:lnTo>
                  <a:lnTo>
                    <a:pt x="687618" y="5127714"/>
                  </a:lnTo>
                  <a:lnTo>
                    <a:pt x="731270" y="5111540"/>
                  </a:lnTo>
                  <a:lnTo>
                    <a:pt x="774619" y="5094735"/>
                  </a:lnTo>
                  <a:lnTo>
                    <a:pt x="817659" y="5077305"/>
                  </a:lnTo>
                  <a:lnTo>
                    <a:pt x="860385" y="5059256"/>
                  </a:lnTo>
                  <a:lnTo>
                    <a:pt x="902791" y="5040594"/>
                  </a:lnTo>
                  <a:lnTo>
                    <a:pt x="944873" y="5021327"/>
                  </a:lnTo>
                  <a:lnTo>
                    <a:pt x="986626" y="5001459"/>
                  </a:lnTo>
                  <a:lnTo>
                    <a:pt x="1028043" y="4980997"/>
                  </a:lnTo>
                  <a:lnTo>
                    <a:pt x="1069120" y="4959947"/>
                  </a:lnTo>
                  <a:lnTo>
                    <a:pt x="1109852" y="4938317"/>
                  </a:lnTo>
                  <a:lnTo>
                    <a:pt x="1150233" y="4916111"/>
                  </a:lnTo>
                  <a:lnTo>
                    <a:pt x="1190258" y="4893336"/>
                  </a:lnTo>
                  <a:lnTo>
                    <a:pt x="1229922" y="4869999"/>
                  </a:lnTo>
                  <a:lnTo>
                    <a:pt x="1269219" y="4846106"/>
                  </a:lnTo>
                  <a:lnTo>
                    <a:pt x="1308144" y="4821662"/>
                  </a:lnTo>
                  <a:lnTo>
                    <a:pt x="1346692" y="4796675"/>
                  </a:lnTo>
                  <a:lnTo>
                    <a:pt x="1384858" y="4771150"/>
                  </a:lnTo>
                  <a:lnTo>
                    <a:pt x="1422637" y="4745093"/>
                  </a:lnTo>
                  <a:lnTo>
                    <a:pt x="1460022" y="4718512"/>
                  </a:lnTo>
                  <a:lnTo>
                    <a:pt x="1497010" y="4691412"/>
                  </a:lnTo>
                  <a:lnTo>
                    <a:pt x="1533594" y="4663799"/>
                  </a:lnTo>
                  <a:lnTo>
                    <a:pt x="1569770" y="4635680"/>
                  </a:lnTo>
                  <a:lnTo>
                    <a:pt x="1605532" y="4607061"/>
                  </a:lnTo>
                  <a:lnTo>
                    <a:pt x="1640874" y="4577948"/>
                  </a:lnTo>
                  <a:lnTo>
                    <a:pt x="1675793" y="4548347"/>
                  </a:lnTo>
                  <a:lnTo>
                    <a:pt x="1710282" y="4518265"/>
                  </a:lnTo>
                  <a:lnTo>
                    <a:pt x="1744335" y="4487708"/>
                  </a:lnTo>
                  <a:lnTo>
                    <a:pt x="1777949" y="4456683"/>
                  </a:lnTo>
                  <a:lnTo>
                    <a:pt x="1811118" y="4425194"/>
                  </a:lnTo>
                  <a:lnTo>
                    <a:pt x="1843835" y="4393250"/>
                  </a:lnTo>
                  <a:lnTo>
                    <a:pt x="1876097" y="4360855"/>
                  </a:lnTo>
                  <a:lnTo>
                    <a:pt x="1907898" y="4328016"/>
                  </a:lnTo>
                  <a:lnTo>
                    <a:pt x="1939232" y="4294740"/>
                  </a:lnTo>
                  <a:lnTo>
                    <a:pt x="1970095" y="4261033"/>
                  </a:lnTo>
                  <a:lnTo>
                    <a:pt x="2000481" y="4226900"/>
                  </a:lnTo>
                  <a:lnTo>
                    <a:pt x="2030384" y="4192349"/>
                  </a:lnTo>
                  <a:lnTo>
                    <a:pt x="2059800" y="4157385"/>
                  </a:lnTo>
                  <a:lnTo>
                    <a:pt x="2088724" y="4122015"/>
                  </a:lnTo>
                  <a:lnTo>
                    <a:pt x="2117149" y="4086245"/>
                  </a:lnTo>
                  <a:lnTo>
                    <a:pt x="2145072" y="4050080"/>
                  </a:lnTo>
                  <a:lnTo>
                    <a:pt x="2172485" y="4013529"/>
                  </a:lnTo>
                  <a:lnTo>
                    <a:pt x="2199385" y="3976596"/>
                  </a:lnTo>
                  <a:lnTo>
                    <a:pt x="2225767" y="3939288"/>
                  </a:lnTo>
                  <a:lnTo>
                    <a:pt x="2251624" y="3901611"/>
                  </a:lnTo>
                  <a:lnTo>
                    <a:pt x="2276951" y="3863571"/>
                  </a:lnTo>
                  <a:lnTo>
                    <a:pt x="2301744" y="3825176"/>
                  </a:lnTo>
                  <a:lnTo>
                    <a:pt x="2325996" y="3786430"/>
                  </a:lnTo>
                  <a:lnTo>
                    <a:pt x="2349704" y="3747340"/>
                  </a:lnTo>
                  <a:lnTo>
                    <a:pt x="2372861" y="3707913"/>
                  </a:lnTo>
                  <a:lnTo>
                    <a:pt x="2395462" y="3668155"/>
                  </a:lnTo>
                  <a:lnTo>
                    <a:pt x="2417502" y="3628071"/>
                  </a:lnTo>
                  <a:lnTo>
                    <a:pt x="2438976" y="3587669"/>
                  </a:lnTo>
                  <a:lnTo>
                    <a:pt x="2459878" y="3546954"/>
                  </a:lnTo>
                  <a:lnTo>
                    <a:pt x="2480204" y="3505932"/>
                  </a:lnTo>
                  <a:lnTo>
                    <a:pt x="2499947" y="3464611"/>
                  </a:lnTo>
                  <a:lnTo>
                    <a:pt x="2519103" y="3422996"/>
                  </a:lnTo>
                  <a:lnTo>
                    <a:pt x="2537667" y="3381093"/>
                  </a:lnTo>
                  <a:lnTo>
                    <a:pt x="2555633" y="3338909"/>
                  </a:lnTo>
                  <a:lnTo>
                    <a:pt x="2572995" y="3296450"/>
                  </a:lnTo>
                  <a:lnTo>
                    <a:pt x="2589750" y="3253722"/>
                  </a:lnTo>
                  <a:lnTo>
                    <a:pt x="2605890" y="3210732"/>
                  </a:lnTo>
                  <a:lnTo>
                    <a:pt x="2621412" y="3167485"/>
                  </a:lnTo>
                  <a:lnTo>
                    <a:pt x="2636310" y="3123988"/>
                  </a:lnTo>
                  <a:lnTo>
                    <a:pt x="2650579" y="3080248"/>
                  </a:lnTo>
                  <a:lnTo>
                    <a:pt x="2664212" y="3036269"/>
                  </a:lnTo>
                  <a:lnTo>
                    <a:pt x="2677206" y="2992060"/>
                  </a:lnTo>
                  <a:lnTo>
                    <a:pt x="2689555" y="2947625"/>
                  </a:lnTo>
                  <a:lnTo>
                    <a:pt x="2701254" y="2902972"/>
                  </a:lnTo>
                  <a:lnTo>
                    <a:pt x="2712296" y="2858106"/>
                  </a:lnTo>
                  <a:lnTo>
                    <a:pt x="2722678" y="2813034"/>
                  </a:lnTo>
                  <a:lnTo>
                    <a:pt x="2732394" y="2767761"/>
                  </a:lnTo>
                  <a:lnTo>
                    <a:pt x="2741438" y="2722295"/>
                  </a:lnTo>
                  <a:lnTo>
                    <a:pt x="2749806" y="2676642"/>
                  </a:lnTo>
                  <a:lnTo>
                    <a:pt x="2757492" y="2630807"/>
                  </a:lnTo>
                  <a:lnTo>
                    <a:pt x="2764490" y="2584797"/>
                  </a:lnTo>
                  <a:lnTo>
                    <a:pt x="2770796" y="2538618"/>
                  </a:lnTo>
                  <a:lnTo>
                    <a:pt x="2776405" y="2492276"/>
                  </a:lnTo>
                  <a:lnTo>
                    <a:pt x="2781310" y="2445779"/>
                  </a:lnTo>
                  <a:lnTo>
                    <a:pt x="2785507" y="2399131"/>
                  </a:lnTo>
                  <a:lnTo>
                    <a:pt x="2788991" y="2352339"/>
                  </a:lnTo>
                  <a:lnTo>
                    <a:pt x="2791756" y="2305410"/>
                  </a:lnTo>
                  <a:lnTo>
                    <a:pt x="2793797" y="2258350"/>
                  </a:lnTo>
                  <a:lnTo>
                    <a:pt x="2795109" y="2211164"/>
                  </a:lnTo>
                  <a:lnTo>
                    <a:pt x="2795686" y="2163860"/>
                  </a:lnTo>
                  <a:lnTo>
                    <a:pt x="2795524" y="2116443"/>
                  </a:lnTo>
                  <a:lnTo>
                    <a:pt x="2794616" y="2068920"/>
                  </a:lnTo>
                  <a:lnTo>
                    <a:pt x="2792958" y="2021297"/>
                  </a:lnTo>
                  <a:lnTo>
                    <a:pt x="2790545" y="1973579"/>
                  </a:lnTo>
                  <a:lnTo>
                    <a:pt x="2787249" y="1924221"/>
                  </a:lnTo>
                  <a:lnTo>
                    <a:pt x="2783158" y="1875135"/>
                  </a:lnTo>
                  <a:lnTo>
                    <a:pt x="2778280" y="1826328"/>
                  </a:lnTo>
                  <a:lnTo>
                    <a:pt x="2772621" y="1777804"/>
                  </a:lnTo>
                  <a:lnTo>
                    <a:pt x="2766187" y="1729571"/>
                  </a:lnTo>
                  <a:lnTo>
                    <a:pt x="2758984" y="1681635"/>
                  </a:lnTo>
                  <a:lnTo>
                    <a:pt x="2751019" y="1634001"/>
                  </a:lnTo>
                  <a:lnTo>
                    <a:pt x="2742298" y="1586676"/>
                  </a:lnTo>
                  <a:lnTo>
                    <a:pt x="2732827" y="1539665"/>
                  </a:lnTo>
                  <a:lnTo>
                    <a:pt x="2722614" y="1492975"/>
                  </a:lnTo>
                  <a:lnTo>
                    <a:pt x="2711664" y="1446611"/>
                  </a:lnTo>
                  <a:lnTo>
                    <a:pt x="2699983" y="1400580"/>
                  </a:lnTo>
                  <a:lnTo>
                    <a:pt x="2687578" y="1354888"/>
                  </a:lnTo>
                  <a:lnTo>
                    <a:pt x="2674456" y="1309541"/>
                  </a:lnTo>
                  <a:lnTo>
                    <a:pt x="2660622" y="1264544"/>
                  </a:lnTo>
                  <a:lnTo>
                    <a:pt x="2646084" y="1219905"/>
                  </a:lnTo>
                  <a:lnTo>
                    <a:pt x="2630847" y="1175628"/>
                  </a:lnTo>
                  <a:lnTo>
                    <a:pt x="2614917" y="1131721"/>
                  </a:lnTo>
                  <a:lnTo>
                    <a:pt x="2598302" y="1088189"/>
                  </a:lnTo>
                  <a:lnTo>
                    <a:pt x="2581007" y="1045037"/>
                  </a:lnTo>
                  <a:lnTo>
                    <a:pt x="2563039" y="1002273"/>
                  </a:lnTo>
                  <a:lnTo>
                    <a:pt x="2544404" y="959902"/>
                  </a:lnTo>
                  <a:lnTo>
                    <a:pt x="2525109" y="917930"/>
                  </a:lnTo>
                  <a:lnTo>
                    <a:pt x="2505160" y="876364"/>
                  </a:lnTo>
                  <a:lnTo>
                    <a:pt x="2484563" y="835209"/>
                  </a:lnTo>
                  <a:lnTo>
                    <a:pt x="2463325" y="794471"/>
                  </a:lnTo>
                  <a:lnTo>
                    <a:pt x="2441452" y="754156"/>
                  </a:lnTo>
                  <a:lnTo>
                    <a:pt x="2418950" y="714272"/>
                  </a:lnTo>
                  <a:lnTo>
                    <a:pt x="2395826" y="674822"/>
                  </a:lnTo>
                  <a:lnTo>
                    <a:pt x="2372086" y="635814"/>
                  </a:lnTo>
                  <a:lnTo>
                    <a:pt x="2347736" y="597254"/>
                  </a:lnTo>
                  <a:lnTo>
                    <a:pt x="2322784" y="559148"/>
                  </a:lnTo>
                  <a:lnTo>
                    <a:pt x="2297234" y="521501"/>
                  </a:lnTo>
                  <a:lnTo>
                    <a:pt x="2271094" y="484320"/>
                  </a:lnTo>
                  <a:lnTo>
                    <a:pt x="2244370" y="447611"/>
                  </a:lnTo>
                  <a:lnTo>
                    <a:pt x="2217069" y="411379"/>
                  </a:lnTo>
                  <a:lnTo>
                    <a:pt x="2189195" y="375632"/>
                  </a:lnTo>
                  <a:lnTo>
                    <a:pt x="2160757" y="340374"/>
                  </a:lnTo>
                  <a:lnTo>
                    <a:pt x="2131761" y="305613"/>
                  </a:lnTo>
                  <a:lnTo>
                    <a:pt x="2102212" y="271353"/>
                  </a:lnTo>
                  <a:lnTo>
                    <a:pt x="2072117" y="237602"/>
                  </a:lnTo>
                  <a:lnTo>
                    <a:pt x="2041482" y="204364"/>
                  </a:lnTo>
                  <a:lnTo>
                    <a:pt x="2010314" y="171647"/>
                  </a:lnTo>
                  <a:lnTo>
                    <a:pt x="1978620" y="139456"/>
                  </a:lnTo>
                  <a:lnTo>
                    <a:pt x="1946405" y="107798"/>
                  </a:lnTo>
                  <a:lnTo>
                    <a:pt x="1913676" y="76677"/>
                  </a:lnTo>
                  <a:lnTo>
                    <a:pt x="1880439" y="46101"/>
                  </a:lnTo>
                  <a:lnTo>
                    <a:pt x="1846701" y="16076"/>
                  </a:lnTo>
                  <a:lnTo>
                    <a:pt x="1828026" y="0"/>
                  </a:lnTo>
                </a:path>
                <a:path w="2795905" h="5290820">
                  <a:moveTo>
                    <a:pt x="10576" y="0"/>
                  </a:moveTo>
                  <a:lnTo>
                    <a:pt x="0" y="5290312"/>
                  </a:lnTo>
                </a:path>
              </a:pathLst>
            </a:custGeom>
            <a:ln w="12700">
              <a:solidFill>
                <a:srgbClr val="006CB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46546" y="5615381"/>
            <a:ext cx="1100010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5" dirty="0">
                <a:solidFill>
                  <a:srgbClr val="4471C4"/>
                </a:solidFill>
              </a:rPr>
              <a:t>Как</a:t>
            </a:r>
            <a:r>
              <a:rPr sz="4800" spc="-40" dirty="0">
                <a:solidFill>
                  <a:srgbClr val="4471C4"/>
                </a:solidFill>
              </a:rPr>
              <a:t> </a:t>
            </a:r>
            <a:r>
              <a:rPr sz="4800" spc="-20" dirty="0">
                <a:solidFill>
                  <a:srgbClr val="4471C4"/>
                </a:solidFill>
              </a:rPr>
              <a:t>организовать</a:t>
            </a:r>
            <a:r>
              <a:rPr sz="4800" spc="-30" dirty="0">
                <a:solidFill>
                  <a:srgbClr val="4471C4"/>
                </a:solidFill>
              </a:rPr>
              <a:t> </a:t>
            </a:r>
            <a:r>
              <a:rPr sz="4800" spc="-15" dirty="0">
                <a:solidFill>
                  <a:srgbClr val="4471C4"/>
                </a:solidFill>
              </a:rPr>
              <a:t>экстренную</a:t>
            </a:r>
            <a:endParaRPr sz="4800"/>
          </a:p>
          <a:p>
            <a:pPr marL="12700" marR="5080">
              <a:lnSpc>
                <a:spcPct val="100000"/>
              </a:lnSpc>
            </a:pPr>
            <a:r>
              <a:rPr sz="4800" spc="-5" dirty="0">
                <a:solidFill>
                  <a:srgbClr val="4471C4"/>
                </a:solidFill>
              </a:rPr>
              <a:t>допсихологическую </a:t>
            </a:r>
            <a:r>
              <a:rPr sz="4800" dirty="0">
                <a:solidFill>
                  <a:srgbClr val="4471C4"/>
                </a:solidFill>
              </a:rPr>
              <a:t>помощь </a:t>
            </a:r>
            <a:r>
              <a:rPr sz="4800" spc="-15" dirty="0">
                <a:solidFill>
                  <a:srgbClr val="4471C4"/>
                </a:solidFill>
              </a:rPr>
              <a:t>сразу </a:t>
            </a:r>
            <a:r>
              <a:rPr sz="4800" dirty="0">
                <a:solidFill>
                  <a:srgbClr val="4471C4"/>
                </a:solidFill>
              </a:rPr>
              <a:t>после </a:t>
            </a:r>
            <a:r>
              <a:rPr sz="4800" spc="-1300" dirty="0">
                <a:solidFill>
                  <a:srgbClr val="4471C4"/>
                </a:solidFill>
              </a:rPr>
              <a:t> </a:t>
            </a:r>
            <a:r>
              <a:rPr sz="4800" spc="-25" dirty="0">
                <a:solidFill>
                  <a:srgbClr val="4471C4"/>
                </a:solidFill>
              </a:rPr>
              <a:t>травматического</a:t>
            </a:r>
            <a:r>
              <a:rPr sz="4800" spc="-40" dirty="0">
                <a:solidFill>
                  <a:srgbClr val="4471C4"/>
                </a:solidFill>
              </a:rPr>
              <a:t> </a:t>
            </a:r>
            <a:r>
              <a:rPr sz="4800" dirty="0">
                <a:solidFill>
                  <a:srgbClr val="4471C4"/>
                </a:solidFill>
              </a:rPr>
              <a:t>события?</a:t>
            </a:r>
            <a:endParaRPr sz="4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23248" y="198815"/>
            <a:ext cx="1914889" cy="106034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5011" y="0"/>
            <a:ext cx="5474589" cy="644893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444344" y="195186"/>
            <a:ext cx="1575040" cy="12088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4902" y="362152"/>
            <a:ext cx="537591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5" dirty="0">
                <a:solidFill>
                  <a:srgbClr val="538235"/>
                </a:solidFill>
              </a:rPr>
              <a:t>НУЛЕВОЙ</a:t>
            </a:r>
            <a:r>
              <a:rPr sz="6000" spc="-85" dirty="0">
                <a:solidFill>
                  <a:srgbClr val="538235"/>
                </a:solidFill>
              </a:rPr>
              <a:t> </a:t>
            </a:r>
            <a:r>
              <a:rPr sz="6000" spc="-105" dirty="0">
                <a:solidFill>
                  <a:srgbClr val="538235"/>
                </a:solidFill>
              </a:rPr>
              <a:t>ЭТАП</a:t>
            </a:r>
            <a:endParaRPr sz="6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69744" y="187028"/>
            <a:ext cx="1731277" cy="101826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095370" y="1543151"/>
            <a:ext cx="12097385" cy="1123950"/>
          </a:xfrm>
          <a:prstGeom prst="rect">
            <a:avLst/>
          </a:prstGeom>
          <a:solidFill>
            <a:srgbClr val="E1EFD9"/>
          </a:solidFill>
          <a:ln w="6350">
            <a:solidFill>
              <a:srgbClr val="4471C4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1780539" marR="356870" indent="-1419225">
              <a:lnSpc>
                <a:spcPct val="100000"/>
              </a:lnSpc>
              <a:spcBef>
                <a:spcPts val="340"/>
              </a:spcBef>
            </a:pPr>
            <a:r>
              <a:rPr sz="3200" spc="-5" dirty="0">
                <a:latin typeface="Calibri Light"/>
                <a:cs typeface="Calibri Light"/>
              </a:rPr>
              <a:t>Получение</a:t>
            </a:r>
            <a:r>
              <a:rPr sz="3200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первичной</a:t>
            </a:r>
            <a:r>
              <a:rPr sz="3200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информации</a:t>
            </a:r>
            <a:r>
              <a:rPr sz="3200" spc="15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об</a:t>
            </a:r>
            <a:r>
              <a:rPr sz="3200" spc="20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эмоциональном состоянии </a:t>
            </a:r>
            <a:r>
              <a:rPr sz="3200" spc="-710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пострадавшего</a:t>
            </a:r>
            <a:r>
              <a:rPr sz="3200" spc="-10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и</a:t>
            </a:r>
            <a:r>
              <a:rPr sz="3200" spc="-5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о</a:t>
            </a:r>
            <a:r>
              <a:rPr sz="3200" spc="-5" dirty="0">
                <a:latin typeface="Calibri Light"/>
                <a:cs typeface="Calibri Light"/>
              </a:rPr>
              <a:t> </a:t>
            </a:r>
            <a:r>
              <a:rPr sz="3200" dirty="0">
                <a:latin typeface="Calibri Light"/>
                <a:cs typeface="Calibri Light"/>
              </a:rPr>
              <a:t>своем</a:t>
            </a:r>
            <a:r>
              <a:rPr sz="3200" spc="-10" dirty="0">
                <a:latin typeface="Calibri Light"/>
                <a:cs typeface="Calibri Light"/>
              </a:rPr>
              <a:t> </a:t>
            </a:r>
            <a:r>
              <a:rPr sz="3200" spc="-5" dirty="0">
                <a:latin typeface="Calibri Light"/>
                <a:cs typeface="Calibri Light"/>
              </a:rPr>
              <a:t>собственном состоянии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9201" y="6799719"/>
            <a:ext cx="17320260" cy="3093085"/>
          </a:xfrm>
          <a:prstGeom prst="rect">
            <a:avLst/>
          </a:prstGeom>
          <a:solidFill>
            <a:srgbClr val="E1EFD9"/>
          </a:solidFill>
          <a:ln w="6350">
            <a:solidFill>
              <a:srgbClr val="4471C4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3980" algn="ctr">
              <a:lnSpc>
                <a:spcPct val="100000"/>
              </a:lnSpc>
              <a:spcBef>
                <a:spcPts val="345"/>
              </a:spcBef>
            </a:pPr>
            <a:r>
              <a:rPr sz="3200" i="1" spc="-5" dirty="0">
                <a:latin typeface="Calibri Light"/>
                <a:cs typeface="Calibri Light"/>
              </a:rPr>
              <a:t>«Я</a:t>
            </a:r>
            <a:r>
              <a:rPr sz="3200" i="1" dirty="0">
                <a:latin typeface="Calibri Light"/>
                <a:cs typeface="Calibri Light"/>
              </a:rPr>
              <a:t> понимаю,</a:t>
            </a:r>
            <a:r>
              <a:rPr sz="3200" i="1" spc="-5" dirty="0">
                <a:latin typeface="Calibri Light"/>
                <a:cs typeface="Calibri Light"/>
              </a:rPr>
              <a:t> </a:t>
            </a:r>
            <a:r>
              <a:rPr sz="3200" i="1" dirty="0">
                <a:latin typeface="Calibri Light"/>
                <a:cs typeface="Calibri Light"/>
              </a:rPr>
              <a:t>что </a:t>
            </a:r>
            <a:r>
              <a:rPr sz="3200" i="1" spc="5" dirty="0">
                <a:latin typeface="Calibri Light"/>
                <a:cs typeface="Calibri Light"/>
              </a:rPr>
              <a:t>со</a:t>
            </a:r>
            <a:r>
              <a:rPr sz="3200" i="1" spc="-5" dirty="0">
                <a:latin typeface="Calibri Light"/>
                <a:cs typeface="Calibri Light"/>
              </a:rPr>
              <a:t> </a:t>
            </a:r>
            <a:r>
              <a:rPr sz="3200" i="1" dirty="0">
                <a:latin typeface="Calibri Light"/>
                <a:cs typeface="Calibri Light"/>
              </a:rPr>
              <a:t>мной</a:t>
            </a:r>
            <a:r>
              <a:rPr sz="3200" i="1" spc="5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происходит»</a:t>
            </a:r>
            <a:r>
              <a:rPr sz="3200" i="1" dirty="0">
                <a:latin typeface="Calibri Light"/>
                <a:cs typeface="Calibri Light"/>
              </a:rPr>
              <a:t> </a:t>
            </a:r>
            <a:endParaRPr sz="3200">
              <a:latin typeface="Calibri Light"/>
              <a:cs typeface="Calibri Light"/>
            </a:endParaRPr>
          </a:p>
          <a:p>
            <a:pPr marL="93980" algn="ctr">
              <a:lnSpc>
                <a:spcPct val="100000"/>
              </a:lnSpc>
              <a:spcBef>
                <a:spcPts val="5"/>
              </a:spcBef>
            </a:pPr>
            <a:r>
              <a:rPr sz="3200" i="1" spc="-5" dirty="0">
                <a:latin typeface="Calibri Light"/>
                <a:cs typeface="Calibri Light"/>
              </a:rPr>
              <a:t>«Я </a:t>
            </a:r>
            <a:r>
              <a:rPr sz="3200" i="1" dirty="0">
                <a:latin typeface="Calibri Light"/>
                <a:cs typeface="Calibri Light"/>
              </a:rPr>
              <a:t>готова </a:t>
            </a:r>
            <a:r>
              <a:rPr sz="3200" i="1" spc="-5" dirty="0">
                <a:latin typeface="Calibri Light"/>
                <a:cs typeface="Calibri Light"/>
              </a:rPr>
              <a:t>замедлиться» </a:t>
            </a:r>
            <a:endParaRPr sz="3200">
              <a:latin typeface="Calibri Light"/>
              <a:cs typeface="Calibri Light"/>
            </a:endParaRPr>
          </a:p>
          <a:p>
            <a:pPr marL="92075" algn="ctr">
              <a:lnSpc>
                <a:spcPct val="100000"/>
              </a:lnSpc>
            </a:pPr>
            <a:r>
              <a:rPr sz="3200" i="1" spc="-5" dirty="0">
                <a:latin typeface="Calibri Light"/>
                <a:cs typeface="Calibri Light"/>
              </a:rPr>
              <a:t>«Я </a:t>
            </a:r>
            <a:r>
              <a:rPr sz="3200" i="1" dirty="0">
                <a:latin typeface="Calibri Light"/>
                <a:cs typeface="Calibri Light"/>
              </a:rPr>
              <a:t>понимаю,</a:t>
            </a:r>
            <a:r>
              <a:rPr sz="3200" i="1" spc="-5" dirty="0">
                <a:latin typeface="Calibri Light"/>
                <a:cs typeface="Calibri Light"/>
              </a:rPr>
              <a:t> </a:t>
            </a:r>
            <a:r>
              <a:rPr sz="3200" i="1" dirty="0">
                <a:latin typeface="Calibri Light"/>
                <a:cs typeface="Calibri Light"/>
              </a:rPr>
              <a:t>что</a:t>
            </a:r>
            <a:r>
              <a:rPr sz="3200" i="1" spc="-5" dirty="0">
                <a:latin typeface="Calibri Light"/>
                <a:cs typeface="Calibri Light"/>
              </a:rPr>
              <a:t> </a:t>
            </a:r>
            <a:r>
              <a:rPr sz="3200" i="1" dirty="0">
                <a:latin typeface="Calibri Light"/>
                <a:cs typeface="Calibri Light"/>
              </a:rPr>
              <a:t>я</a:t>
            </a:r>
            <a:r>
              <a:rPr sz="3200" i="1" spc="5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сейчас</a:t>
            </a:r>
            <a:r>
              <a:rPr sz="3200" i="1" spc="-10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чувствую»</a:t>
            </a:r>
            <a:r>
              <a:rPr sz="3200" i="1" dirty="0">
                <a:latin typeface="Calibri Light"/>
                <a:cs typeface="Calibri Light"/>
              </a:rPr>
              <a:t> </a:t>
            </a:r>
            <a:endParaRPr sz="3200">
              <a:latin typeface="Calibri Light"/>
              <a:cs typeface="Calibri Light"/>
            </a:endParaRPr>
          </a:p>
          <a:p>
            <a:pPr marL="92075" algn="ctr">
              <a:lnSpc>
                <a:spcPct val="100000"/>
              </a:lnSpc>
            </a:pPr>
            <a:r>
              <a:rPr sz="3200" i="1" spc="-5" dirty="0">
                <a:latin typeface="Calibri Light"/>
                <a:cs typeface="Calibri Light"/>
              </a:rPr>
              <a:t>«Это</a:t>
            </a:r>
            <a:r>
              <a:rPr sz="3200" i="1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состояние сейчас </a:t>
            </a:r>
            <a:r>
              <a:rPr sz="3200" i="1" spc="-10" dirty="0">
                <a:latin typeface="Calibri Light"/>
                <a:cs typeface="Calibri Light"/>
              </a:rPr>
              <a:t>не</a:t>
            </a:r>
            <a:r>
              <a:rPr sz="3200" i="1" spc="-5" dirty="0">
                <a:latin typeface="Calibri Light"/>
                <a:cs typeface="Calibri Light"/>
              </a:rPr>
              <a:t> про</a:t>
            </a:r>
            <a:r>
              <a:rPr sz="3200" i="1" spc="15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меня,</a:t>
            </a:r>
            <a:r>
              <a:rPr sz="3200" i="1" spc="-15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это про</a:t>
            </a:r>
            <a:r>
              <a:rPr sz="3200" i="1" spc="5" dirty="0">
                <a:latin typeface="Calibri Light"/>
                <a:cs typeface="Calibri Light"/>
              </a:rPr>
              <a:t> него»</a:t>
            </a:r>
            <a:r>
              <a:rPr sz="3200" i="1" dirty="0">
                <a:latin typeface="Calibri Light"/>
                <a:cs typeface="Calibri Light"/>
              </a:rPr>
              <a:t> </a:t>
            </a:r>
            <a:endParaRPr sz="3200">
              <a:latin typeface="Calibri Light"/>
              <a:cs typeface="Calibri Light"/>
            </a:endParaRPr>
          </a:p>
          <a:p>
            <a:pPr marL="93980" algn="ctr">
              <a:lnSpc>
                <a:spcPct val="100000"/>
              </a:lnSpc>
            </a:pPr>
            <a:r>
              <a:rPr sz="3200" i="1" spc="-5" dirty="0">
                <a:latin typeface="Calibri Light"/>
                <a:cs typeface="Calibri Light"/>
              </a:rPr>
              <a:t>«У него</a:t>
            </a:r>
            <a:r>
              <a:rPr sz="3200" i="1" spc="5" dirty="0">
                <a:latin typeface="Calibri Light"/>
                <a:cs typeface="Calibri Light"/>
              </a:rPr>
              <a:t> </a:t>
            </a:r>
            <a:r>
              <a:rPr sz="3200" i="1" dirty="0">
                <a:latin typeface="Calibri Light"/>
                <a:cs typeface="Calibri Light"/>
              </a:rPr>
              <a:t>есть причины</a:t>
            </a:r>
            <a:r>
              <a:rPr sz="3200" i="1" spc="5" dirty="0">
                <a:latin typeface="Calibri Light"/>
                <a:cs typeface="Calibri Light"/>
              </a:rPr>
              <a:t> </a:t>
            </a:r>
            <a:r>
              <a:rPr sz="3200" i="1" dirty="0">
                <a:latin typeface="Calibri Light"/>
                <a:cs typeface="Calibri Light"/>
              </a:rPr>
              <a:t>так</a:t>
            </a:r>
            <a:r>
              <a:rPr sz="3200" i="1" spc="10" dirty="0">
                <a:latin typeface="Calibri Light"/>
                <a:cs typeface="Calibri Light"/>
              </a:rPr>
              <a:t> </a:t>
            </a:r>
            <a:r>
              <a:rPr sz="3200" i="1" dirty="0">
                <a:latin typeface="Calibri Light"/>
                <a:cs typeface="Calibri Light"/>
              </a:rPr>
              <a:t>чувствовать,</a:t>
            </a:r>
            <a:r>
              <a:rPr sz="3200" i="1" spc="15" dirty="0">
                <a:latin typeface="Calibri Light"/>
                <a:cs typeface="Calibri Light"/>
              </a:rPr>
              <a:t> </a:t>
            </a:r>
            <a:r>
              <a:rPr sz="3200" i="1" dirty="0">
                <a:latin typeface="Calibri Light"/>
                <a:cs typeface="Calibri Light"/>
              </a:rPr>
              <a:t>у</a:t>
            </a:r>
            <a:r>
              <a:rPr sz="3200" i="1" spc="5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меня</a:t>
            </a:r>
            <a:r>
              <a:rPr sz="3200" i="1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этих</a:t>
            </a:r>
            <a:r>
              <a:rPr sz="3200" i="1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причин</a:t>
            </a:r>
            <a:r>
              <a:rPr sz="3200" i="1" spc="10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сейчас нет»</a:t>
            </a:r>
            <a:r>
              <a:rPr sz="3200" i="1" dirty="0">
                <a:latin typeface="Calibri Light"/>
                <a:cs typeface="Calibri Light"/>
              </a:rPr>
              <a:t> </a:t>
            </a:r>
            <a:endParaRPr sz="3200">
              <a:latin typeface="Calibri Light"/>
              <a:cs typeface="Calibri Light"/>
            </a:endParaRPr>
          </a:p>
          <a:p>
            <a:pPr marL="93980" algn="ctr">
              <a:lnSpc>
                <a:spcPct val="100000"/>
              </a:lnSpc>
            </a:pPr>
            <a:r>
              <a:rPr sz="3200" i="1" spc="-5" dirty="0">
                <a:latin typeface="Calibri Light"/>
                <a:cs typeface="Calibri Light"/>
              </a:rPr>
              <a:t>«Какое</a:t>
            </a:r>
            <a:r>
              <a:rPr sz="3200" i="1" spc="10" dirty="0">
                <a:latin typeface="Calibri Light"/>
                <a:cs typeface="Calibri Light"/>
              </a:rPr>
              <a:t> </a:t>
            </a:r>
            <a:r>
              <a:rPr sz="3200" i="1" dirty="0">
                <a:latin typeface="Calibri Light"/>
                <a:cs typeface="Calibri Light"/>
              </a:rPr>
              <a:t>у</a:t>
            </a:r>
            <a:r>
              <a:rPr sz="3200" i="1" spc="5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меня</a:t>
            </a:r>
            <a:r>
              <a:rPr sz="3200" i="1" spc="10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сейчас</a:t>
            </a:r>
            <a:r>
              <a:rPr sz="3200" i="1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состояние?</a:t>
            </a:r>
            <a:r>
              <a:rPr sz="3200" i="1" spc="5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Если</a:t>
            </a:r>
            <a:r>
              <a:rPr sz="3200" i="1" spc="-10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это</a:t>
            </a:r>
            <a:r>
              <a:rPr sz="3200" i="1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состояние</a:t>
            </a:r>
            <a:r>
              <a:rPr sz="3200" i="1" spc="5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не</a:t>
            </a:r>
            <a:r>
              <a:rPr sz="3200" i="1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мое,</a:t>
            </a:r>
            <a:r>
              <a:rPr sz="3200" i="1" spc="10" dirty="0">
                <a:latin typeface="Calibri Light"/>
                <a:cs typeface="Calibri Light"/>
              </a:rPr>
              <a:t> </a:t>
            </a:r>
            <a:r>
              <a:rPr sz="3200" i="1" dirty="0">
                <a:latin typeface="Calibri Light"/>
                <a:cs typeface="Calibri Light"/>
              </a:rPr>
              <a:t>какое</a:t>
            </a:r>
            <a:r>
              <a:rPr sz="3200" i="1" spc="20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мое</a:t>
            </a:r>
            <a:r>
              <a:rPr sz="3200" i="1" dirty="0">
                <a:latin typeface="Calibri Light"/>
                <a:cs typeface="Calibri Light"/>
              </a:rPr>
              <a:t> </a:t>
            </a:r>
            <a:r>
              <a:rPr sz="3200" i="1" spc="-5" dirty="0">
                <a:latin typeface="Calibri Light"/>
                <a:cs typeface="Calibri Light"/>
              </a:rPr>
              <a:t>истинное?»</a:t>
            </a:r>
            <a:r>
              <a:rPr sz="3200" i="1" dirty="0">
                <a:latin typeface="Calibri Light"/>
                <a:cs typeface="Calibri Light"/>
              </a:rPr>
              <a:t> 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44217" y="3152902"/>
            <a:ext cx="15902305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Segoe UI Light"/>
                <a:cs typeface="Segoe UI Light"/>
              </a:rPr>
              <a:t>Не </a:t>
            </a:r>
            <a:r>
              <a:rPr sz="2400" spc="-10" dirty="0">
                <a:latin typeface="Segoe UI Light"/>
                <a:cs typeface="Segoe UI Light"/>
              </a:rPr>
              <a:t>пытайтесь</a:t>
            </a:r>
            <a:r>
              <a:rPr sz="2400" dirty="0">
                <a:latin typeface="Segoe UI Light"/>
                <a:cs typeface="Segoe UI Light"/>
              </a:rPr>
              <a:t> помочь</a:t>
            </a:r>
            <a:r>
              <a:rPr sz="2400" spc="5" dirty="0">
                <a:latin typeface="Segoe UI Light"/>
                <a:cs typeface="Segoe UI Light"/>
              </a:rPr>
              <a:t> </a:t>
            </a:r>
            <a:r>
              <a:rPr sz="2400" spc="-15" dirty="0">
                <a:latin typeface="Segoe UI Light"/>
                <a:cs typeface="Segoe UI Light"/>
              </a:rPr>
              <a:t>ребенку/подростку,</a:t>
            </a:r>
            <a:r>
              <a:rPr sz="2400" spc="4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если</a:t>
            </a:r>
            <a:r>
              <a:rPr sz="2400" spc="-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не</a:t>
            </a:r>
            <a:r>
              <a:rPr sz="2400" spc="5" dirty="0">
                <a:latin typeface="Segoe UI Light"/>
                <a:cs typeface="Segoe UI Light"/>
              </a:rPr>
              <a:t> </a:t>
            </a:r>
            <a:r>
              <a:rPr sz="2400" spc="-5" dirty="0">
                <a:latin typeface="Segoe UI Light"/>
                <a:cs typeface="Segoe UI Light"/>
              </a:rPr>
              <a:t>уверены</a:t>
            </a:r>
            <a:r>
              <a:rPr sz="2400" spc="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в</a:t>
            </a:r>
            <a:r>
              <a:rPr sz="2400" spc="-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своей</a:t>
            </a:r>
            <a:r>
              <a:rPr sz="2400" spc="-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безопасности.</a:t>
            </a:r>
            <a:endParaRPr sz="2400">
              <a:latin typeface="Segoe UI Light"/>
              <a:cs typeface="Segoe UI Light"/>
            </a:endParaRPr>
          </a:p>
          <a:p>
            <a:pPr marL="12700" marR="1036955">
              <a:lnSpc>
                <a:spcPct val="100000"/>
              </a:lnSpc>
              <a:spcBef>
                <a:spcPts val="2880"/>
              </a:spcBef>
            </a:pPr>
            <a:r>
              <a:rPr sz="2400" dirty="0">
                <a:latin typeface="Segoe UI Light"/>
                <a:cs typeface="Segoe UI Light"/>
              </a:rPr>
              <a:t>Не</a:t>
            </a:r>
            <a:r>
              <a:rPr sz="2400" spc="5" dirty="0">
                <a:latin typeface="Segoe UI Light"/>
                <a:cs typeface="Segoe UI Light"/>
              </a:rPr>
              <a:t> </a:t>
            </a:r>
            <a:r>
              <a:rPr sz="2400" spc="-5" dirty="0">
                <a:latin typeface="Segoe UI Light"/>
                <a:cs typeface="Segoe UI Light"/>
              </a:rPr>
              <a:t>переоценивайте</a:t>
            </a:r>
            <a:r>
              <a:rPr sz="2400" spc="20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собственные</a:t>
            </a:r>
            <a:r>
              <a:rPr sz="2400" spc="1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способности</a:t>
            </a:r>
            <a:r>
              <a:rPr sz="2400" spc="10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и</a:t>
            </a:r>
            <a:r>
              <a:rPr sz="2400" spc="10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при</a:t>
            </a:r>
            <a:r>
              <a:rPr sz="2400" spc="20" dirty="0">
                <a:latin typeface="Segoe UI Light"/>
                <a:cs typeface="Segoe UI Light"/>
              </a:rPr>
              <a:t> </a:t>
            </a:r>
            <a:r>
              <a:rPr sz="2400" spc="-10" dirty="0">
                <a:latin typeface="Segoe UI Light"/>
                <a:cs typeface="Segoe UI Light"/>
              </a:rPr>
              <a:t>необходимости</a:t>
            </a:r>
            <a:r>
              <a:rPr sz="2400" spc="45" dirty="0">
                <a:latin typeface="Segoe UI Light"/>
                <a:cs typeface="Segoe UI Light"/>
              </a:rPr>
              <a:t> </a:t>
            </a:r>
            <a:r>
              <a:rPr sz="2400" spc="-15" dirty="0">
                <a:latin typeface="Segoe UI Light"/>
                <a:cs typeface="Segoe UI Light"/>
              </a:rPr>
              <a:t>обращайтесь</a:t>
            </a:r>
            <a:r>
              <a:rPr sz="2400" spc="15" dirty="0">
                <a:latin typeface="Segoe UI Light"/>
                <a:cs typeface="Segoe UI Light"/>
              </a:rPr>
              <a:t> </a:t>
            </a:r>
            <a:r>
              <a:rPr sz="2400" spc="-5" dirty="0">
                <a:latin typeface="Segoe UI Light"/>
                <a:cs typeface="Segoe UI Light"/>
              </a:rPr>
              <a:t>за</a:t>
            </a:r>
            <a:r>
              <a:rPr sz="2400" spc="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помощью</a:t>
            </a:r>
            <a:r>
              <a:rPr sz="2400" spc="1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к</a:t>
            </a:r>
            <a:r>
              <a:rPr sz="2400" spc="10" dirty="0">
                <a:latin typeface="Segoe UI Light"/>
                <a:cs typeface="Segoe UI Light"/>
              </a:rPr>
              <a:t> </a:t>
            </a:r>
            <a:r>
              <a:rPr sz="2400" spc="-5" dirty="0">
                <a:latin typeface="Segoe UI Light"/>
                <a:cs typeface="Segoe UI Light"/>
              </a:rPr>
              <a:t>профильным </a:t>
            </a:r>
            <a:r>
              <a:rPr sz="2400" spc="-640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специалистам.</a:t>
            </a:r>
            <a:endParaRPr sz="2400">
              <a:latin typeface="Segoe UI Light"/>
              <a:cs typeface="Segoe UI 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50">
              <a:latin typeface="Segoe UI Light"/>
              <a:cs typeface="Segoe UI Light"/>
            </a:endParaRPr>
          </a:p>
          <a:p>
            <a:pPr marL="12700" marR="5080">
              <a:lnSpc>
                <a:spcPct val="100000"/>
              </a:lnSpc>
            </a:pPr>
            <a:r>
              <a:rPr sz="2400" dirty="0">
                <a:latin typeface="Segoe UI Light"/>
                <a:cs typeface="Segoe UI Light"/>
              </a:rPr>
              <a:t>Если вы </a:t>
            </a:r>
            <a:r>
              <a:rPr sz="2400" spc="-10" dirty="0">
                <a:latin typeface="Segoe UI Light"/>
                <a:cs typeface="Segoe UI Light"/>
              </a:rPr>
              <a:t>чувствуете,</a:t>
            </a:r>
            <a:r>
              <a:rPr sz="2400" spc="-30" dirty="0">
                <a:latin typeface="Segoe UI Light"/>
                <a:cs typeface="Segoe UI Light"/>
              </a:rPr>
              <a:t> </a:t>
            </a:r>
            <a:r>
              <a:rPr sz="2400" spc="-20" dirty="0">
                <a:latin typeface="Segoe UI Light"/>
                <a:cs typeface="Segoe UI Light"/>
              </a:rPr>
              <a:t>что</a:t>
            </a:r>
            <a:r>
              <a:rPr sz="2400" dirty="0">
                <a:latin typeface="Segoe UI Light"/>
                <a:cs typeface="Segoe UI Light"/>
              </a:rPr>
              <a:t> не</a:t>
            </a:r>
            <a:r>
              <a:rPr sz="2400" spc="5" dirty="0">
                <a:latin typeface="Segoe UI Light"/>
                <a:cs typeface="Segoe UI Light"/>
              </a:rPr>
              <a:t> </a:t>
            </a:r>
            <a:r>
              <a:rPr sz="2400" spc="-35" dirty="0">
                <a:latin typeface="Segoe UI Light"/>
                <a:cs typeface="Segoe UI Light"/>
              </a:rPr>
              <a:t>готовы</a:t>
            </a:r>
            <a:r>
              <a:rPr sz="2400" dirty="0">
                <a:latin typeface="Segoe UI Light"/>
                <a:cs typeface="Segoe UI Light"/>
              </a:rPr>
              <a:t> </a:t>
            </a:r>
            <a:r>
              <a:rPr sz="2400" spc="-5" dirty="0">
                <a:latin typeface="Segoe UI Light"/>
                <a:cs typeface="Segoe UI Light"/>
              </a:rPr>
              <a:t>оказать</a:t>
            </a:r>
            <a:r>
              <a:rPr sz="2400" spc="3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несовершеннолетнему</a:t>
            </a:r>
            <a:r>
              <a:rPr sz="2400" spc="2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помощь,</a:t>
            </a:r>
            <a:r>
              <a:rPr sz="2400" spc="3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вам</a:t>
            </a:r>
            <a:r>
              <a:rPr sz="2400" spc="5" dirty="0">
                <a:latin typeface="Segoe UI Light"/>
                <a:cs typeface="Segoe UI Light"/>
              </a:rPr>
              <a:t> </a:t>
            </a:r>
            <a:r>
              <a:rPr sz="2400" spc="-10" dirty="0">
                <a:latin typeface="Segoe UI Light"/>
                <a:cs typeface="Segoe UI Light"/>
              </a:rPr>
              <a:t>страшно,</a:t>
            </a:r>
            <a:r>
              <a:rPr sz="2400" dirty="0">
                <a:latin typeface="Segoe UI Light"/>
                <a:cs typeface="Segoe UI Light"/>
              </a:rPr>
              <a:t> неприятно</a:t>
            </a:r>
            <a:r>
              <a:rPr sz="2400" spc="40" dirty="0">
                <a:latin typeface="Segoe UI Light"/>
                <a:cs typeface="Segoe UI Light"/>
              </a:rPr>
              <a:t> </a:t>
            </a:r>
            <a:r>
              <a:rPr sz="2400" spc="-15" dirty="0">
                <a:latin typeface="Segoe UI Light"/>
                <a:cs typeface="Segoe UI Light"/>
              </a:rPr>
              <a:t>разговаривать</a:t>
            </a:r>
            <a:r>
              <a:rPr sz="2400" spc="20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с </a:t>
            </a:r>
            <a:r>
              <a:rPr sz="2400" spc="5" dirty="0">
                <a:latin typeface="Segoe UI Light"/>
                <a:cs typeface="Segoe UI Light"/>
              </a:rPr>
              <a:t> </a:t>
            </a:r>
            <a:r>
              <a:rPr sz="2400" spc="-5" dirty="0">
                <a:latin typeface="Segoe UI Light"/>
                <a:cs typeface="Segoe UI Light"/>
              </a:rPr>
              <a:t>обучающимся,</a:t>
            </a:r>
            <a:r>
              <a:rPr sz="2400" spc="30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не</a:t>
            </a:r>
            <a:r>
              <a:rPr sz="2400" spc="10" dirty="0">
                <a:latin typeface="Segoe UI Light"/>
                <a:cs typeface="Segoe UI Light"/>
              </a:rPr>
              <a:t> </a:t>
            </a:r>
            <a:r>
              <a:rPr sz="2400" spc="-10" dirty="0">
                <a:latin typeface="Segoe UI Light"/>
                <a:cs typeface="Segoe UI Light"/>
              </a:rPr>
              <a:t>делайте</a:t>
            </a:r>
            <a:r>
              <a:rPr sz="2400" dirty="0">
                <a:latin typeface="Segoe UI Light"/>
                <a:cs typeface="Segoe UI Light"/>
              </a:rPr>
              <a:t> </a:t>
            </a:r>
            <a:r>
              <a:rPr sz="2400" spc="-35" dirty="0">
                <a:latin typeface="Segoe UI Light"/>
                <a:cs typeface="Segoe UI Light"/>
              </a:rPr>
              <a:t>этого.</a:t>
            </a:r>
            <a:r>
              <a:rPr sz="2400" dirty="0">
                <a:latin typeface="Segoe UI Light"/>
                <a:cs typeface="Segoe UI Light"/>
              </a:rPr>
              <a:t> </a:t>
            </a:r>
            <a:r>
              <a:rPr sz="2400" spc="-15" dirty="0">
                <a:latin typeface="Segoe UI Light"/>
                <a:cs typeface="Segoe UI Light"/>
              </a:rPr>
              <a:t>Знайте,</a:t>
            </a:r>
            <a:r>
              <a:rPr sz="2400" spc="15" dirty="0">
                <a:latin typeface="Segoe UI Light"/>
                <a:cs typeface="Segoe UI Light"/>
              </a:rPr>
              <a:t> </a:t>
            </a:r>
            <a:r>
              <a:rPr sz="2400" spc="-40" dirty="0">
                <a:latin typeface="Segoe UI Light"/>
                <a:cs typeface="Segoe UI Light"/>
              </a:rPr>
              <a:t>это</a:t>
            </a:r>
            <a:r>
              <a:rPr sz="2400" spc="-1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нормальная</a:t>
            </a:r>
            <a:r>
              <a:rPr sz="2400" spc="40" dirty="0">
                <a:latin typeface="Segoe UI Light"/>
                <a:cs typeface="Segoe UI Light"/>
              </a:rPr>
              <a:t> </a:t>
            </a:r>
            <a:r>
              <a:rPr sz="2400" spc="-5" dirty="0">
                <a:latin typeface="Segoe UI Light"/>
                <a:cs typeface="Segoe UI Light"/>
              </a:rPr>
              <a:t>реакция,</a:t>
            </a:r>
            <a:r>
              <a:rPr sz="2400" spc="2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и вы</a:t>
            </a:r>
            <a:r>
              <a:rPr sz="2400" spc="10" dirty="0">
                <a:latin typeface="Segoe UI Light"/>
                <a:cs typeface="Segoe UI Light"/>
              </a:rPr>
              <a:t> </a:t>
            </a:r>
            <a:r>
              <a:rPr sz="2400" spc="-10" dirty="0">
                <a:latin typeface="Segoe UI Light"/>
                <a:cs typeface="Segoe UI Light"/>
              </a:rPr>
              <a:t>имеете</a:t>
            </a:r>
            <a:r>
              <a:rPr sz="2400" dirty="0">
                <a:latin typeface="Segoe UI Light"/>
                <a:cs typeface="Segoe UI Light"/>
              </a:rPr>
              <a:t> на</a:t>
            </a:r>
            <a:r>
              <a:rPr sz="2400" spc="1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нее </a:t>
            </a:r>
            <a:r>
              <a:rPr sz="2400" spc="-15" dirty="0">
                <a:latin typeface="Segoe UI Light"/>
                <a:cs typeface="Segoe UI Light"/>
              </a:rPr>
              <a:t>право.</a:t>
            </a:r>
            <a:r>
              <a:rPr sz="2400" spc="40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Ребенок</a:t>
            </a:r>
            <a:r>
              <a:rPr sz="2400" spc="20" dirty="0">
                <a:latin typeface="Segoe UI Light"/>
                <a:cs typeface="Segoe UI Light"/>
              </a:rPr>
              <a:t> </a:t>
            </a:r>
            <a:r>
              <a:rPr sz="2400" spc="-25" dirty="0">
                <a:latin typeface="Segoe UI Light"/>
                <a:cs typeface="Segoe UI Light"/>
              </a:rPr>
              <a:t>всегда</a:t>
            </a:r>
            <a:r>
              <a:rPr sz="2400" spc="-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чувствует </a:t>
            </a:r>
            <a:r>
              <a:rPr sz="2400" spc="-640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неискренность</a:t>
            </a:r>
            <a:r>
              <a:rPr sz="2400" spc="2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по</a:t>
            </a:r>
            <a:r>
              <a:rPr sz="2400" spc="10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позе,</a:t>
            </a:r>
            <a:r>
              <a:rPr sz="2400" spc="20" dirty="0">
                <a:latin typeface="Segoe UI Light"/>
                <a:cs typeface="Segoe UI Light"/>
              </a:rPr>
              <a:t> </a:t>
            </a:r>
            <a:r>
              <a:rPr sz="2400" spc="-10" dirty="0">
                <a:latin typeface="Segoe UI Light"/>
                <a:cs typeface="Segoe UI Light"/>
              </a:rPr>
              <a:t>жестам,</a:t>
            </a:r>
            <a:r>
              <a:rPr sz="2400" dirty="0">
                <a:latin typeface="Segoe UI Light"/>
                <a:cs typeface="Segoe UI Light"/>
              </a:rPr>
              <a:t> </a:t>
            </a:r>
            <a:r>
              <a:rPr sz="2400" spc="-10" dirty="0">
                <a:latin typeface="Segoe UI Light"/>
                <a:cs typeface="Segoe UI Light"/>
              </a:rPr>
              <a:t>интонациям,</a:t>
            </a:r>
            <a:r>
              <a:rPr sz="2400" spc="2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и </a:t>
            </a:r>
            <a:r>
              <a:rPr sz="2400" spc="-5" dirty="0">
                <a:latin typeface="Segoe UI Light"/>
                <a:cs typeface="Segoe UI Light"/>
              </a:rPr>
              <a:t>попытка</a:t>
            </a:r>
            <a:r>
              <a:rPr sz="2400" spc="3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помочь</a:t>
            </a:r>
            <a:r>
              <a:rPr sz="2400" spc="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через</a:t>
            </a:r>
            <a:r>
              <a:rPr sz="2400" spc="10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силу</a:t>
            </a:r>
            <a:r>
              <a:rPr sz="2400" spc="-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все</a:t>
            </a:r>
            <a:r>
              <a:rPr sz="2400" spc="-10" dirty="0">
                <a:latin typeface="Segoe UI Light"/>
                <a:cs typeface="Segoe UI Light"/>
              </a:rPr>
              <a:t> </a:t>
            </a:r>
            <a:r>
              <a:rPr sz="2400" spc="-15" dirty="0">
                <a:latin typeface="Segoe UI Light"/>
                <a:cs typeface="Segoe UI Light"/>
              </a:rPr>
              <a:t>равно</a:t>
            </a:r>
            <a:r>
              <a:rPr sz="2400" spc="25" dirty="0">
                <a:latin typeface="Segoe UI Light"/>
                <a:cs typeface="Segoe UI Light"/>
              </a:rPr>
              <a:t> </a:t>
            </a:r>
            <a:r>
              <a:rPr sz="2400" spc="-40" dirty="0">
                <a:latin typeface="Segoe UI Light"/>
                <a:cs typeface="Segoe UI Light"/>
              </a:rPr>
              <a:t>будет</a:t>
            </a:r>
            <a:r>
              <a:rPr sz="2400" spc="-5" dirty="0">
                <a:latin typeface="Segoe UI Light"/>
                <a:cs typeface="Segoe UI Light"/>
              </a:rPr>
              <a:t> </a:t>
            </a:r>
            <a:r>
              <a:rPr sz="2400" dirty="0">
                <a:latin typeface="Segoe UI Light"/>
                <a:cs typeface="Segoe UI Light"/>
              </a:rPr>
              <a:t>неэффективной.</a:t>
            </a:r>
            <a:endParaRPr sz="2400">
              <a:latin typeface="Segoe UI Light"/>
              <a:cs typeface="Segoe UI Light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9208" y="5076595"/>
            <a:ext cx="642684" cy="64268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9208" y="3996461"/>
            <a:ext cx="642684" cy="64268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9208" y="3135273"/>
            <a:ext cx="642684" cy="6426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9507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0"/>
              </a:spcBef>
            </a:pPr>
            <a:r>
              <a:rPr sz="4100" dirty="0">
                <a:solidFill>
                  <a:srgbClr val="375F92"/>
                </a:solidFill>
              </a:rPr>
              <a:t>ПР</a:t>
            </a:r>
            <a:r>
              <a:rPr sz="4100" spc="-15" dirty="0">
                <a:solidFill>
                  <a:srgbClr val="375F92"/>
                </a:solidFill>
              </a:rPr>
              <a:t>И</a:t>
            </a:r>
            <a:r>
              <a:rPr sz="4100" dirty="0">
                <a:solidFill>
                  <a:srgbClr val="375F92"/>
                </a:solidFill>
              </a:rPr>
              <a:t>НЦИ</a:t>
            </a:r>
            <a:r>
              <a:rPr sz="4100" spc="-20" dirty="0">
                <a:solidFill>
                  <a:srgbClr val="375F92"/>
                </a:solidFill>
              </a:rPr>
              <a:t>П</a:t>
            </a:r>
            <a:r>
              <a:rPr sz="4100" dirty="0">
                <a:solidFill>
                  <a:srgbClr val="375F92"/>
                </a:solidFill>
              </a:rPr>
              <a:t>Ы ПСИХ</a:t>
            </a:r>
            <a:r>
              <a:rPr sz="4100" spc="-35" dirty="0">
                <a:solidFill>
                  <a:srgbClr val="375F92"/>
                </a:solidFill>
              </a:rPr>
              <a:t>О</a:t>
            </a:r>
            <a:r>
              <a:rPr sz="4100" dirty="0">
                <a:solidFill>
                  <a:srgbClr val="375F92"/>
                </a:solidFill>
              </a:rPr>
              <a:t>ЛОГ</a:t>
            </a:r>
            <a:r>
              <a:rPr sz="4100" spc="-20" dirty="0">
                <a:solidFill>
                  <a:srgbClr val="375F92"/>
                </a:solidFill>
              </a:rPr>
              <a:t>И</a:t>
            </a:r>
            <a:r>
              <a:rPr sz="4100" dirty="0">
                <a:solidFill>
                  <a:srgbClr val="375F92"/>
                </a:solidFill>
              </a:rPr>
              <a:t>ЧЕС</a:t>
            </a:r>
            <a:r>
              <a:rPr sz="4100" spc="-280" dirty="0">
                <a:solidFill>
                  <a:srgbClr val="375F92"/>
                </a:solidFill>
              </a:rPr>
              <a:t>К</a:t>
            </a:r>
            <a:r>
              <a:rPr sz="4100" spc="-5" dirty="0">
                <a:solidFill>
                  <a:srgbClr val="375F92"/>
                </a:solidFill>
              </a:rPr>
              <a:t>О</a:t>
            </a:r>
            <a:r>
              <a:rPr sz="4100" spc="-155" dirty="0">
                <a:solidFill>
                  <a:srgbClr val="375F92"/>
                </a:solidFill>
              </a:rPr>
              <a:t>Г</a:t>
            </a:r>
            <a:r>
              <a:rPr sz="4100" dirty="0">
                <a:solidFill>
                  <a:srgbClr val="375F92"/>
                </a:solidFill>
              </a:rPr>
              <a:t>О</a:t>
            </a:r>
            <a:r>
              <a:rPr sz="4100" spc="20" dirty="0">
                <a:solidFill>
                  <a:srgbClr val="375F92"/>
                </a:solidFill>
              </a:rPr>
              <a:t> </a:t>
            </a:r>
            <a:r>
              <a:rPr sz="4100" spc="-5" dirty="0">
                <a:solidFill>
                  <a:srgbClr val="375F92"/>
                </a:solidFill>
              </a:rPr>
              <a:t>СО</a:t>
            </a:r>
            <a:r>
              <a:rPr sz="4100" spc="-15" dirty="0">
                <a:solidFill>
                  <a:srgbClr val="375F92"/>
                </a:solidFill>
              </a:rPr>
              <a:t>П</a:t>
            </a:r>
            <a:r>
              <a:rPr sz="4100" dirty="0">
                <a:solidFill>
                  <a:srgbClr val="375F92"/>
                </a:solidFill>
              </a:rPr>
              <a:t>РОВ</a:t>
            </a:r>
            <a:r>
              <a:rPr sz="4100" spc="-165" dirty="0">
                <a:solidFill>
                  <a:srgbClr val="375F92"/>
                </a:solidFill>
              </a:rPr>
              <a:t>О</a:t>
            </a:r>
            <a:r>
              <a:rPr sz="4100" dirty="0">
                <a:solidFill>
                  <a:srgbClr val="375F92"/>
                </a:solidFill>
              </a:rPr>
              <a:t>Ж</a:t>
            </a:r>
            <a:r>
              <a:rPr sz="4100" spc="-715" dirty="0">
                <a:solidFill>
                  <a:srgbClr val="375F92"/>
                </a:solidFill>
              </a:rPr>
              <a:t> </a:t>
            </a:r>
            <a:r>
              <a:rPr sz="4100" dirty="0">
                <a:solidFill>
                  <a:srgbClr val="375F92"/>
                </a:solidFill>
              </a:rPr>
              <a:t>ДЕНИЯ</a:t>
            </a:r>
            <a:endParaRPr sz="4100"/>
          </a:p>
          <a:p>
            <a:pPr marL="1905" algn="ctr">
              <a:lnSpc>
                <a:spcPct val="100000"/>
              </a:lnSpc>
              <a:spcBef>
                <a:spcPts val="5"/>
              </a:spcBef>
            </a:pPr>
            <a:r>
              <a:rPr sz="4100" spc="35" dirty="0">
                <a:solidFill>
                  <a:srgbClr val="375F92"/>
                </a:solidFill>
              </a:rPr>
              <a:t>ПОСТРАДАВШИХ,</a:t>
            </a:r>
            <a:r>
              <a:rPr sz="4100" spc="-40" dirty="0">
                <a:solidFill>
                  <a:srgbClr val="375F92"/>
                </a:solidFill>
              </a:rPr>
              <a:t> </a:t>
            </a:r>
            <a:r>
              <a:rPr sz="4100" spc="-10" dirty="0">
                <a:solidFill>
                  <a:srgbClr val="375F92"/>
                </a:solidFill>
              </a:rPr>
              <a:t>НАХОДЯЩИХСЯ</a:t>
            </a:r>
            <a:r>
              <a:rPr sz="4100" spc="-30" dirty="0">
                <a:solidFill>
                  <a:srgbClr val="375F92"/>
                </a:solidFill>
              </a:rPr>
              <a:t> </a:t>
            </a:r>
            <a:r>
              <a:rPr sz="4100" dirty="0">
                <a:solidFill>
                  <a:srgbClr val="375F92"/>
                </a:solidFill>
              </a:rPr>
              <a:t>В</a:t>
            </a:r>
            <a:r>
              <a:rPr sz="4100" spc="-5" dirty="0">
                <a:solidFill>
                  <a:srgbClr val="375F92"/>
                </a:solidFill>
              </a:rPr>
              <a:t> КРИЗИСНОЙ</a:t>
            </a:r>
            <a:r>
              <a:rPr sz="4100" spc="25" dirty="0">
                <a:solidFill>
                  <a:srgbClr val="375F92"/>
                </a:solidFill>
              </a:rPr>
              <a:t> </a:t>
            </a:r>
            <a:r>
              <a:rPr sz="4100" spc="-5" dirty="0">
                <a:solidFill>
                  <a:srgbClr val="375F92"/>
                </a:solidFill>
              </a:rPr>
              <a:t>СИТУАЦИИ</a:t>
            </a:r>
            <a:endParaRPr sz="4100"/>
          </a:p>
        </p:txBody>
      </p:sp>
      <p:sp>
        <p:nvSpPr>
          <p:cNvPr id="3" name="object 3"/>
          <p:cNvSpPr txBox="1"/>
          <p:nvPr/>
        </p:nvSpPr>
        <p:spPr>
          <a:xfrm>
            <a:off x="2808223" y="3879596"/>
            <a:ext cx="12605385" cy="3743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" dirty="0">
                <a:latin typeface="Segoe UI Light"/>
                <a:cs typeface="Segoe UI Light"/>
              </a:rPr>
              <a:t>Снижение</a:t>
            </a:r>
            <a:r>
              <a:rPr sz="3600" spc="10" dirty="0">
                <a:latin typeface="Segoe UI Light"/>
                <a:cs typeface="Segoe UI Light"/>
              </a:rPr>
              <a:t> </a:t>
            </a:r>
            <a:r>
              <a:rPr sz="3600" spc="-20" dirty="0">
                <a:latin typeface="Segoe UI Light"/>
                <a:cs typeface="Segoe UI Light"/>
              </a:rPr>
              <a:t>степени</a:t>
            </a:r>
            <a:r>
              <a:rPr sz="3600" spc="10" dirty="0">
                <a:latin typeface="Segoe UI Light"/>
                <a:cs typeface="Segoe UI Light"/>
              </a:rPr>
              <a:t> </a:t>
            </a:r>
            <a:r>
              <a:rPr sz="3600" spc="-10" dirty="0">
                <a:latin typeface="Segoe UI Light"/>
                <a:cs typeface="Segoe UI Light"/>
              </a:rPr>
              <a:t>интенсивности</a:t>
            </a:r>
            <a:r>
              <a:rPr sz="3600" spc="35" dirty="0">
                <a:latin typeface="Segoe UI Light"/>
                <a:cs typeface="Segoe UI Light"/>
              </a:rPr>
              <a:t> </a:t>
            </a:r>
            <a:r>
              <a:rPr sz="3600" spc="-10" dirty="0">
                <a:latin typeface="Segoe UI Light"/>
                <a:cs typeface="Segoe UI Light"/>
              </a:rPr>
              <a:t>переживания</a:t>
            </a:r>
            <a:endParaRPr sz="3600">
              <a:latin typeface="Segoe UI Light"/>
              <a:cs typeface="Segoe UI Light"/>
            </a:endParaRPr>
          </a:p>
          <a:p>
            <a:pPr marL="12700" marR="2437130">
              <a:lnSpc>
                <a:spcPct val="192500"/>
              </a:lnSpc>
            </a:pPr>
            <a:r>
              <a:rPr sz="3600" spc="-5" dirty="0">
                <a:latin typeface="Segoe UI Light"/>
                <a:cs typeface="Segoe UI Light"/>
              </a:rPr>
              <a:t>Поиск</a:t>
            </a:r>
            <a:r>
              <a:rPr sz="3600" dirty="0">
                <a:latin typeface="Segoe UI Light"/>
                <a:cs typeface="Segoe UI Light"/>
              </a:rPr>
              <a:t> </a:t>
            </a:r>
            <a:r>
              <a:rPr sz="3600" spc="-10" dirty="0">
                <a:latin typeface="Segoe UI Light"/>
                <a:cs typeface="Segoe UI Light"/>
              </a:rPr>
              <a:t>продуктивных</a:t>
            </a:r>
            <a:r>
              <a:rPr sz="3600" spc="20" dirty="0">
                <a:latin typeface="Segoe UI Light"/>
                <a:cs typeface="Segoe UI Light"/>
              </a:rPr>
              <a:t> </a:t>
            </a:r>
            <a:r>
              <a:rPr sz="3600" spc="-5" dirty="0">
                <a:latin typeface="Segoe UI Light"/>
                <a:cs typeface="Segoe UI Light"/>
              </a:rPr>
              <a:t>способов</a:t>
            </a:r>
            <a:r>
              <a:rPr sz="3600" spc="30" dirty="0">
                <a:latin typeface="Segoe UI Light"/>
                <a:cs typeface="Segoe UI Light"/>
              </a:rPr>
              <a:t> </a:t>
            </a:r>
            <a:r>
              <a:rPr sz="3600" spc="-25" dirty="0">
                <a:latin typeface="Segoe UI Light"/>
                <a:cs typeface="Segoe UI Light"/>
              </a:rPr>
              <a:t>выражения</a:t>
            </a:r>
            <a:r>
              <a:rPr sz="3600" spc="5" dirty="0">
                <a:latin typeface="Segoe UI Light"/>
                <a:cs typeface="Segoe UI Light"/>
              </a:rPr>
              <a:t> </a:t>
            </a:r>
            <a:r>
              <a:rPr sz="3600" spc="-5" dirty="0">
                <a:latin typeface="Segoe UI Light"/>
                <a:cs typeface="Segoe UI Light"/>
              </a:rPr>
              <a:t>эмоций </a:t>
            </a:r>
            <a:r>
              <a:rPr sz="3600" spc="-975" dirty="0">
                <a:latin typeface="Segoe UI Light"/>
                <a:cs typeface="Segoe UI Light"/>
              </a:rPr>
              <a:t> </a:t>
            </a:r>
            <a:r>
              <a:rPr sz="3600" spc="-5" dirty="0">
                <a:latin typeface="Segoe UI Light"/>
                <a:cs typeface="Segoe UI Light"/>
              </a:rPr>
              <a:t>Принятие </a:t>
            </a:r>
            <a:r>
              <a:rPr sz="3600" spc="-20" dirty="0">
                <a:latin typeface="Segoe UI Light"/>
                <a:cs typeface="Segoe UI Light"/>
              </a:rPr>
              <a:t>обратившегося</a:t>
            </a:r>
            <a:r>
              <a:rPr sz="3600" dirty="0">
                <a:latin typeface="Segoe UI Light"/>
                <a:cs typeface="Segoe UI Light"/>
              </a:rPr>
              <a:t> и</a:t>
            </a:r>
            <a:r>
              <a:rPr sz="3600" spc="10" dirty="0">
                <a:latin typeface="Segoe UI Light"/>
                <a:cs typeface="Segoe UI Light"/>
              </a:rPr>
              <a:t> </a:t>
            </a:r>
            <a:r>
              <a:rPr sz="3600" spc="-35" dirty="0">
                <a:latin typeface="Segoe UI Light"/>
                <a:cs typeface="Segoe UI Light"/>
              </a:rPr>
              <a:t>его</a:t>
            </a:r>
            <a:r>
              <a:rPr sz="3600" dirty="0">
                <a:latin typeface="Segoe UI Light"/>
                <a:cs typeface="Segoe UI Light"/>
              </a:rPr>
              <a:t> </a:t>
            </a:r>
            <a:r>
              <a:rPr sz="3600" spc="-15" dirty="0">
                <a:latin typeface="Segoe UI Light"/>
                <a:cs typeface="Segoe UI Light"/>
              </a:rPr>
              <a:t>состояния</a:t>
            </a:r>
            <a:endParaRPr sz="3600">
              <a:latin typeface="Segoe UI Light"/>
              <a:cs typeface="Segoe UI Light"/>
            </a:endParaRPr>
          </a:p>
          <a:p>
            <a:pPr marL="12700">
              <a:lnSpc>
                <a:spcPct val="100000"/>
              </a:lnSpc>
              <a:spcBef>
                <a:spcPts val="4000"/>
              </a:spcBef>
            </a:pPr>
            <a:r>
              <a:rPr sz="3600" spc="-5" dirty="0">
                <a:latin typeface="Segoe UI Light"/>
                <a:cs typeface="Segoe UI Light"/>
              </a:rPr>
              <a:t>Формирование</a:t>
            </a:r>
            <a:r>
              <a:rPr sz="3600" spc="20" dirty="0">
                <a:latin typeface="Segoe UI Light"/>
                <a:cs typeface="Segoe UI Light"/>
              </a:rPr>
              <a:t> </a:t>
            </a:r>
            <a:r>
              <a:rPr sz="3600" spc="-20" dirty="0">
                <a:latin typeface="Segoe UI Light"/>
                <a:cs typeface="Segoe UI Light"/>
              </a:rPr>
              <a:t>жизнестойкости</a:t>
            </a:r>
            <a:r>
              <a:rPr sz="3600" spc="10" dirty="0">
                <a:latin typeface="Segoe UI Light"/>
                <a:cs typeface="Segoe UI Light"/>
              </a:rPr>
              <a:t> </a:t>
            </a:r>
            <a:r>
              <a:rPr sz="3600" dirty="0">
                <a:latin typeface="Segoe UI Light"/>
                <a:cs typeface="Segoe UI Light"/>
              </a:rPr>
              <a:t>и</a:t>
            </a:r>
            <a:r>
              <a:rPr sz="3600" spc="-5" dirty="0">
                <a:latin typeface="Segoe UI Light"/>
                <a:cs typeface="Segoe UI Light"/>
              </a:rPr>
              <a:t> повышения</a:t>
            </a:r>
            <a:r>
              <a:rPr sz="3600" spc="10" dirty="0">
                <a:latin typeface="Segoe UI Light"/>
                <a:cs typeface="Segoe UI Light"/>
              </a:rPr>
              <a:t> </a:t>
            </a:r>
            <a:r>
              <a:rPr sz="3600" spc="-5" dirty="0">
                <a:latin typeface="Segoe UI Light"/>
                <a:cs typeface="Segoe UI Light"/>
              </a:rPr>
              <a:t>ценности</a:t>
            </a:r>
            <a:r>
              <a:rPr sz="3600" spc="10" dirty="0">
                <a:latin typeface="Segoe UI Light"/>
                <a:cs typeface="Segoe UI Light"/>
              </a:rPr>
              <a:t> </a:t>
            </a:r>
            <a:r>
              <a:rPr sz="3600" spc="-5" dirty="0">
                <a:latin typeface="Segoe UI Light"/>
                <a:cs typeface="Segoe UI Light"/>
              </a:rPr>
              <a:t>жизни</a:t>
            </a:r>
            <a:endParaRPr sz="3600">
              <a:latin typeface="Segoe UI Light"/>
              <a:cs typeface="Segoe UI Ligh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69744" y="187028"/>
            <a:ext cx="1731277" cy="1018266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1383411" y="3452138"/>
            <a:ext cx="1233805" cy="4444365"/>
            <a:chOff x="1383411" y="3452138"/>
            <a:chExt cx="1233805" cy="444436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0128" y="3452138"/>
              <a:ext cx="925191" cy="96315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83411" y="4398645"/>
              <a:ext cx="1233589" cy="131152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83411" y="5527294"/>
              <a:ext cx="1233589" cy="131152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83411" y="6584569"/>
              <a:ext cx="1233589" cy="131152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46546" y="5615381"/>
            <a:ext cx="1152906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800" spc="5" dirty="0">
                <a:solidFill>
                  <a:srgbClr val="4471C4"/>
                </a:solidFill>
              </a:rPr>
              <a:t>Какие</a:t>
            </a:r>
            <a:r>
              <a:rPr sz="4800" spc="-55" dirty="0">
                <a:solidFill>
                  <a:srgbClr val="4471C4"/>
                </a:solidFill>
              </a:rPr>
              <a:t> </a:t>
            </a:r>
            <a:r>
              <a:rPr sz="4800" spc="-15" dirty="0">
                <a:solidFill>
                  <a:srgbClr val="4471C4"/>
                </a:solidFill>
              </a:rPr>
              <a:t>техники</a:t>
            </a:r>
            <a:r>
              <a:rPr sz="4800" spc="-40" dirty="0">
                <a:solidFill>
                  <a:srgbClr val="4471C4"/>
                </a:solidFill>
              </a:rPr>
              <a:t> </a:t>
            </a:r>
            <a:r>
              <a:rPr sz="4800" spc="-10" dirty="0">
                <a:solidFill>
                  <a:srgbClr val="4471C4"/>
                </a:solidFill>
              </a:rPr>
              <a:t>допсихологической</a:t>
            </a:r>
            <a:r>
              <a:rPr sz="4800" spc="-30" dirty="0">
                <a:solidFill>
                  <a:srgbClr val="4471C4"/>
                </a:solidFill>
              </a:rPr>
              <a:t> </a:t>
            </a:r>
            <a:r>
              <a:rPr sz="4800" dirty="0">
                <a:solidFill>
                  <a:srgbClr val="4471C4"/>
                </a:solidFill>
              </a:rPr>
              <a:t>помощи </a:t>
            </a:r>
            <a:r>
              <a:rPr sz="4800" spc="-1300" dirty="0">
                <a:solidFill>
                  <a:srgbClr val="4471C4"/>
                </a:solidFill>
              </a:rPr>
              <a:t> </a:t>
            </a:r>
            <a:r>
              <a:rPr sz="4800" spc="-25" dirty="0">
                <a:solidFill>
                  <a:srgbClr val="4471C4"/>
                </a:solidFill>
              </a:rPr>
              <a:t>можно</a:t>
            </a:r>
            <a:r>
              <a:rPr sz="4800" spc="-30" dirty="0">
                <a:solidFill>
                  <a:srgbClr val="4471C4"/>
                </a:solidFill>
              </a:rPr>
              <a:t> </a:t>
            </a:r>
            <a:r>
              <a:rPr sz="4800" dirty="0">
                <a:solidFill>
                  <a:srgbClr val="4471C4"/>
                </a:solidFill>
              </a:rPr>
              <a:t>применять</a:t>
            </a:r>
            <a:r>
              <a:rPr sz="4800" spc="-45" dirty="0">
                <a:solidFill>
                  <a:srgbClr val="4471C4"/>
                </a:solidFill>
              </a:rPr>
              <a:t> </a:t>
            </a:r>
            <a:r>
              <a:rPr sz="4800" dirty="0">
                <a:solidFill>
                  <a:srgbClr val="4471C4"/>
                </a:solidFill>
              </a:rPr>
              <a:t>с</a:t>
            </a:r>
            <a:r>
              <a:rPr sz="4800" spc="-15" dirty="0">
                <a:solidFill>
                  <a:srgbClr val="4471C4"/>
                </a:solidFill>
              </a:rPr>
              <a:t> </a:t>
            </a:r>
            <a:r>
              <a:rPr sz="4800" dirty="0">
                <a:solidFill>
                  <a:srgbClr val="4471C4"/>
                </a:solidFill>
              </a:rPr>
              <a:t>обучающимися?</a:t>
            </a:r>
            <a:endParaRPr sz="4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23248" y="198815"/>
            <a:ext cx="1914889" cy="106034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5011" y="0"/>
            <a:ext cx="5474589" cy="644893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444344" y="195186"/>
            <a:ext cx="1575040" cy="12088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F7F6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57853" y="151384"/>
            <a:ext cx="1266825" cy="876300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65530" y="2554604"/>
          <a:ext cx="17397095" cy="72491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5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1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1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9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109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КАК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проявляется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ЧТО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32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3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делать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ЗАЧЕМ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3200" dirty="0">
                          <a:latin typeface="Calibri Light"/>
                          <a:cs typeface="Calibri Light"/>
                        </a:rPr>
                        <a:t>мы</a:t>
                      </a:r>
                      <a:r>
                        <a:rPr sz="3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это</a:t>
                      </a:r>
                      <a:r>
                        <a:rPr sz="3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3200" spc="-5" dirty="0">
                          <a:latin typeface="Calibri Light"/>
                          <a:cs typeface="Calibri Light"/>
                        </a:rPr>
                        <a:t>делаем</a:t>
                      </a:r>
                      <a:endParaRPr sz="3200">
                        <a:latin typeface="Calibri Light"/>
                        <a:cs typeface="Calibri Ligh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5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8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3350">
                        <a:latin typeface="Times New Roman"/>
                        <a:cs typeface="Times New Roman"/>
                      </a:endParaRPr>
                    </a:p>
                    <a:p>
                      <a:pPr marL="225425" marR="218440" indent="-2540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Внутреннее</a:t>
                      </a:r>
                      <a:r>
                        <a:rPr sz="24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напряжение, </a:t>
                      </a:r>
                      <a:r>
                        <a:rPr sz="24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проявляющееся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вербально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(невербальные</a:t>
                      </a:r>
                      <a:r>
                        <a:rPr sz="2400" spc="-9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проявления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уточняем вопросами)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131445" marR="126364" indent="1905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 Light"/>
                          <a:cs typeface="Calibri Light"/>
                        </a:rPr>
                        <a:t>Тревога, </a:t>
                      </a:r>
                      <a:r>
                        <a:rPr sz="2400" spc="-10" dirty="0">
                          <a:latin typeface="Calibri Light"/>
                          <a:cs typeface="Calibri Light"/>
                        </a:rPr>
                        <a:t>как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правило,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не </a:t>
                      </a:r>
                      <a:r>
                        <a:rPr sz="24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имеет объекта, она </a:t>
                      </a:r>
                      <a:r>
                        <a:rPr sz="2400" spc="-10" dirty="0">
                          <a:latin typeface="Calibri Light"/>
                          <a:cs typeface="Calibri Light"/>
                        </a:rPr>
                        <a:t>связана </a:t>
                      </a:r>
                      <a:r>
                        <a:rPr sz="2400" dirty="0">
                          <a:latin typeface="Calibri Light"/>
                          <a:cs typeface="Calibri Light"/>
                        </a:rPr>
                        <a:t>с </a:t>
                      </a:r>
                      <a:r>
                        <a:rPr sz="2400" spc="-5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latin typeface="Calibri Light"/>
                          <a:cs typeface="Calibri Light"/>
                        </a:rPr>
                        <a:t>возможной </a:t>
                      </a:r>
                      <a:r>
                        <a:rPr sz="2400" spc="-10" dirty="0">
                          <a:latin typeface="Calibri Light"/>
                          <a:cs typeface="Calibri Light"/>
                        </a:rPr>
                        <a:t>ситуацией</a:t>
                      </a:r>
                      <a:endParaRPr sz="24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30200" marR="546100" indent="-265430">
                        <a:lnSpc>
                          <a:spcPct val="100000"/>
                        </a:lnSpc>
                        <a:spcBef>
                          <a:spcPts val="1975"/>
                        </a:spcBef>
                        <a:buSzPct val="104347"/>
                        <a:buFont typeface="Arial MT"/>
                        <a:buChar char="•"/>
                        <a:tabLst>
                          <a:tab pos="397510" algn="l"/>
                          <a:tab pos="398145" algn="l"/>
                        </a:tabLst>
                      </a:pPr>
                      <a:r>
                        <a:rPr dirty="0"/>
                        <a:t>	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Вербализировать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чувства,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задавать уточняющие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вопросы,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чтобы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понять</a:t>
                      </a:r>
                      <a:r>
                        <a:rPr sz="23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причины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тревоги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Arial MT"/>
                        <a:buChar char="•"/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30200" marR="168275" indent="-26543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97510" algn="l"/>
                          <a:tab pos="398145" algn="l"/>
                        </a:tabLst>
                      </a:pPr>
                      <a:r>
                        <a:rPr dirty="0"/>
                        <a:t>	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Если</a:t>
                      </a:r>
                      <a:r>
                        <a:rPr sz="23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тревога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связана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с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ситуацией,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то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предложить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обратившемуся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продуктивные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действия,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связанные</a:t>
                      </a:r>
                      <a:r>
                        <a:rPr sz="23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с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происходящим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30200" marR="796925" indent="-26543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97510" algn="l"/>
                          <a:tab pos="398145" algn="l"/>
                        </a:tabLst>
                      </a:pPr>
                      <a:r>
                        <a:rPr dirty="0"/>
                        <a:t>	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Тревогу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текущий момент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снимаем техниками работы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с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тревогой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351790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1790" algn="l"/>
                          <a:tab pos="35242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убеждать,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то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тревожиться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незачем,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особенно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если</a:t>
                      </a:r>
                      <a:r>
                        <a:rPr sz="23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это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так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51790" marR="220979" indent="-287020">
                        <a:lnSpc>
                          <a:spcPct val="100000"/>
                        </a:lnSpc>
                        <a:buSzPct val="104347"/>
                        <a:buFont typeface="Arial MT"/>
                        <a:buChar char="•"/>
                        <a:tabLst>
                          <a:tab pos="351790" algn="l"/>
                          <a:tab pos="352425" algn="l"/>
                        </a:tabLst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Не оставлять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одного.</a:t>
                      </a:r>
                      <a:r>
                        <a:rPr sz="23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 ситуациях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повышенной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тревожности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  <a:p>
                      <a:pPr marL="351790" marR="332740">
                        <a:lnSpc>
                          <a:spcPct val="100000"/>
                        </a:lnSpc>
                      </a:pPr>
                      <a:r>
                        <a:rPr sz="2300" dirty="0">
                          <a:latin typeface="Calibri Light"/>
                          <a:cs typeface="Calibri Light"/>
                        </a:rPr>
                        <a:t>ребенку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лучше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быть одному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(особенно при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звонках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ночное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время). Быть с ним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до снижения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симптомов</a:t>
                      </a:r>
                      <a:r>
                        <a:rPr sz="23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тревожности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203835" marR="198755" indent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300" spc="-5" dirty="0">
                          <a:latin typeface="Calibri Light"/>
                          <a:cs typeface="Calibri Light"/>
                        </a:rPr>
                        <a:t>Помогаем справиться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с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тревогой,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чтобы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она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не </a:t>
                      </a:r>
                      <a:r>
                        <a:rPr sz="23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длилась долго, вытягивая из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обратившегося силы, лишая </a:t>
                      </a:r>
                      <a:r>
                        <a:rPr sz="2300" spc="-5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возможности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отдыха, </a:t>
                      </a:r>
                      <a:r>
                        <a:rPr sz="2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парализуя</a:t>
                      </a:r>
                      <a:r>
                        <a:rPr sz="23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300" spc="-5" dirty="0">
                          <a:latin typeface="Calibri Light"/>
                          <a:cs typeface="Calibri Light"/>
                        </a:rPr>
                        <a:t>его деятельность</a:t>
                      </a:r>
                      <a:endParaRPr sz="23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23518" y="889761"/>
            <a:ext cx="1330071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913889" algn="l"/>
              </a:tabLst>
            </a:pPr>
            <a:r>
              <a:rPr spc="-5" dirty="0">
                <a:solidFill>
                  <a:srgbClr val="375F92"/>
                </a:solidFill>
                <a:latin typeface="Calibri Light"/>
                <a:cs typeface="Calibri Light"/>
              </a:rPr>
              <a:t>ТРЕВОГА</a:t>
            </a:r>
            <a:r>
              <a:rPr spc="1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pc="-640" dirty="0">
                <a:solidFill>
                  <a:srgbClr val="375F92"/>
                </a:solidFill>
                <a:latin typeface="Calibri Light"/>
                <a:cs typeface="Calibri Light"/>
              </a:rPr>
              <a:t>–</a:t>
            </a:r>
            <a:r>
              <a:rPr sz="2550" spc="-960" baseline="-32679" dirty="0">
                <a:solidFill>
                  <a:srgbClr val="375F92"/>
                </a:solidFill>
                <a:latin typeface="Calibri"/>
                <a:cs typeface="Calibri"/>
              </a:rPr>
              <a:t>1	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отрицательно</a:t>
            </a:r>
            <a:r>
              <a:rPr sz="3200" spc="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окрашенная</a:t>
            </a:r>
            <a:r>
              <a:rPr sz="3200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эмоция,</a:t>
            </a:r>
            <a:r>
              <a:rPr sz="3200" dirty="0">
                <a:solidFill>
                  <a:srgbClr val="375F92"/>
                </a:solidFill>
                <a:latin typeface="Calibri Light"/>
                <a:cs typeface="Calibri Light"/>
              </a:rPr>
              <a:t> выражающая</a:t>
            </a:r>
            <a:r>
              <a:rPr sz="3200" spc="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z="3200" spc="-5" dirty="0">
                <a:solidFill>
                  <a:srgbClr val="375F92"/>
                </a:solidFill>
                <a:latin typeface="Calibri Light"/>
                <a:cs typeface="Calibri Light"/>
              </a:rPr>
              <a:t>ощущение</a:t>
            </a:r>
            <a:endParaRPr sz="3200">
              <a:latin typeface="Calibri Light"/>
              <a:cs typeface="Calibri Light"/>
            </a:endParaRPr>
          </a:p>
          <a:p>
            <a:pPr marL="38100" marR="30480">
              <a:lnSpc>
                <a:spcPct val="100000"/>
              </a:lnSpc>
              <a:spcBef>
                <a:spcPts val="5"/>
              </a:spcBef>
            </a:pPr>
            <a:r>
              <a:rPr dirty="0">
                <a:solidFill>
                  <a:srgbClr val="375F92"/>
                </a:solidFill>
                <a:latin typeface="Calibri Light"/>
                <a:cs typeface="Calibri Light"/>
              </a:rPr>
              <a:t>неопределённости, </a:t>
            </a:r>
            <a:r>
              <a:rPr spc="-5" dirty="0">
                <a:solidFill>
                  <a:srgbClr val="375F92"/>
                </a:solidFill>
                <a:latin typeface="Calibri Light"/>
                <a:cs typeface="Calibri Light"/>
              </a:rPr>
              <a:t>ожидание</a:t>
            </a:r>
            <a:r>
              <a:rPr spc="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pc="-5" dirty="0">
                <a:solidFill>
                  <a:srgbClr val="375F92"/>
                </a:solidFill>
                <a:latin typeface="Calibri Light"/>
                <a:cs typeface="Calibri Light"/>
              </a:rPr>
              <a:t>отрицательных событий,</a:t>
            </a:r>
            <a:r>
              <a:rPr spc="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pc="-5" dirty="0">
                <a:solidFill>
                  <a:srgbClr val="375F92"/>
                </a:solidFill>
                <a:latin typeface="Calibri Light"/>
                <a:cs typeface="Calibri Light"/>
              </a:rPr>
              <a:t>трудноопределимые </a:t>
            </a:r>
            <a:r>
              <a:rPr spc="-705" dirty="0">
                <a:solidFill>
                  <a:srgbClr val="375F92"/>
                </a:solidFill>
                <a:latin typeface="Calibri Light"/>
                <a:cs typeface="Calibri Light"/>
              </a:rPr>
              <a:t> </a:t>
            </a:r>
            <a:r>
              <a:rPr spc="-5" dirty="0">
                <a:solidFill>
                  <a:srgbClr val="375F92"/>
                </a:solidFill>
                <a:latin typeface="Calibri Light"/>
                <a:cs typeface="Calibri Light"/>
              </a:rPr>
              <a:t>предчувствия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89992" y="9862819"/>
            <a:ext cx="70250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 Light"/>
                <a:cs typeface="Calibri Light"/>
              </a:rPr>
              <a:t>(1)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Зинченко,</a:t>
            </a:r>
            <a:r>
              <a:rPr sz="1200" dirty="0">
                <a:latin typeface="Calibri Light"/>
                <a:cs typeface="Calibri Light"/>
              </a:rPr>
              <a:t> 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Большой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психологический</a:t>
            </a:r>
            <a:r>
              <a:rPr sz="120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словарь</a:t>
            </a:r>
            <a:r>
              <a:rPr sz="1200" dirty="0">
                <a:latin typeface="Calibri Light"/>
                <a:cs typeface="Calibri Light"/>
              </a:rPr>
              <a:t> /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ред.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Б.</a:t>
            </a:r>
            <a:r>
              <a:rPr sz="1200" spc="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Мещеряков,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В.</a:t>
            </a:r>
            <a:r>
              <a:rPr sz="1200" spc="-10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Зинченко.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</a:t>
            </a:r>
            <a:r>
              <a:rPr sz="1200" spc="-10" dirty="0">
                <a:latin typeface="Calibri Light"/>
                <a:cs typeface="Calibri Light"/>
              </a:rPr>
              <a:t>М.:</a:t>
            </a:r>
            <a:r>
              <a:rPr sz="1200" spc="15" dirty="0">
                <a:latin typeface="Calibri Light"/>
                <a:cs typeface="Calibri Light"/>
              </a:rPr>
              <a:t> </a:t>
            </a:r>
            <a:r>
              <a:rPr sz="1200" spc="-5" dirty="0">
                <a:latin typeface="Calibri Light"/>
                <a:cs typeface="Calibri Light"/>
              </a:rPr>
              <a:t>АСТ,</a:t>
            </a:r>
            <a:r>
              <a:rPr sz="1200" spc="-15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2019.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- 816</a:t>
            </a:r>
            <a:r>
              <a:rPr sz="1200" spc="10" dirty="0">
                <a:latin typeface="Calibri Light"/>
                <a:cs typeface="Calibri Light"/>
              </a:rPr>
              <a:t> </a:t>
            </a:r>
            <a:r>
              <a:rPr sz="1200" dirty="0">
                <a:latin typeface="Calibri Light"/>
                <a:cs typeface="Calibri Light"/>
              </a:rPr>
              <a:t>c.</a:t>
            </a:r>
            <a:endParaRPr sz="12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5936" y="429513"/>
            <a:ext cx="1265936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П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П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Х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Х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Л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Л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ГИ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ГИ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Ч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Ч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ЕС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ЕС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УЛ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УЛ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ЬТ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Ь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ТИ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РО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РО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ВА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АН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700" spc="-1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Д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ЕТ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Т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Й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ЕЙ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П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П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Д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РО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РО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СТ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Т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КО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Р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ЗИ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ЗИ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М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Э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Э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М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Ц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Ц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А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Л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Л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Ь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Ь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М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Т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О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Я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Я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Н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550" spc="-727" baseline="-11437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1700" spc="-484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17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FFFFFF"/>
                </a:solidFill>
                <a:latin typeface="Calibri"/>
                <a:cs typeface="Calibri"/>
              </a:rPr>
              <a:t>ПЕРИОД</a:t>
            </a:r>
            <a:r>
              <a:rPr sz="17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latin typeface="Calibri"/>
                <a:cs typeface="Calibri"/>
              </a:rPr>
              <a:t>ПАНДЕМИИ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217391" y="50"/>
            <a:ext cx="2070735" cy="1162685"/>
          </a:xfrm>
          <a:custGeom>
            <a:avLst/>
            <a:gdLst/>
            <a:ahLst/>
            <a:cxnLst/>
            <a:rect l="l" t="t" r="r" b="b"/>
            <a:pathLst>
              <a:path w="2070734" h="1162685">
                <a:moveTo>
                  <a:pt x="0" y="1162380"/>
                </a:moveTo>
                <a:lnTo>
                  <a:pt x="2070607" y="1162380"/>
                </a:lnTo>
                <a:lnTo>
                  <a:pt x="2070607" y="0"/>
                </a:lnTo>
                <a:lnTo>
                  <a:pt x="0" y="0"/>
                </a:lnTo>
                <a:lnTo>
                  <a:pt x="0" y="116238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16217391" y="0"/>
            <a:ext cx="2070735" cy="1460500"/>
            <a:chOff x="16217391" y="0"/>
            <a:chExt cx="2070735" cy="146050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217391" y="0"/>
              <a:ext cx="2070607" cy="136461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6217391" y="50"/>
              <a:ext cx="2070735" cy="1162685"/>
            </a:xfrm>
            <a:custGeom>
              <a:avLst/>
              <a:gdLst/>
              <a:ahLst/>
              <a:cxnLst/>
              <a:rect l="l" t="t" r="r" b="b"/>
              <a:pathLst>
                <a:path w="2070734" h="1162685">
                  <a:moveTo>
                    <a:pt x="2070607" y="0"/>
                  </a:moveTo>
                  <a:lnTo>
                    <a:pt x="0" y="0"/>
                  </a:lnTo>
                  <a:lnTo>
                    <a:pt x="0" y="1162380"/>
                  </a:lnTo>
                  <a:lnTo>
                    <a:pt x="2070607" y="1162380"/>
                  </a:lnTo>
                  <a:lnTo>
                    <a:pt x="20706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217391" y="95631"/>
              <a:ext cx="2070607" cy="136461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5324" y="408812"/>
            <a:ext cx="16858615" cy="3763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7480" algn="ctr">
              <a:lnSpc>
                <a:spcPct val="100000"/>
              </a:lnSpc>
              <a:spcBef>
                <a:spcPts val="100"/>
              </a:spcBef>
            </a:pPr>
            <a:r>
              <a:rPr sz="4400" spc="-35" dirty="0"/>
              <a:t>Что</a:t>
            </a:r>
            <a:r>
              <a:rPr sz="4400" spc="-15" dirty="0"/>
              <a:t> </a:t>
            </a:r>
            <a:r>
              <a:rPr sz="4400" dirty="0"/>
              <a:t>делать:</a:t>
            </a:r>
            <a:r>
              <a:rPr sz="4400" spc="-40" dirty="0"/>
              <a:t> </a:t>
            </a:r>
            <a:r>
              <a:rPr sz="4400" spc="-25" dirty="0"/>
              <a:t>Тревога</a:t>
            </a:r>
            <a:r>
              <a:rPr sz="4400" spc="-35" dirty="0"/>
              <a:t> </a:t>
            </a:r>
            <a:r>
              <a:rPr sz="4400" spc="5" dirty="0"/>
              <a:t>прямо</a:t>
            </a:r>
            <a:r>
              <a:rPr sz="4400" spc="-35" dirty="0"/>
              <a:t> </a:t>
            </a:r>
            <a:r>
              <a:rPr sz="4400" dirty="0"/>
              <a:t>сейчас.</a:t>
            </a:r>
            <a:r>
              <a:rPr sz="4400" spc="-30" dirty="0"/>
              <a:t> </a:t>
            </a:r>
            <a:r>
              <a:rPr sz="4400" spc="-10" dirty="0"/>
              <a:t>Рекомендации</a:t>
            </a:r>
            <a:endParaRPr sz="4400"/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950"/>
          </a:p>
          <a:p>
            <a:pPr marL="12700">
              <a:lnSpc>
                <a:spcPct val="100000"/>
              </a:lnSpc>
            </a:pPr>
            <a:r>
              <a:rPr sz="4400" spc="5" dirty="0"/>
              <a:t>Как</a:t>
            </a:r>
            <a:r>
              <a:rPr sz="4400" spc="-40" dirty="0"/>
              <a:t> </a:t>
            </a:r>
            <a:r>
              <a:rPr sz="4400" spc="-5" dirty="0"/>
              <a:t>предложить</a:t>
            </a:r>
            <a:r>
              <a:rPr sz="4400" spc="-60" dirty="0"/>
              <a:t> </a:t>
            </a:r>
            <a:r>
              <a:rPr sz="4400" spc="5" dirty="0"/>
              <a:t>помощь?</a:t>
            </a:r>
            <a:endParaRPr sz="4400"/>
          </a:p>
          <a:p>
            <a:pPr marL="175260" marR="5080" indent="138430" algn="ctr">
              <a:lnSpc>
                <a:spcPct val="101299"/>
              </a:lnSpc>
              <a:spcBef>
                <a:spcPts val="459"/>
              </a:spcBef>
            </a:pPr>
            <a:r>
              <a:rPr sz="3600" i="1" dirty="0">
                <a:latin typeface="Segoe UI Light"/>
                <a:cs typeface="Segoe UI Light"/>
              </a:rPr>
              <a:t>«Я</a:t>
            </a:r>
            <a:r>
              <a:rPr sz="3600" i="1" spc="-10" dirty="0">
                <a:latin typeface="Segoe UI Light"/>
                <a:cs typeface="Segoe UI Light"/>
              </a:rPr>
              <a:t> </a:t>
            </a:r>
            <a:r>
              <a:rPr sz="3600" i="1" spc="-25" dirty="0">
                <a:latin typeface="Segoe UI Light"/>
                <a:cs typeface="Segoe UI Light"/>
              </a:rPr>
              <a:t>вижу,</a:t>
            </a:r>
            <a:r>
              <a:rPr sz="3600" i="1" spc="-5" dirty="0">
                <a:latin typeface="Segoe UI Light"/>
                <a:cs typeface="Segoe UI Light"/>
              </a:rPr>
              <a:t> </a:t>
            </a:r>
            <a:r>
              <a:rPr sz="3600" i="1" spc="-15" dirty="0">
                <a:latin typeface="Segoe UI Light"/>
                <a:cs typeface="Segoe UI Light"/>
              </a:rPr>
              <a:t>что</a:t>
            </a:r>
            <a:r>
              <a:rPr sz="3600" i="1" spc="-5" dirty="0">
                <a:latin typeface="Segoe UI Light"/>
                <a:cs typeface="Segoe UI Light"/>
              </a:rPr>
              <a:t> </a:t>
            </a:r>
            <a:r>
              <a:rPr sz="3600" i="1" dirty="0">
                <a:latin typeface="Segoe UI Light"/>
                <a:cs typeface="Segoe UI Light"/>
              </a:rPr>
              <a:t>у</a:t>
            </a:r>
            <a:r>
              <a:rPr sz="3600" i="1" spc="-5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тебя </a:t>
            </a:r>
            <a:r>
              <a:rPr sz="3600" i="1" spc="-5" dirty="0">
                <a:latin typeface="Segoe UI Light"/>
                <a:cs typeface="Segoe UI Light"/>
              </a:rPr>
              <a:t>сейчас</a:t>
            </a:r>
            <a:r>
              <a:rPr sz="3600" i="1" spc="10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(проявления)… </a:t>
            </a:r>
            <a:r>
              <a:rPr sz="3600" i="1" dirty="0">
                <a:latin typeface="Segoe UI Light"/>
                <a:cs typeface="Segoe UI Light"/>
              </a:rPr>
              <a:t>Я</a:t>
            </a:r>
            <a:r>
              <a:rPr sz="3600" i="1" spc="-5" dirty="0">
                <a:latin typeface="Segoe UI Light"/>
                <a:cs typeface="Segoe UI Light"/>
              </a:rPr>
              <a:t> </a:t>
            </a:r>
            <a:r>
              <a:rPr sz="3600" i="1" spc="-25" dirty="0">
                <a:latin typeface="Segoe UI Light"/>
                <a:cs typeface="Segoe UI Light"/>
              </a:rPr>
              <a:t>вижу,</a:t>
            </a:r>
            <a:r>
              <a:rPr sz="3600" i="1" spc="-5" dirty="0">
                <a:latin typeface="Segoe UI Light"/>
                <a:cs typeface="Segoe UI Light"/>
              </a:rPr>
              <a:t> </a:t>
            </a:r>
            <a:r>
              <a:rPr sz="3600" i="1" spc="-15" dirty="0">
                <a:latin typeface="Segoe UI Light"/>
                <a:cs typeface="Segoe UI Light"/>
              </a:rPr>
              <a:t>что </a:t>
            </a:r>
            <a:r>
              <a:rPr sz="3600" i="1" spc="-5" dirty="0">
                <a:latin typeface="Segoe UI Light"/>
                <a:cs typeface="Segoe UI Light"/>
              </a:rPr>
              <a:t>ты</a:t>
            </a:r>
            <a:r>
              <a:rPr sz="3600" i="1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сильно</a:t>
            </a:r>
            <a:r>
              <a:rPr sz="3600" i="1" spc="-20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переживаешь </a:t>
            </a:r>
            <a:r>
              <a:rPr sz="3600" i="1" dirty="0">
                <a:latin typeface="Segoe UI Light"/>
                <a:cs typeface="Segoe UI Light"/>
              </a:rPr>
              <a:t> </a:t>
            </a:r>
            <a:r>
              <a:rPr sz="3600" i="1" spc="-15" dirty="0">
                <a:latin typeface="Segoe UI Light"/>
                <a:cs typeface="Segoe UI Light"/>
              </a:rPr>
              <a:t>(какое-то</a:t>
            </a:r>
            <a:r>
              <a:rPr sz="3600" i="1" spc="-10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событие)…</a:t>
            </a:r>
            <a:r>
              <a:rPr sz="3600" i="1" spc="-10" dirty="0">
                <a:latin typeface="Segoe UI Light"/>
                <a:cs typeface="Segoe UI Light"/>
              </a:rPr>
              <a:t> </a:t>
            </a:r>
            <a:r>
              <a:rPr sz="3600" i="1" dirty="0">
                <a:latin typeface="Segoe UI Light"/>
                <a:cs typeface="Segoe UI Light"/>
              </a:rPr>
              <a:t>Я</a:t>
            </a:r>
            <a:r>
              <a:rPr sz="3600" i="1" spc="5" dirty="0">
                <a:latin typeface="Segoe UI Light"/>
                <a:cs typeface="Segoe UI Light"/>
              </a:rPr>
              <a:t> </a:t>
            </a:r>
            <a:r>
              <a:rPr sz="3600" i="1" spc="-25" dirty="0">
                <a:latin typeface="Segoe UI Light"/>
                <a:cs typeface="Segoe UI Light"/>
              </a:rPr>
              <a:t>готова</a:t>
            </a:r>
            <a:r>
              <a:rPr sz="3600" i="1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предложить</a:t>
            </a:r>
            <a:r>
              <a:rPr sz="3600" i="1" spc="20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тебе</a:t>
            </a:r>
            <a:r>
              <a:rPr sz="3600" i="1" spc="-15" dirty="0">
                <a:latin typeface="Segoe UI Light"/>
                <a:cs typeface="Segoe UI Light"/>
              </a:rPr>
              <a:t> </a:t>
            </a:r>
            <a:r>
              <a:rPr sz="3600" i="1" dirty="0">
                <a:latin typeface="Segoe UI Light"/>
                <a:cs typeface="Segoe UI Light"/>
              </a:rPr>
              <a:t>небольшое</a:t>
            </a:r>
            <a:r>
              <a:rPr sz="3600" i="1" spc="-10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упражнение,</a:t>
            </a:r>
            <a:r>
              <a:rPr sz="3600" i="1" spc="5" dirty="0">
                <a:latin typeface="Segoe UI Light"/>
                <a:cs typeface="Segoe UI Light"/>
              </a:rPr>
              <a:t> </a:t>
            </a:r>
            <a:r>
              <a:rPr sz="3600" i="1" spc="-15" dirty="0">
                <a:latin typeface="Segoe UI Light"/>
                <a:cs typeface="Segoe UI Light"/>
              </a:rPr>
              <a:t>чтобы </a:t>
            </a:r>
            <a:r>
              <a:rPr sz="3600" i="1" spc="-975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тебе</a:t>
            </a:r>
            <a:r>
              <a:rPr sz="3600" i="1" spc="-30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стало </a:t>
            </a:r>
            <a:r>
              <a:rPr sz="3600" i="1" dirty="0">
                <a:latin typeface="Segoe UI Light"/>
                <a:cs typeface="Segoe UI Light"/>
              </a:rPr>
              <a:t>легче. </a:t>
            </a:r>
            <a:r>
              <a:rPr sz="3600" i="1" spc="-65" dirty="0">
                <a:latin typeface="Segoe UI Light"/>
                <a:cs typeface="Segoe UI Light"/>
              </a:rPr>
              <a:t>Готов</a:t>
            </a:r>
            <a:r>
              <a:rPr sz="3600" i="1" spc="-5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попробовать</a:t>
            </a:r>
            <a:r>
              <a:rPr sz="3600" i="1" spc="5" dirty="0">
                <a:latin typeface="Segoe UI Light"/>
                <a:cs typeface="Segoe UI Light"/>
              </a:rPr>
              <a:t> </a:t>
            </a:r>
            <a:r>
              <a:rPr sz="3600" i="1" spc="-15" dirty="0">
                <a:latin typeface="Segoe UI Light"/>
                <a:cs typeface="Segoe UI Light"/>
              </a:rPr>
              <a:t>его </a:t>
            </a:r>
            <a:r>
              <a:rPr sz="3600" i="1" spc="-5" dirty="0">
                <a:latin typeface="Segoe UI Light"/>
                <a:cs typeface="Segoe UI Light"/>
              </a:rPr>
              <a:t>сейчас</a:t>
            </a:r>
            <a:r>
              <a:rPr sz="3600" i="1" spc="10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вместе</a:t>
            </a:r>
            <a:r>
              <a:rPr sz="3600" i="1" spc="-20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со мной?»</a:t>
            </a:r>
            <a:endParaRPr sz="3600">
              <a:latin typeface="Segoe UI Light"/>
              <a:cs typeface="Segoe U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5136" y="4694935"/>
            <a:ext cx="1698053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2540" algn="ctr">
              <a:lnSpc>
                <a:spcPct val="100000"/>
              </a:lnSpc>
              <a:spcBef>
                <a:spcPts val="100"/>
              </a:spcBef>
            </a:pPr>
            <a:r>
              <a:rPr sz="3600" i="1" dirty="0">
                <a:latin typeface="Segoe UI Light"/>
                <a:cs typeface="Segoe UI Light"/>
              </a:rPr>
              <a:t>«Я</a:t>
            </a:r>
            <a:r>
              <a:rPr sz="3600" i="1" spc="-10" dirty="0">
                <a:latin typeface="Segoe UI Light"/>
                <a:cs typeface="Segoe UI Light"/>
              </a:rPr>
              <a:t> </a:t>
            </a:r>
            <a:r>
              <a:rPr sz="3600" i="1" spc="-25" dirty="0">
                <a:latin typeface="Segoe UI Light"/>
                <a:cs typeface="Segoe UI Light"/>
              </a:rPr>
              <a:t>вижу,</a:t>
            </a:r>
            <a:r>
              <a:rPr sz="3600" i="1" spc="-5" dirty="0">
                <a:latin typeface="Segoe UI Light"/>
                <a:cs typeface="Segoe UI Light"/>
              </a:rPr>
              <a:t> </a:t>
            </a:r>
            <a:r>
              <a:rPr sz="3600" i="1" dirty="0">
                <a:latin typeface="Segoe UI Light"/>
                <a:cs typeface="Segoe UI Light"/>
              </a:rPr>
              <a:t>в</a:t>
            </a:r>
            <a:r>
              <a:rPr sz="3600" i="1" spc="10" dirty="0">
                <a:latin typeface="Segoe UI Light"/>
                <a:cs typeface="Segoe UI Light"/>
              </a:rPr>
              <a:t> </a:t>
            </a:r>
            <a:r>
              <a:rPr sz="3600" i="1" spc="-15" dirty="0">
                <a:latin typeface="Segoe UI Light"/>
                <a:cs typeface="Segoe UI Light"/>
              </a:rPr>
              <a:t>какой</a:t>
            </a:r>
            <a:r>
              <a:rPr sz="3600" i="1" spc="-35" dirty="0">
                <a:latin typeface="Segoe UI Light"/>
                <a:cs typeface="Segoe UI Light"/>
              </a:rPr>
              <a:t> </a:t>
            </a:r>
            <a:r>
              <a:rPr sz="3600" i="1" spc="-15" dirty="0">
                <a:latin typeface="Segoe UI Light"/>
                <a:cs typeface="Segoe UI Light"/>
              </a:rPr>
              <a:t>сложной</a:t>
            </a:r>
            <a:r>
              <a:rPr sz="3600" i="1" spc="5" dirty="0">
                <a:latin typeface="Segoe UI Light"/>
                <a:cs typeface="Segoe UI Light"/>
              </a:rPr>
              <a:t> </a:t>
            </a:r>
            <a:r>
              <a:rPr sz="3600" i="1" dirty="0">
                <a:latin typeface="Segoe UI Light"/>
                <a:cs typeface="Segoe UI Light"/>
              </a:rPr>
              <a:t>ситуации</a:t>
            </a:r>
            <a:r>
              <a:rPr sz="3600" i="1" spc="-15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ты</a:t>
            </a:r>
            <a:r>
              <a:rPr sz="3600" i="1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сейчас</a:t>
            </a:r>
            <a:r>
              <a:rPr sz="3600" i="1" spc="-10" dirty="0">
                <a:latin typeface="Segoe UI Light"/>
                <a:cs typeface="Segoe UI Light"/>
              </a:rPr>
              <a:t> находишься,</a:t>
            </a:r>
            <a:r>
              <a:rPr sz="3600" i="1" spc="15" dirty="0">
                <a:latin typeface="Segoe UI Light"/>
                <a:cs typeface="Segoe UI Light"/>
              </a:rPr>
              <a:t> </a:t>
            </a:r>
            <a:r>
              <a:rPr sz="3600" i="1" dirty="0">
                <a:latin typeface="Segoe UI Light"/>
                <a:cs typeface="Segoe UI Light"/>
              </a:rPr>
              <a:t>вижу</a:t>
            </a:r>
            <a:r>
              <a:rPr sz="3600" i="1" spc="10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твои </a:t>
            </a:r>
            <a:r>
              <a:rPr sz="3600" i="1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переживания.</a:t>
            </a:r>
            <a:r>
              <a:rPr sz="3600" i="1" spc="-25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Вероятно, </a:t>
            </a:r>
            <a:r>
              <a:rPr sz="3600" i="1" spc="-25" dirty="0">
                <a:latin typeface="Segoe UI Light"/>
                <a:cs typeface="Segoe UI Light"/>
              </a:rPr>
              <a:t>это</a:t>
            </a:r>
            <a:r>
              <a:rPr sz="3600" i="1" spc="-10" dirty="0">
                <a:latin typeface="Segoe UI Light"/>
                <a:cs typeface="Segoe UI Light"/>
              </a:rPr>
              <a:t> </a:t>
            </a:r>
            <a:r>
              <a:rPr sz="3600" i="1" spc="-20" dirty="0">
                <a:latin typeface="Segoe UI Light"/>
                <a:cs typeface="Segoe UI Light"/>
              </a:rPr>
              <a:t>может</a:t>
            </a:r>
            <a:r>
              <a:rPr sz="3600" i="1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мешать</a:t>
            </a:r>
            <a:r>
              <a:rPr sz="3600" i="1" spc="15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тебе,</a:t>
            </a:r>
            <a:r>
              <a:rPr sz="3600" i="1" spc="-30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негативно</a:t>
            </a:r>
            <a:r>
              <a:rPr sz="3600" i="1" spc="5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влиять</a:t>
            </a:r>
            <a:r>
              <a:rPr sz="3600" i="1" dirty="0">
                <a:latin typeface="Segoe UI Light"/>
                <a:cs typeface="Segoe UI Light"/>
              </a:rPr>
              <a:t> на</a:t>
            </a:r>
            <a:r>
              <a:rPr sz="3600" i="1" spc="5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твою </a:t>
            </a:r>
            <a:r>
              <a:rPr sz="3600" i="1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жизнь.</a:t>
            </a:r>
            <a:r>
              <a:rPr sz="3600" i="1" spc="5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Мы</a:t>
            </a:r>
            <a:r>
              <a:rPr sz="3600" i="1" spc="5" dirty="0">
                <a:latin typeface="Segoe UI Light"/>
                <a:cs typeface="Segoe UI Light"/>
              </a:rPr>
              <a:t> </a:t>
            </a:r>
            <a:r>
              <a:rPr sz="3600" i="1" spc="-25" dirty="0">
                <a:latin typeface="Segoe UI Light"/>
                <a:cs typeface="Segoe UI Light"/>
              </a:rPr>
              <a:t>можем</a:t>
            </a:r>
            <a:r>
              <a:rPr sz="3600" i="1" spc="10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проговорить</a:t>
            </a:r>
            <a:r>
              <a:rPr sz="3600" i="1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сейчас</a:t>
            </a:r>
            <a:r>
              <a:rPr sz="3600" i="1" spc="5" dirty="0">
                <a:latin typeface="Segoe UI Light"/>
                <a:cs typeface="Segoe UI Light"/>
              </a:rPr>
              <a:t> </a:t>
            </a:r>
            <a:r>
              <a:rPr sz="3600" i="1" dirty="0">
                <a:latin typeface="Segoe UI Light"/>
                <a:cs typeface="Segoe UI Light"/>
              </a:rPr>
              <a:t>с </a:t>
            </a:r>
            <a:r>
              <a:rPr sz="3600" i="1" spc="-15" dirty="0">
                <a:latin typeface="Segoe UI Light"/>
                <a:cs typeface="Segoe UI Light"/>
              </a:rPr>
              <a:t>тобой</a:t>
            </a:r>
            <a:r>
              <a:rPr sz="3600" i="1" spc="-20" dirty="0">
                <a:latin typeface="Segoe UI Light"/>
                <a:cs typeface="Segoe UI Light"/>
              </a:rPr>
              <a:t> некоторые</a:t>
            </a:r>
            <a:r>
              <a:rPr sz="3600" i="1" spc="-15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рекомендации, </a:t>
            </a:r>
            <a:r>
              <a:rPr sz="3600" i="1" spc="-20" dirty="0">
                <a:latin typeface="Segoe UI Light"/>
                <a:cs typeface="Segoe UI Light"/>
              </a:rPr>
              <a:t>которые </a:t>
            </a:r>
            <a:r>
              <a:rPr sz="3600" i="1" spc="-975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помогут,</a:t>
            </a:r>
            <a:r>
              <a:rPr sz="3600" i="1" spc="10" dirty="0">
                <a:latin typeface="Segoe UI Light"/>
                <a:cs typeface="Segoe UI Light"/>
              </a:rPr>
              <a:t> </a:t>
            </a:r>
            <a:r>
              <a:rPr sz="3600" i="1" spc="-30" dirty="0">
                <a:latin typeface="Segoe UI Light"/>
                <a:cs typeface="Segoe UI Light"/>
              </a:rPr>
              <a:t>когда</a:t>
            </a:r>
            <a:r>
              <a:rPr sz="3600" i="1" dirty="0">
                <a:latin typeface="Segoe UI Light"/>
                <a:cs typeface="Segoe UI Light"/>
              </a:rPr>
              <a:t> </a:t>
            </a:r>
            <a:r>
              <a:rPr sz="3600" i="1" spc="-5" dirty="0">
                <a:latin typeface="Segoe UI Light"/>
                <a:cs typeface="Segoe UI Light"/>
              </a:rPr>
              <a:t>ты</a:t>
            </a:r>
            <a:r>
              <a:rPr sz="3600" i="1" spc="20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тревожишься</a:t>
            </a:r>
            <a:r>
              <a:rPr sz="3600" i="1" spc="10" dirty="0">
                <a:latin typeface="Segoe UI Light"/>
                <a:cs typeface="Segoe UI Light"/>
              </a:rPr>
              <a:t> </a:t>
            </a:r>
            <a:r>
              <a:rPr sz="3600" i="1" spc="-10" dirty="0">
                <a:latin typeface="Segoe UI Light"/>
                <a:cs typeface="Segoe UI Light"/>
              </a:rPr>
              <a:t>особенно</a:t>
            </a:r>
            <a:r>
              <a:rPr sz="3600" i="1" spc="-5" dirty="0">
                <a:latin typeface="Segoe UI Light"/>
                <a:cs typeface="Segoe UI Light"/>
              </a:rPr>
              <a:t> сильно»</a:t>
            </a:r>
            <a:endParaRPr sz="3600">
              <a:latin typeface="Segoe UI Light"/>
              <a:cs typeface="Segoe U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7880" y="7666735"/>
            <a:ext cx="4577080" cy="19011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100" dirty="0">
                <a:solidFill>
                  <a:srgbClr val="77923B"/>
                </a:solidFill>
                <a:latin typeface="Segoe UI Light"/>
                <a:cs typeface="Segoe UI Light"/>
              </a:rPr>
              <a:t>Дыхание</a:t>
            </a:r>
            <a:endParaRPr sz="4100">
              <a:latin typeface="Segoe UI Light"/>
              <a:cs typeface="Segoe UI Light"/>
            </a:endParaRPr>
          </a:p>
          <a:p>
            <a:pPr marL="584200" indent="-57150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584200" algn="l"/>
              </a:tabLst>
            </a:pPr>
            <a:r>
              <a:rPr sz="4100" dirty="0">
                <a:solidFill>
                  <a:srgbClr val="0D0D0D"/>
                </a:solidFill>
                <a:latin typeface="Segoe UI Light"/>
                <a:cs typeface="Segoe UI Light"/>
              </a:rPr>
              <a:t>На</a:t>
            </a:r>
            <a:r>
              <a:rPr sz="4100" spc="-55" dirty="0">
                <a:solidFill>
                  <a:srgbClr val="0D0D0D"/>
                </a:solidFill>
                <a:latin typeface="Segoe UI Light"/>
                <a:cs typeface="Segoe UI Light"/>
              </a:rPr>
              <a:t> </a:t>
            </a:r>
            <a:r>
              <a:rPr sz="4100" spc="-5" dirty="0">
                <a:solidFill>
                  <a:srgbClr val="0D0D0D"/>
                </a:solidFill>
                <a:latin typeface="Segoe UI Light"/>
                <a:cs typeface="Segoe UI Light"/>
              </a:rPr>
              <a:t>мобилизацию</a:t>
            </a:r>
            <a:endParaRPr sz="4100">
              <a:latin typeface="Segoe UI Light"/>
              <a:cs typeface="Segoe UI Light"/>
            </a:endParaRPr>
          </a:p>
          <a:p>
            <a:pPr marL="584200" indent="-571500">
              <a:lnSpc>
                <a:spcPct val="100000"/>
              </a:lnSpc>
              <a:buFont typeface="Wingdings"/>
              <a:buChar char=""/>
              <a:tabLst>
                <a:tab pos="584200" algn="l"/>
              </a:tabLst>
            </a:pPr>
            <a:r>
              <a:rPr sz="4100" dirty="0">
                <a:solidFill>
                  <a:srgbClr val="0D0D0D"/>
                </a:solidFill>
                <a:latin typeface="Segoe UI Light"/>
                <a:cs typeface="Segoe UI Light"/>
              </a:rPr>
              <a:t>На</a:t>
            </a:r>
            <a:r>
              <a:rPr sz="4100" spc="-60" dirty="0">
                <a:solidFill>
                  <a:srgbClr val="0D0D0D"/>
                </a:solidFill>
                <a:latin typeface="Segoe UI Light"/>
                <a:cs typeface="Segoe UI Light"/>
              </a:rPr>
              <a:t> </a:t>
            </a:r>
            <a:r>
              <a:rPr sz="4100" spc="-10" dirty="0">
                <a:solidFill>
                  <a:srgbClr val="0D0D0D"/>
                </a:solidFill>
                <a:latin typeface="Segoe UI Light"/>
                <a:cs typeface="Segoe UI Light"/>
              </a:rPr>
              <a:t>расслабление</a:t>
            </a:r>
            <a:endParaRPr sz="4100">
              <a:latin typeface="Segoe UI Light"/>
              <a:cs typeface="Segoe U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01198" y="7666735"/>
            <a:ext cx="3326129" cy="19011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100" spc="-5" dirty="0">
                <a:solidFill>
                  <a:srgbClr val="77923B"/>
                </a:solidFill>
                <a:latin typeface="Segoe UI Light"/>
                <a:cs typeface="Segoe UI Light"/>
              </a:rPr>
              <a:t>Тело</a:t>
            </a:r>
            <a:endParaRPr sz="4100">
              <a:latin typeface="Segoe UI Light"/>
              <a:cs typeface="Segoe UI Light"/>
            </a:endParaRPr>
          </a:p>
          <a:p>
            <a:pPr marL="584200" indent="-57150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584200" algn="l"/>
              </a:tabLst>
            </a:pPr>
            <a:r>
              <a:rPr sz="4100" spc="-5" dirty="0">
                <a:solidFill>
                  <a:srgbClr val="0D0D0D"/>
                </a:solidFill>
                <a:latin typeface="Segoe UI Light"/>
                <a:cs typeface="Segoe UI Light"/>
              </a:rPr>
              <a:t>Заземление</a:t>
            </a:r>
            <a:endParaRPr sz="4100">
              <a:latin typeface="Segoe UI Light"/>
              <a:cs typeface="Segoe UI Light"/>
            </a:endParaRPr>
          </a:p>
          <a:p>
            <a:pPr marL="584200" indent="-571500">
              <a:lnSpc>
                <a:spcPct val="100000"/>
              </a:lnSpc>
              <a:buFont typeface="Wingdings"/>
              <a:buChar char=""/>
              <a:tabLst>
                <a:tab pos="584200" algn="l"/>
              </a:tabLst>
            </a:pPr>
            <a:r>
              <a:rPr sz="4100" spc="-5" dirty="0">
                <a:solidFill>
                  <a:srgbClr val="0D0D0D"/>
                </a:solidFill>
                <a:latin typeface="Segoe UI Light"/>
                <a:cs typeface="Segoe UI Light"/>
              </a:rPr>
              <a:t>5-4-3-2-1</a:t>
            </a:r>
            <a:endParaRPr sz="4100">
              <a:latin typeface="Segoe UI Light"/>
              <a:cs typeface="Segoe UI Ligh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69744" y="187028"/>
            <a:ext cx="1731277" cy="101826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3370533"/>
            <a:ext cx="14719935" cy="47123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95"/>
              </a:spcBef>
            </a:pPr>
            <a:r>
              <a:rPr sz="4100" dirty="0">
                <a:latin typeface="Segoe UI Light"/>
                <a:cs typeface="Segoe UI Light"/>
              </a:rPr>
              <a:t>5 —</a:t>
            </a:r>
            <a:r>
              <a:rPr sz="4100" spc="-10" dirty="0">
                <a:latin typeface="Segoe UI Light"/>
                <a:cs typeface="Segoe UI Light"/>
              </a:rPr>
              <a:t> </a:t>
            </a:r>
            <a:r>
              <a:rPr sz="4100" spc="-20" dirty="0">
                <a:latin typeface="Segoe UI Light"/>
                <a:cs typeface="Segoe UI Light"/>
              </a:rPr>
              <a:t>Найдите</a:t>
            </a:r>
            <a:r>
              <a:rPr sz="4100" dirty="0">
                <a:latin typeface="Segoe UI Light"/>
                <a:cs typeface="Segoe UI Light"/>
              </a:rPr>
              <a:t> пять</a:t>
            </a:r>
            <a:r>
              <a:rPr sz="4100" spc="-5" dirty="0">
                <a:latin typeface="Segoe UI Light"/>
                <a:cs typeface="Segoe UI Light"/>
              </a:rPr>
              <a:t> </a:t>
            </a:r>
            <a:r>
              <a:rPr sz="4100" dirty="0">
                <a:latin typeface="Segoe UI Light"/>
                <a:cs typeface="Segoe UI Light"/>
              </a:rPr>
              <a:t>вещей,</a:t>
            </a:r>
            <a:r>
              <a:rPr sz="4100" spc="5" dirty="0">
                <a:latin typeface="Segoe UI Light"/>
                <a:cs typeface="Segoe UI Light"/>
              </a:rPr>
              <a:t> </a:t>
            </a:r>
            <a:r>
              <a:rPr sz="4100" dirty="0">
                <a:latin typeface="Segoe UI Light"/>
                <a:cs typeface="Segoe UI Light"/>
              </a:rPr>
              <a:t>на</a:t>
            </a:r>
            <a:r>
              <a:rPr sz="4100" spc="5" dirty="0">
                <a:latin typeface="Segoe UI Light"/>
                <a:cs typeface="Segoe UI Light"/>
              </a:rPr>
              <a:t> </a:t>
            </a:r>
            <a:r>
              <a:rPr sz="4100" spc="-50" dirty="0">
                <a:latin typeface="Segoe UI Light"/>
                <a:cs typeface="Segoe UI Light"/>
              </a:rPr>
              <a:t>которых</a:t>
            </a:r>
            <a:r>
              <a:rPr sz="4100" dirty="0">
                <a:latin typeface="Segoe UI Light"/>
                <a:cs typeface="Segoe UI Light"/>
              </a:rPr>
              <a:t> </a:t>
            </a:r>
            <a:r>
              <a:rPr sz="4100" spc="-50" dirty="0">
                <a:latin typeface="Segoe UI Light"/>
                <a:cs typeface="Segoe UI Light"/>
              </a:rPr>
              <a:t>сможете</a:t>
            </a:r>
            <a:r>
              <a:rPr sz="4100" dirty="0">
                <a:latin typeface="Segoe UI Light"/>
                <a:cs typeface="Segoe UI Light"/>
              </a:rPr>
              <a:t> </a:t>
            </a:r>
            <a:r>
              <a:rPr sz="4100" spc="-5" dirty="0">
                <a:latin typeface="Segoe UI Light"/>
                <a:cs typeface="Segoe UI Light"/>
              </a:rPr>
              <a:t>остановить</a:t>
            </a:r>
            <a:r>
              <a:rPr sz="4100" spc="-20" dirty="0">
                <a:latin typeface="Segoe UI Light"/>
                <a:cs typeface="Segoe UI Light"/>
              </a:rPr>
              <a:t> </a:t>
            </a:r>
            <a:r>
              <a:rPr sz="4100" spc="-40" dirty="0">
                <a:latin typeface="Segoe UI Light"/>
                <a:cs typeface="Segoe UI Light"/>
              </a:rPr>
              <a:t>взгляд </a:t>
            </a:r>
            <a:r>
              <a:rPr sz="4100" spc="-1105" dirty="0">
                <a:latin typeface="Segoe UI Light"/>
                <a:cs typeface="Segoe UI Light"/>
              </a:rPr>
              <a:t> </a:t>
            </a:r>
            <a:r>
              <a:rPr sz="4100" dirty="0">
                <a:latin typeface="Segoe UI Light"/>
                <a:cs typeface="Segoe UI Light"/>
              </a:rPr>
              <a:t>4</a:t>
            </a:r>
            <a:r>
              <a:rPr sz="4100" spc="-10" dirty="0">
                <a:latin typeface="Segoe UI Light"/>
                <a:cs typeface="Segoe UI Light"/>
              </a:rPr>
              <a:t> </a:t>
            </a:r>
            <a:r>
              <a:rPr sz="4100" spc="5" dirty="0">
                <a:latin typeface="Segoe UI Light"/>
                <a:cs typeface="Segoe UI Light"/>
              </a:rPr>
              <a:t>—</a:t>
            </a:r>
            <a:r>
              <a:rPr sz="4100" spc="-10" dirty="0">
                <a:latin typeface="Segoe UI Light"/>
                <a:cs typeface="Segoe UI Light"/>
              </a:rPr>
              <a:t> Почувствуйте</a:t>
            </a:r>
            <a:r>
              <a:rPr sz="4100" dirty="0">
                <a:latin typeface="Segoe UI Light"/>
                <a:cs typeface="Segoe UI Light"/>
              </a:rPr>
              <a:t> четыре</a:t>
            </a:r>
            <a:r>
              <a:rPr sz="4100" spc="10" dirty="0">
                <a:latin typeface="Segoe UI Light"/>
                <a:cs typeface="Segoe UI Light"/>
              </a:rPr>
              <a:t> </a:t>
            </a:r>
            <a:r>
              <a:rPr sz="4100" dirty="0">
                <a:latin typeface="Segoe UI Light"/>
                <a:cs typeface="Segoe UI Light"/>
              </a:rPr>
              <a:t>сенсорных </a:t>
            </a:r>
            <a:r>
              <a:rPr sz="4100" spc="-5" dirty="0">
                <a:latin typeface="Segoe UI Light"/>
                <a:cs typeface="Segoe UI Light"/>
              </a:rPr>
              <a:t>ощущения</a:t>
            </a:r>
            <a:endParaRPr sz="4100">
              <a:latin typeface="Segoe UI Light"/>
              <a:cs typeface="Segoe UI Light"/>
            </a:endParaRPr>
          </a:p>
          <a:p>
            <a:pPr marL="12700">
              <a:lnSpc>
                <a:spcPct val="100000"/>
              </a:lnSpc>
              <a:spcBef>
                <a:spcPts val="2460"/>
              </a:spcBef>
              <a:tabLst>
                <a:tab pos="6331585" algn="l"/>
              </a:tabLst>
            </a:pPr>
            <a:r>
              <a:rPr sz="4100" dirty="0">
                <a:latin typeface="Segoe UI Light"/>
                <a:cs typeface="Segoe UI Light"/>
              </a:rPr>
              <a:t>3</a:t>
            </a:r>
            <a:r>
              <a:rPr sz="4100" spc="10" dirty="0">
                <a:latin typeface="Segoe UI Light"/>
                <a:cs typeface="Segoe UI Light"/>
              </a:rPr>
              <a:t> </a:t>
            </a:r>
            <a:r>
              <a:rPr sz="4100" dirty="0">
                <a:latin typeface="Segoe UI Light"/>
                <a:cs typeface="Segoe UI Light"/>
              </a:rPr>
              <a:t>— </a:t>
            </a:r>
            <a:r>
              <a:rPr sz="4100" spc="-10" dirty="0">
                <a:latin typeface="Segoe UI Light"/>
                <a:cs typeface="Segoe UI Light"/>
              </a:rPr>
              <a:t>Прислушайтесь</a:t>
            </a:r>
            <a:r>
              <a:rPr sz="4100" spc="10" dirty="0">
                <a:latin typeface="Segoe UI Light"/>
                <a:cs typeface="Segoe UI Light"/>
              </a:rPr>
              <a:t> </a:t>
            </a:r>
            <a:r>
              <a:rPr sz="4100" dirty="0">
                <a:latin typeface="Segoe UI Light"/>
                <a:cs typeface="Segoe UI Light"/>
              </a:rPr>
              <a:t>к</a:t>
            </a:r>
            <a:r>
              <a:rPr sz="4100" spc="15" dirty="0">
                <a:latin typeface="Segoe UI Light"/>
                <a:cs typeface="Segoe UI Light"/>
              </a:rPr>
              <a:t> </a:t>
            </a:r>
            <a:r>
              <a:rPr sz="4100" spc="-5" dirty="0">
                <a:latin typeface="Segoe UI Light"/>
                <a:cs typeface="Segoe UI Light"/>
              </a:rPr>
              <a:t>трем	</a:t>
            </a:r>
            <a:r>
              <a:rPr sz="4100" spc="-15" dirty="0">
                <a:latin typeface="Segoe UI Light"/>
                <a:cs typeface="Segoe UI Light"/>
              </a:rPr>
              <a:t>различным</a:t>
            </a:r>
            <a:r>
              <a:rPr sz="4100" spc="-35" dirty="0">
                <a:latin typeface="Segoe UI Light"/>
                <a:cs typeface="Segoe UI Light"/>
              </a:rPr>
              <a:t> </a:t>
            </a:r>
            <a:r>
              <a:rPr sz="4100" spc="-5" dirty="0">
                <a:latin typeface="Segoe UI Light"/>
                <a:cs typeface="Segoe UI Light"/>
              </a:rPr>
              <a:t>звукам</a:t>
            </a:r>
            <a:endParaRPr sz="4100">
              <a:latin typeface="Segoe UI Light"/>
              <a:cs typeface="Segoe UI Light"/>
            </a:endParaRPr>
          </a:p>
          <a:p>
            <a:pPr marL="12700" marR="3573779">
              <a:lnSpc>
                <a:spcPct val="150000"/>
              </a:lnSpc>
              <a:spcBef>
                <a:spcPts val="5"/>
              </a:spcBef>
            </a:pPr>
            <a:r>
              <a:rPr sz="4100" dirty="0">
                <a:latin typeface="Segoe UI Light"/>
                <a:cs typeface="Segoe UI Light"/>
              </a:rPr>
              <a:t>2 — </a:t>
            </a:r>
            <a:r>
              <a:rPr sz="4100" spc="-20" dirty="0">
                <a:latin typeface="Segoe UI Light"/>
                <a:cs typeface="Segoe UI Light"/>
              </a:rPr>
              <a:t>Сконцентрируйте </a:t>
            </a:r>
            <a:r>
              <a:rPr sz="4100" dirty="0">
                <a:latin typeface="Segoe UI Light"/>
                <a:cs typeface="Segoe UI Light"/>
              </a:rPr>
              <a:t>внимание на двух </a:t>
            </a:r>
            <a:r>
              <a:rPr sz="4100" spc="-5" dirty="0">
                <a:latin typeface="Segoe UI Light"/>
                <a:cs typeface="Segoe UI Light"/>
              </a:rPr>
              <a:t>запахах </a:t>
            </a:r>
            <a:r>
              <a:rPr sz="4100" spc="-1110" dirty="0">
                <a:latin typeface="Segoe UI Light"/>
                <a:cs typeface="Segoe UI Light"/>
              </a:rPr>
              <a:t> </a:t>
            </a:r>
            <a:r>
              <a:rPr sz="4100" dirty="0">
                <a:latin typeface="Segoe UI Light"/>
                <a:cs typeface="Segoe UI Light"/>
              </a:rPr>
              <a:t>1 —</a:t>
            </a:r>
            <a:r>
              <a:rPr sz="4100" spc="-10" dirty="0">
                <a:latin typeface="Segoe UI Light"/>
                <a:cs typeface="Segoe UI Light"/>
              </a:rPr>
              <a:t> </a:t>
            </a:r>
            <a:r>
              <a:rPr sz="4100" spc="-20" dirty="0">
                <a:latin typeface="Segoe UI Light"/>
                <a:cs typeface="Segoe UI Light"/>
              </a:rPr>
              <a:t>Найдите</a:t>
            </a:r>
            <a:r>
              <a:rPr sz="4100" dirty="0">
                <a:latin typeface="Segoe UI Light"/>
                <a:cs typeface="Segoe UI Light"/>
              </a:rPr>
              <a:t> </a:t>
            </a:r>
            <a:r>
              <a:rPr sz="4100" spc="-15" dirty="0">
                <a:latin typeface="Segoe UI Light"/>
                <a:cs typeface="Segoe UI Light"/>
              </a:rPr>
              <a:t>одну </a:t>
            </a:r>
            <a:r>
              <a:rPr sz="4100" dirty="0">
                <a:latin typeface="Segoe UI Light"/>
                <a:cs typeface="Segoe UI Light"/>
              </a:rPr>
              <a:t>вещь</a:t>
            </a:r>
            <a:r>
              <a:rPr sz="4100" spc="-5" dirty="0">
                <a:latin typeface="Segoe UI Light"/>
                <a:cs typeface="Segoe UI Light"/>
              </a:rPr>
              <a:t> </a:t>
            </a:r>
            <a:r>
              <a:rPr sz="4100" dirty="0">
                <a:latin typeface="Segoe UI Light"/>
                <a:cs typeface="Segoe UI Light"/>
              </a:rPr>
              <a:t>со </a:t>
            </a:r>
            <a:r>
              <a:rPr sz="4100" spc="-5" dirty="0">
                <a:latin typeface="Segoe UI Light"/>
                <a:cs typeface="Segoe UI Light"/>
              </a:rPr>
              <a:t>вкусом</a:t>
            </a:r>
            <a:endParaRPr sz="4100">
              <a:latin typeface="Segoe UI Light"/>
              <a:cs typeface="Segoe U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45809" y="223748"/>
            <a:ext cx="5062220" cy="2663825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R="80010" algn="ctr">
              <a:lnSpc>
                <a:spcPct val="100000"/>
              </a:lnSpc>
              <a:spcBef>
                <a:spcPts val="1295"/>
              </a:spcBef>
            </a:pPr>
            <a:r>
              <a:rPr sz="7200" dirty="0">
                <a:latin typeface="Segoe UI Semibold"/>
                <a:cs typeface="Segoe UI Semibold"/>
              </a:rPr>
              <a:t>ТЕХНИКА</a:t>
            </a:r>
            <a:endParaRPr sz="7200">
              <a:latin typeface="Segoe UI Semibold"/>
              <a:cs typeface="Segoe UI Semibold"/>
            </a:endParaRPr>
          </a:p>
          <a:p>
            <a:pPr algn="ctr">
              <a:lnSpc>
                <a:spcPct val="100000"/>
              </a:lnSpc>
              <a:spcBef>
                <a:spcPts val="1340"/>
              </a:spcBef>
            </a:pPr>
            <a:r>
              <a:rPr sz="8000" spc="-5" dirty="0"/>
              <a:t>«5-4-3-2-1»</a:t>
            </a:r>
            <a:endParaRPr sz="80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69744" y="187028"/>
            <a:ext cx="1731277" cy="1018266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0"/>
            <a:ext cx="599440" cy="10287000"/>
            <a:chOff x="0" y="0"/>
            <a:chExt cx="599440" cy="1028700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598932" cy="1028699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0" y="0"/>
              <a:ext cx="560070" cy="10287000"/>
            </a:xfrm>
            <a:custGeom>
              <a:avLst/>
              <a:gdLst/>
              <a:ahLst/>
              <a:cxnLst/>
              <a:rect l="l" t="t" r="r" b="b"/>
              <a:pathLst>
                <a:path w="560070" h="10287000">
                  <a:moveTo>
                    <a:pt x="560057" y="10286996"/>
                  </a:moveTo>
                  <a:lnTo>
                    <a:pt x="560057" y="0"/>
                  </a:lnTo>
                  <a:lnTo>
                    <a:pt x="0" y="0"/>
                  </a:lnTo>
                  <a:lnTo>
                    <a:pt x="0" y="10286996"/>
                  </a:lnTo>
                  <a:lnTo>
                    <a:pt x="560057" y="10286996"/>
                  </a:lnTo>
                  <a:close/>
                </a:path>
              </a:pathLst>
            </a:custGeom>
            <a:solidFill>
              <a:srgbClr val="8BC53D">
                <a:alpha val="3607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60057" y="0"/>
              <a:ext cx="0" cy="10287000"/>
            </a:xfrm>
            <a:custGeom>
              <a:avLst/>
              <a:gdLst/>
              <a:ahLst/>
              <a:cxnLst/>
              <a:rect l="l" t="t" r="r" b="b"/>
              <a:pathLst>
                <a:path h="10287000">
                  <a:moveTo>
                    <a:pt x="0" y="10286996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ADD2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019660" y="0"/>
            <a:ext cx="4197731" cy="40424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2137</Words>
  <Application>Microsoft Office PowerPoint</Application>
  <PresentationFormat>Произвольный</PresentationFormat>
  <Paragraphs>385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 MT</vt:lpstr>
      <vt:lpstr>Calibri</vt:lpstr>
      <vt:lpstr>Calibri Light</vt:lpstr>
      <vt:lpstr>Segoe UI Light</vt:lpstr>
      <vt:lpstr>Segoe UI Semibold</vt:lpstr>
      <vt:lpstr>Times New Roman</vt:lpstr>
      <vt:lpstr>Verdana</vt:lpstr>
      <vt:lpstr>Wingdings</vt:lpstr>
      <vt:lpstr>Office Theme</vt:lpstr>
      <vt:lpstr>ДОПСИХОЛОГИЧЕСКАЯ И КРИЗИСНАЯ  ПСИХОЛОГИЧЕСКАЯ ПОМОЩЬ ЛИЦАМ В  КРИЗИСНОМ СОСТОЯНИИ</vt:lpstr>
      <vt:lpstr>Как понять, какая помощь сейчас нужна  обучающимся?</vt:lpstr>
      <vt:lpstr>Как организовать экстренную допсихологическую помощь сразу после  травматического события?</vt:lpstr>
      <vt:lpstr>НУЛЕВОЙ ЭТАП</vt:lpstr>
      <vt:lpstr>ПРИНЦИПЫ ПСИХОЛОГИЧЕСКОГО СОПРОВОЖ ДЕНИЯ ПОСТРАДАВШИХ, НАХОДЯЩИХСЯ В КРИЗИСНОЙ СИТУАЦИИ</vt:lpstr>
      <vt:lpstr>Какие техники допсихологической помощи  можно применять с обучающимися?</vt:lpstr>
      <vt:lpstr>ТРЕВОГА –1 отрицательно окрашенная эмоция, выражающая ощущение неопределённости, ожидание отрицательных событий, трудноопределимые  предчувствия</vt:lpstr>
      <vt:lpstr>Что делать: Тревога прямо сейчас. Рекомендации  Как предложить помощь? «Я вижу, что у тебя сейчас (проявления)… Я вижу, что ты сильно переживаешь  (какое-то событие)… Я готова предложить тебе небольшое упражнение, чтобы  тебе стало легче. Готов попробовать его сейчас вместе со мной?»</vt:lpstr>
      <vt:lpstr>ТЕХНИКА «5-4-3-2-1»</vt:lpstr>
      <vt:lpstr>ТЕХНИКА</vt:lpstr>
      <vt:lpstr>Презентация PowerPoint</vt:lpstr>
      <vt:lpstr>ТЕХНИКА</vt:lpstr>
      <vt:lpstr>ОБЩИЕ ПРИНЦИПЫ РАБОТЫ ПРИ НЕРВНОЙ ДРОЖИ</vt:lpstr>
      <vt:lpstr>Плач - это самая адаПпАНтДиЕМвИнИая реакция человека на стрессовую ситуацию</vt:lpstr>
      <vt:lpstr>ИСТЕРИКА –4 &lt;…&gt; способ реагирования психики на травмирующие события</vt:lpstr>
      <vt:lpstr>СТРАХ – внутреннее состояние, обусловленное грозящим реальным или  предпо5лагаемым бедствием</vt:lpstr>
      <vt:lpstr>ТЕХНИКА</vt:lpstr>
      <vt:lpstr>Презентация PowerPoint</vt:lpstr>
      <vt:lpstr>КУДА ОБРАТИТЬСЯ ЗА ПОМОЩЬЮ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and White Step by Step Process Chart Presentation</dc:title>
  <dc:creator>Елена Вершинкина</dc:creator>
  <cp:keywords>DAEYP9BIBq8,BADyq6JNwrc</cp:keywords>
  <cp:lastModifiedBy>1</cp:lastModifiedBy>
  <cp:revision>1</cp:revision>
  <dcterms:created xsi:type="dcterms:W3CDTF">2024-06-10T13:58:19Z</dcterms:created>
  <dcterms:modified xsi:type="dcterms:W3CDTF">2024-06-11T09:48:55Z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2024-06-10T00:00:00Z</vt:filetime>
  </property>
</Properties>
</file>